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9" r:id="rId5"/>
    <p:sldId id="269" r:id="rId6"/>
    <p:sldId id="331" r:id="rId7"/>
    <p:sldId id="270" r:id="rId8"/>
    <p:sldId id="271" r:id="rId9"/>
    <p:sldId id="307" r:id="rId10"/>
    <p:sldId id="258" r:id="rId11"/>
    <p:sldId id="265" r:id="rId12"/>
    <p:sldId id="308" r:id="rId13"/>
    <p:sldId id="290" r:id="rId14"/>
    <p:sldId id="288" r:id="rId15"/>
    <p:sldId id="309" r:id="rId16"/>
    <p:sldId id="325" r:id="rId17"/>
    <p:sldId id="292" r:id="rId18"/>
    <p:sldId id="279" r:id="rId19"/>
    <p:sldId id="293" r:id="rId20"/>
    <p:sldId id="295" r:id="rId21"/>
    <p:sldId id="297" r:id="rId22"/>
    <p:sldId id="296" r:id="rId23"/>
    <p:sldId id="294" r:id="rId24"/>
    <p:sldId id="291" r:id="rId25"/>
    <p:sldId id="298" r:id="rId26"/>
    <p:sldId id="301" r:id="rId27"/>
    <p:sldId id="289" r:id="rId28"/>
    <p:sldId id="302" r:id="rId29"/>
    <p:sldId id="305" r:id="rId30"/>
    <p:sldId id="300" r:id="rId31"/>
    <p:sldId id="306" r:id="rId32"/>
    <p:sldId id="318" r:id="rId33"/>
    <p:sldId id="304" r:id="rId34"/>
    <p:sldId id="319" r:id="rId35"/>
    <p:sldId id="330" r:id="rId36"/>
    <p:sldId id="332" r:id="rId37"/>
    <p:sldId id="333" r:id="rId38"/>
    <p:sldId id="334" r:id="rId39"/>
    <p:sldId id="326" r:id="rId40"/>
    <p:sldId id="313" r:id="rId41"/>
    <p:sldId id="315" r:id="rId42"/>
    <p:sldId id="299" r:id="rId43"/>
    <p:sldId id="310" r:id="rId44"/>
    <p:sldId id="314" r:id="rId45"/>
    <p:sldId id="327" r:id="rId46"/>
    <p:sldId id="303" r:id="rId47"/>
    <p:sldId id="316" r:id="rId48"/>
    <p:sldId id="328" r:id="rId49"/>
    <p:sldId id="321" r:id="rId50"/>
    <p:sldId id="312" r:id="rId51"/>
    <p:sldId id="260" r:id="rId52"/>
    <p:sldId id="329" r:id="rId53"/>
    <p:sldId id="335" r:id="rId5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A0D8B-F002-133D-6F37-DBCDAA65F3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183F17-3F59-BC07-8C38-ABFDFA35E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E53DE6-81FA-2094-F4EB-473E98B3C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30CF62-836E-C65C-76DD-1BD8337C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72D08-99F4-C279-F65F-BD1554D7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6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B1551-B756-7018-7085-E3B1760F0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C5F780-77FD-8D1F-3C2B-5C8239600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430148-7610-1511-6844-AFE67F47E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23F21-20F8-F088-9B2A-D9C526D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ABEBE-EB82-FB9E-4197-8C947DC8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074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29B73E-2372-50F1-633A-847F5C2B35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635C87-23AE-DDA9-F9F3-7F10470A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261D46-AFC0-01A5-7CE5-C7102845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0EDD33-CE0F-631C-0A6D-58518CB8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CF5376-A0FF-BA6F-B677-9086805BF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36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40CBD-7F60-9B13-8CD2-90D67F6C4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C1E53D-2D2E-F64B-7B79-28CB96CAC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A61350-A1E1-4FAD-5D35-C866D032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7BD9DC-6FAE-BC75-510C-F09599743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BD866-D13A-B924-EBBA-B0CBE15CA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15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CAFCE-9C02-8B05-3C3F-C67F2C91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A21C62-7149-07F9-4A1F-789251D05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895B2-ED3A-368D-3F4B-535B5ECF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EC216D-8627-9424-558B-85DD8A77B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776858-D7DF-5746-7833-ED2838D06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56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4E3ED-4FFE-B5BD-2758-D1F5C0C2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C67C5-C1A7-C70F-BB2D-6B4536BBB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2153DF-1825-72F5-DD39-97ACFB902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77F62-800E-93B2-7900-15596988F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630D9-95BF-CEE9-EE2B-FDEE4FA54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692783-EC99-5CD8-BE68-57E12F1E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82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A2F13-B58F-CFC8-0D82-0B010B50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FDA85E-4FDA-90F3-B3CE-E6E7F15F0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529352-35FC-77F2-17C4-420F86D72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C47B5B6-7215-31E2-C6A8-C59BBB5ED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DCEEF7-8846-0756-AEC6-CF708644A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D080C9F-040B-F3C7-F726-3AB74B89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A0C1AE-BA04-C635-8509-628B41E3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2989A53-1CFA-6D9E-DBF7-2ADC6619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93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0E6F48-44C5-0833-B2DB-61B27EF1C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A9D87C-D9FD-48AD-C0F7-26FB13FA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182A94-A57B-9D73-E335-4C792EA4E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92C910-7A6F-CD2C-6609-AC3CB44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19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4FC610-C699-A90F-35AB-B923E5CD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C8C0EB0-E01E-3B60-3C1A-92D87252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6667A5-8347-52FE-C5B0-E70C6A36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24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BD5025-8AEA-656A-69F7-3BDBA026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411D8-4ABA-E68D-ECF2-1DCDDF523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54CA68-A3E3-93B6-84BC-D5F5BFE2D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8B29F6-08E0-BF64-253B-67BD4E52F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FFBE25-725D-0FC0-9A88-5FB70C89D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86FB0E8-4436-F526-8F2C-A3546669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167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BA68A-04C7-78C6-385B-A2F758F06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B5BF67-6721-FA8D-3929-0CFC6EBD6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C8071B-A385-E410-1707-079E63185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9B1AA8-B787-6E68-34D8-4458F356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609C5-0196-0935-C548-37D6B009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860FB4-39FD-03A6-F0B7-B82F27D24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532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4BEC2-D187-A09B-84CF-A5C813CE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C314C1-C10B-65E6-B316-7BDD73BE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0FA2D8-9834-AD5E-B10F-AFEB0E2849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77F31-7DA8-4036-BDCF-E5E861D5B94A}" type="datetimeFigureOut">
              <a:rPr lang="es-CO" smtClean="0"/>
              <a:t>4/10/2024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DA00E-BDBC-2CC4-EC38-1BBCC2E08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F4ADA-B2E7-0DE1-B740-85BAF52F6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96832-A61E-4D26-9CB8-4BFBD9235B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1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56C8068-98F1-913D-93BF-D2705E130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817D226B-1BA0-55A5-5390-5F507E836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774" y="5304680"/>
            <a:ext cx="8567055" cy="972249"/>
          </a:xfrm>
        </p:spPr>
        <p:txBody>
          <a:bodyPr>
            <a:normAutofit fontScale="85000" lnSpcReduction="20000"/>
          </a:bodyPr>
          <a:lstStyle/>
          <a:p>
            <a:r>
              <a:rPr lang="es-PE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Carolina Alvarez Mejía, MD, PhD(c)</a:t>
            </a:r>
          </a:p>
          <a:p>
            <a:r>
              <a:rPr lang="es-PE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 Nacional Edgardo Rebagliati Martins, EsSalud</a:t>
            </a:r>
          </a:p>
          <a:p>
            <a:r>
              <a:rPr lang="es-PE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Investigadora, Instituto de Medicina Tropical Alexander von Humboldt, Universidad Peruana Cayetano Heredia</a:t>
            </a:r>
          </a:p>
          <a:p>
            <a:r>
              <a:rPr lang="es-PE" sz="105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candidata, Laboratorio de Virología Clínica y Epidemiológica, Instituto Rega de Investigación Biomédica, KU Leuven, Bélgica</a:t>
            </a:r>
            <a:endParaRPr lang="es-PE" sz="1050" dirty="0">
              <a:solidFill>
                <a:srgbClr val="6868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6BBF175-F969-E99C-F52F-CD87214E6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9572" y="4473943"/>
            <a:ext cx="9884228" cy="808966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¿Podemos erradicar la transmisión de HTLV-1?</a:t>
            </a:r>
            <a:endParaRPr lang="es-PE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27B206C-88B1-5143-9EB6-40DC9A2E2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784" y="285165"/>
            <a:ext cx="7886700" cy="1325563"/>
          </a:xfrm>
        </p:spPr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Rutas de transmisión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E0FD6C4D-3692-FB4D-90C5-0A37BEAAB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719832"/>
          </a:xfrm>
        </p:spPr>
        <p:txBody>
          <a:bodyPr>
            <a:noAutofit/>
          </a:bodyPr>
          <a:lstStyle/>
          <a:p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Dosis infectante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2400" dirty="0">
                <a:latin typeface="Arial" panose="020B0604020202020204" pitchFamily="34" charset="0"/>
                <a:cs typeface="Arial" panose="020B0604020202020204" pitchFamily="34" charset="0"/>
              </a:rPr>
              <a:t>Momento de la infección por HTLV-1</a:t>
            </a:r>
          </a:p>
          <a:p>
            <a:pPr lvl="1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Transmisión vertical en la infancia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ATLL</a:t>
            </a:r>
          </a:p>
          <a:p>
            <a:pPr lvl="1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Transmisión horizontal en la adultez  HAM/TSP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1">
            <a:extLst>
              <a:ext uri="{FF2B5EF4-FFF2-40B4-BE49-F238E27FC236}">
                <a16:creationId xmlns:a16="http://schemas.microsoft.com/office/drawing/2014/main" id="{52761438-5E65-38CC-F3B8-04368B9F4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484" y="3242651"/>
            <a:ext cx="1785694" cy="1899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EAEF44D3-FD12-C39D-B525-6B657EC3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771" y="2116378"/>
            <a:ext cx="2104967" cy="13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" descr="C:\Users\Administrator\AppData\Local\Microsoft\Windows\Temporary Internet Files\Content.IE5\BXCILZU0\blood_red_transparent[1].gif">
            <a:extLst>
              <a:ext uri="{FF2B5EF4-FFF2-40B4-BE49-F238E27FC236}">
                <a16:creationId xmlns:a16="http://schemas.microsoft.com/office/drawing/2014/main" id="{9FAE69BD-F67E-C8A7-4021-4FBD7B19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315" y="3370678"/>
            <a:ext cx="1232845" cy="164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0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  <a:endParaRPr lang="es-PE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1933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4">
            <a:extLst>
              <a:ext uri="{FF2B5EF4-FFF2-40B4-BE49-F238E27FC236}">
                <a16:creationId xmlns:a16="http://schemas.microsoft.com/office/drawing/2014/main" id="{FC63A34C-7BAD-C1C1-B123-28BC0DD3CA74}"/>
              </a:ext>
            </a:extLst>
          </p:cNvPr>
          <p:cNvSpPr txBox="1">
            <a:spLocks/>
          </p:cNvSpPr>
          <p:nvPr/>
        </p:nvSpPr>
        <p:spPr>
          <a:xfrm>
            <a:off x="838200" y="1068583"/>
            <a:ext cx="10515600" cy="50464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Paciente mujer de 56 años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Motivo de estudio para HTLV: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Estrongiloidiasis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Origen étnico: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mestizo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Antecedentes personales: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amigdalectomía, meningitis,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Antecedentes familiares: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madre y hermana: linfoma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Síntomas y signos: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diarrea intermitente por 4 años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b="1" dirty="0">
                <a:latin typeface="Arial" panose="020B0604020202020204" pitchFamily="34" charset="0"/>
                <a:cs typeface="Arial" panose="020B0604020202020204" pitchFamily="34" charset="0"/>
              </a:rPr>
              <a:t>Diagnóstico: 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	Infección por Strongyloides stercoralis (2006)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			ATLL (2008)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1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Elipse">
            <a:extLst>
              <a:ext uri="{FF2B5EF4-FFF2-40B4-BE49-F238E27FC236}">
                <a16:creationId xmlns:a16="http://schemas.microsoft.com/office/drawing/2014/main" id="{F4BAFB4F-4C2F-C5DF-0C30-3406EB01CA1E}"/>
              </a:ext>
            </a:extLst>
          </p:cNvPr>
          <p:cNvSpPr/>
          <p:nvPr/>
        </p:nvSpPr>
        <p:spPr>
          <a:xfrm>
            <a:off x="2895940" y="5193501"/>
            <a:ext cx="216581" cy="2316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 sz="1050"/>
          </a:p>
        </p:txBody>
      </p:sp>
      <p:sp>
        <p:nvSpPr>
          <p:cNvPr id="3" name="9 CuadroTexto">
            <a:extLst>
              <a:ext uri="{FF2B5EF4-FFF2-40B4-BE49-F238E27FC236}">
                <a16:creationId xmlns:a16="http://schemas.microsoft.com/office/drawing/2014/main" id="{5C7AAE04-BC9B-ED79-F44C-CC7DEDE68086}"/>
              </a:ext>
            </a:extLst>
          </p:cNvPr>
          <p:cNvSpPr txBox="1"/>
          <p:nvPr/>
        </p:nvSpPr>
        <p:spPr>
          <a:xfrm>
            <a:off x="3134527" y="5194656"/>
            <a:ext cx="854741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1050" dirty="0"/>
              <a:t>ATLL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724C8E-EE16-C537-BD5B-7B782543145E}"/>
              </a:ext>
            </a:extLst>
          </p:cNvPr>
          <p:cNvSpPr txBox="1">
            <a:spLocks/>
          </p:cNvSpPr>
          <p:nvPr/>
        </p:nvSpPr>
        <p:spPr>
          <a:xfrm>
            <a:off x="383873" y="665573"/>
            <a:ext cx="7831609" cy="5814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Presentación familiar de ATLL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0CA1F06F-ED5A-4F9F-7A57-8B68737C0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085" y="2208855"/>
            <a:ext cx="5312595" cy="204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B22B7C4-BE94-0F20-15F1-24A5ACE1258F}"/>
              </a:ext>
            </a:extLst>
          </p:cNvPr>
          <p:cNvSpPr/>
          <p:nvPr/>
        </p:nvSpPr>
        <p:spPr>
          <a:xfrm>
            <a:off x="5449736" y="2099985"/>
            <a:ext cx="1674736" cy="64858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Madre:  HTLV-1, SS y ATLL</a:t>
            </a:r>
          </a:p>
        </p:txBody>
      </p:sp>
      <p:sp>
        <p:nvSpPr>
          <p:cNvPr id="7" name="Rectangle 21">
            <a:extLst>
              <a:ext uri="{FF2B5EF4-FFF2-40B4-BE49-F238E27FC236}">
                <a16:creationId xmlns:a16="http://schemas.microsoft.com/office/drawing/2014/main" id="{5ECF7926-9036-F612-5A3F-453C7C757CFA}"/>
              </a:ext>
            </a:extLst>
          </p:cNvPr>
          <p:cNvSpPr/>
          <p:nvPr/>
        </p:nvSpPr>
        <p:spPr>
          <a:xfrm>
            <a:off x="7378114" y="1648296"/>
            <a:ext cx="1674736" cy="647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Abuela:  linfoma</a:t>
            </a:r>
          </a:p>
        </p:txBody>
      </p:sp>
      <p:sp>
        <p:nvSpPr>
          <p:cNvPr id="8" name="Rectangle 22">
            <a:extLst>
              <a:ext uri="{FF2B5EF4-FFF2-40B4-BE49-F238E27FC236}">
                <a16:creationId xmlns:a16="http://schemas.microsoft.com/office/drawing/2014/main" id="{EED86AF4-D3ED-D33E-FE92-673328B660AA}"/>
              </a:ext>
            </a:extLst>
          </p:cNvPr>
          <p:cNvSpPr/>
          <p:nvPr/>
        </p:nvSpPr>
        <p:spPr>
          <a:xfrm>
            <a:off x="4938977" y="4250737"/>
            <a:ext cx="1470896" cy="7498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Gemelos: HTLV-1</a:t>
            </a:r>
          </a:p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Uno de ellos: ATLL*</a:t>
            </a:r>
          </a:p>
        </p:txBody>
      </p:sp>
      <p:sp>
        <p:nvSpPr>
          <p:cNvPr id="9" name="Rectangle 23">
            <a:extLst>
              <a:ext uri="{FF2B5EF4-FFF2-40B4-BE49-F238E27FC236}">
                <a16:creationId xmlns:a16="http://schemas.microsoft.com/office/drawing/2014/main" id="{AE213A58-B846-6993-9AD1-80224E48199D}"/>
              </a:ext>
            </a:extLst>
          </p:cNvPr>
          <p:cNvSpPr/>
          <p:nvPr/>
        </p:nvSpPr>
        <p:spPr>
          <a:xfrm>
            <a:off x="6808290" y="4219466"/>
            <a:ext cx="1674737" cy="7811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Tía: HTLV-1, portadora asintomática</a:t>
            </a:r>
          </a:p>
        </p:txBody>
      </p:sp>
      <p:sp>
        <p:nvSpPr>
          <p:cNvPr id="10" name="Rectangle 24">
            <a:extLst>
              <a:ext uri="{FF2B5EF4-FFF2-40B4-BE49-F238E27FC236}">
                <a16:creationId xmlns:a16="http://schemas.microsoft.com/office/drawing/2014/main" id="{50845555-4AC3-FD29-04DD-371ACBAE905A}"/>
              </a:ext>
            </a:extLst>
          </p:cNvPr>
          <p:cNvSpPr/>
          <p:nvPr/>
        </p:nvSpPr>
        <p:spPr>
          <a:xfrm>
            <a:off x="3058087" y="4219466"/>
            <a:ext cx="1565867" cy="58140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Tía: HTLV-1, </a:t>
            </a:r>
          </a:p>
          <a:p>
            <a:pPr algn="ctr">
              <a:defRPr/>
            </a:pPr>
            <a:r>
              <a:rPr lang="es-PE" sz="1460" dirty="0">
                <a:solidFill>
                  <a:schemeClr val="tx1"/>
                </a:solidFill>
              </a:rPr>
              <a:t>SS y ATLL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14B1304-FA7A-3C9E-E95F-6D686A09DB23}"/>
              </a:ext>
            </a:extLst>
          </p:cNvPr>
          <p:cNvSpPr txBox="1"/>
          <p:nvPr/>
        </p:nvSpPr>
        <p:spPr>
          <a:xfrm>
            <a:off x="1105989" y="5956663"/>
            <a:ext cx="6018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>
                <a:latin typeface="Arial" panose="020B0604020202020204" pitchFamily="34" charset="0"/>
                <a:cs typeface="Arial" panose="020B0604020202020204" pitchFamily="34" charset="0"/>
              </a:rPr>
              <a:t>*Historia de parasitosis intestinal</a:t>
            </a:r>
          </a:p>
        </p:txBody>
      </p:sp>
    </p:spTree>
    <p:extLst>
      <p:ext uri="{BB962C8B-B14F-4D97-AF65-F5344CB8AC3E}">
        <p14:creationId xmlns:p14="http://schemas.microsoft.com/office/powerpoint/2010/main" val="134237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de agregación familiar de enfermedades asociadas a HTLV-1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20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0F570C-C676-B41D-834F-0C779946369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482571"/>
            <a:ext cx="11973463" cy="655608"/>
          </a:xfrm>
          <a:prstGeom prst="rect">
            <a:avLst/>
          </a:prstGeom>
        </p:spPr>
        <p:txBody>
          <a:bodyPr lIns="73069" tIns="36535" rIns="73069" bIns="36535" anchor="ctr">
            <a:normAutofit fontScale="90000"/>
          </a:bodyPr>
          <a:lstStyle>
            <a:lvl1pPr algn="ctr" defTabSz="1000125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1000125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2pPr>
            <a:lvl3pPr algn="ctr" defTabSz="1000125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3pPr>
            <a:lvl4pPr algn="ctr" defTabSz="1000125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4pPr>
            <a:lvl5pPr algn="ctr" defTabSz="1000125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5pPr>
            <a:lvl6pPr marL="457200" algn="ctr" defTabSz="1000125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6pPr>
            <a:lvl7pPr marL="914400" algn="ctr" defTabSz="1000125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7pPr>
            <a:lvl8pPr marL="1371600" algn="ctr" defTabSz="1000125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8pPr>
            <a:lvl9pPr marL="1828800" algn="ctr" defTabSz="1000125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FFFF00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PE" sz="3210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¿Las enfermedades asociadas a HTLV-1 se presentan en familias?</a:t>
            </a:r>
          </a:p>
        </p:txBody>
      </p:sp>
      <p:pic>
        <p:nvPicPr>
          <p:cNvPr id="3" name="Imagen 11">
            <a:extLst>
              <a:ext uri="{FF2B5EF4-FFF2-40B4-BE49-F238E27FC236}">
                <a16:creationId xmlns:a16="http://schemas.microsoft.com/office/drawing/2014/main" id="{53B1D5C0-0C65-8690-96ED-32A7951BB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54" y="1388853"/>
            <a:ext cx="9875740" cy="48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17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E4870A2-AFA8-F0F2-06BD-8A7E68546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324154"/>
            <a:ext cx="7366943" cy="61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41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713A2-8C05-9FE6-EEEA-BB6304ACC2C2}"/>
              </a:ext>
            </a:extLst>
          </p:cNvPr>
          <p:cNvSpPr txBox="1">
            <a:spLocks/>
          </p:cNvSpPr>
          <p:nvPr/>
        </p:nvSpPr>
        <p:spPr>
          <a:xfrm>
            <a:off x="828675" y="330668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s-PE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EA062-6C9C-DE55-CAF1-F687329470D7}"/>
              </a:ext>
            </a:extLst>
          </p:cNvPr>
          <p:cNvSpPr txBox="1">
            <a:spLocks/>
          </p:cNvSpPr>
          <p:nvPr/>
        </p:nvSpPr>
        <p:spPr>
          <a:xfrm>
            <a:off x="1017917" y="1747669"/>
            <a:ext cx="9354808" cy="47738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270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83%: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sufrían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la misma enfermedad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asociada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HTLV-1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17%: familiars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presentaban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distintas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enfermedades asociadas</a:t>
            </a:r>
          </a:p>
          <a:p>
            <a:pPr lvl="1"/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 enfermedades asociadas: 2-7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miembros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afectados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 no-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	solo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		solo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y no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consanguíneos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</p:txBody>
      </p:sp>
    </p:spTree>
    <p:extLst>
      <p:ext uri="{BB962C8B-B14F-4D97-AF65-F5344CB8AC3E}">
        <p14:creationId xmlns:p14="http://schemas.microsoft.com/office/powerpoint/2010/main" val="1421829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ownloads\carolina mapv2.png">
            <a:extLst>
              <a:ext uri="{FF2B5EF4-FFF2-40B4-BE49-F238E27FC236}">
                <a16:creationId xmlns:a16="http://schemas.microsoft.com/office/drawing/2014/main" id="{57F74B0C-2CE7-7AF4-D031-5625204A73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2" b="8748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5">
            <a:extLst>
              <a:ext uri="{FF2B5EF4-FFF2-40B4-BE49-F238E27FC236}">
                <a16:creationId xmlns:a16="http://schemas.microsoft.com/office/drawing/2014/main" id="{B96DC63F-2475-039A-560A-4E04D7B266A9}"/>
              </a:ext>
            </a:extLst>
          </p:cNvPr>
          <p:cNvSpPr txBox="1">
            <a:spLocks/>
          </p:cNvSpPr>
          <p:nvPr/>
        </p:nvSpPr>
        <p:spPr>
          <a:xfrm>
            <a:off x="379562" y="6047117"/>
            <a:ext cx="11655638" cy="80960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Regiones en las que se ha reportado agregación familiar de enfermedades asociadas a HTLV-1</a:t>
            </a:r>
          </a:p>
        </p:txBody>
      </p:sp>
    </p:spTree>
    <p:extLst>
      <p:ext uri="{BB962C8B-B14F-4D97-AF65-F5344CB8AC3E}">
        <p14:creationId xmlns:p14="http://schemas.microsoft.com/office/powerpoint/2010/main" val="80626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D497-6D49-D0E8-8263-FBCF88C2F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61" y="536273"/>
            <a:ext cx="11821412" cy="6734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Patrones de agregación familiar de PET y ATLL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834AF3-55E9-C7A6-C8FB-72BFE35EEDF2}"/>
              </a:ext>
            </a:extLst>
          </p:cNvPr>
          <p:cNvGraphicFramePr>
            <a:graphicFrameLocks noGrp="1"/>
          </p:cNvGraphicFramePr>
          <p:nvPr/>
        </p:nvGraphicFramePr>
        <p:xfrm>
          <a:off x="3171825" y="2249391"/>
          <a:ext cx="5692240" cy="339893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7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2978">
                <a:tc>
                  <a:txBody>
                    <a:bodyPr/>
                    <a:lstStyle/>
                    <a:p>
                      <a:r>
                        <a:rPr lang="es-PE" sz="1800" b="1" dirty="0"/>
                        <a:t>ATLL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dirty="0"/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2978">
                <a:tc>
                  <a:txBody>
                    <a:bodyPr/>
                    <a:lstStyle/>
                    <a:p>
                      <a:r>
                        <a:rPr lang="es-PE" sz="1800" b="1" dirty="0"/>
                        <a:t>HAM/TSP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E" sz="1500" dirty="0"/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978">
                <a:tc>
                  <a:txBody>
                    <a:bodyPr/>
                    <a:lstStyle/>
                    <a:p>
                      <a:r>
                        <a:rPr lang="es-PE" sz="1800" b="1" dirty="0"/>
                        <a:t>ATLL + HAM/TSP</a:t>
                      </a:r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dashUpDiag">
                      <a:fgClr>
                        <a:srgbClr val="FFFF00"/>
                      </a:fgClr>
                      <a:bgClr>
                        <a:srgbClr val="FF0000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s-PE" sz="1500" dirty="0"/>
                    </a:p>
                  </a:txBody>
                  <a:tcPr marL="68576" marR="68576" marT="34292" marB="3429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Imagen 21">
            <a:extLst>
              <a:ext uri="{FF2B5EF4-FFF2-40B4-BE49-F238E27FC236}">
                <a16:creationId xmlns:a16="http://schemas.microsoft.com/office/drawing/2014/main" id="{BB4508F2-7372-E87C-034F-F9E80DCA8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27" y="2267922"/>
            <a:ext cx="1203355" cy="83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23">
            <a:extLst>
              <a:ext uri="{FF2B5EF4-FFF2-40B4-BE49-F238E27FC236}">
                <a16:creationId xmlns:a16="http://schemas.microsoft.com/office/drawing/2014/main" id="{8758F3F8-FC86-2A24-F574-64F459BEF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35" y="2255182"/>
            <a:ext cx="1165134" cy="81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24">
            <a:extLst>
              <a:ext uri="{FF2B5EF4-FFF2-40B4-BE49-F238E27FC236}">
                <a16:creationId xmlns:a16="http://schemas.microsoft.com/office/drawing/2014/main" id="{F1E9CA81-D475-95FB-294B-DD38886965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9" y="3409112"/>
            <a:ext cx="1106067" cy="8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5">
            <a:extLst>
              <a:ext uri="{FF2B5EF4-FFF2-40B4-BE49-F238E27FC236}">
                <a16:creationId xmlns:a16="http://schemas.microsoft.com/office/drawing/2014/main" id="{3CCC73A1-C38B-D4AC-5D7C-ED92621023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70" y="4527265"/>
            <a:ext cx="1165134" cy="7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6">
            <a:extLst>
              <a:ext uri="{FF2B5EF4-FFF2-40B4-BE49-F238E27FC236}">
                <a16:creationId xmlns:a16="http://schemas.microsoft.com/office/drawing/2014/main" id="{0ED05481-3E1D-947D-AEB5-CE98258D11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63" y="4548135"/>
            <a:ext cx="1125756" cy="814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35">
            <a:extLst>
              <a:ext uri="{FF2B5EF4-FFF2-40B4-BE49-F238E27FC236}">
                <a16:creationId xmlns:a16="http://schemas.microsoft.com/office/drawing/2014/main" id="{308AE244-E473-635C-7B8D-EC815A65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285" y="3014951"/>
            <a:ext cx="1592504" cy="4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s-PE" altLang="en-US" sz="1022" dirty="0"/>
              <a:t>26/51 familias (51%)</a:t>
            </a:r>
          </a:p>
        </p:txBody>
      </p:sp>
      <p:sp>
        <p:nvSpPr>
          <p:cNvPr id="10" name="CuadroTexto 36">
            <a:extLst>
              <a:ext uri="{FF2B5EF4-FFF2-40B4-BE49-F238E27FC236}">
                <a16:creationId xmlns:a16="http://schemas.microsoft.com/office/drawing/2014/main" id="{41F376AB-EF78-2969-BD18-F1904337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867" y="4092063"/>
            <a:ext cx="1593663" cy="4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s-PE" altLang="en-US" sz="1022" dirty="0"/>
              <a:t>29/47 familias (62%)</a:t>
            </a:r>
          </a:p>
        </p:txBody>
      </p:sp>
      <p:sp>
        <p:nvSpPr>
          <p:cNvPr id="11" name="CuadroTexto 37">
            <a:extLst>
              <a:ext uri="{FF2B5EF4-FFF2-40B4-BE49-F238E27FC236}">
                <a16:creationId xmlns:a16="http://schemas.microsoft.com/office/drawing/2014/main" id="{51E569F0-E4E3-FA0F-65CF-6223C5CBFA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347" y="5326846"/>
            <a:ext cx="1592504" cy="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s-PE" altLang="en-US" sz="1022" dirty="0"/>
              <a:t>6/17 familias (35%)</a:t>
            </a:r>
          </a:p>
        </p:txBody>
      </p:sp>
      <p:sp>
        <p:nvSpPr>
          <p:cNvPr id="12" name="CuadroTexto 38">
            <a:extLst>
              <a:ext uri="{FF2B5EF4-FFF2-40B4-BE49-F238E27FC236}">
                <a16:creationId xmlns:a16="http://schemas.microsoft.com/office/drawing/2014/main" id="{83BDA54D-3499-F709-615A-86AEF9509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082" y="3023057"/>
            <a:ext cx="1593663" cy="4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s-PE" altLang="en-US" sz="1022" dirty="0"/>
              <a:t>11/51 familias (22%)</a:t>
            </a:r>
          </a:p>
        </p:txBody>
      </p:sp>
      <p:sp>
        <p:nvSpPr>
          <p:cNvPr id="13" name="CuadroTexto 39">
            <a:extLst>
              <a:ext uri="{FF2B5EF4-FFF2-40B4-BE49-F238E27FC236}">
                <a16:creationId xmlns:a16="http://schemas.microsoft.com/office/drawing/2014/main" id="{B65F2256-EBA1-9219-A9F6-E07FC6D97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6082" y="5326327"/>
            <a:ext cx="1593663" cy="24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s-PE" altLang="en-US" sz="1022" dirty="0"/>
              <a:t>5/17 familias (29%)</a:t>
            </a:r>
          </a:p>
        </p:txBody>
      </p:sp>
    </p:spTree>
    <p:extLst>
      <p:ext uri="{BB962C8B-B14F-4D97-AF65-F5344CB8AC3E}">
        <p14:creationId xmlns:p14="http://schemas.microsoft.com/office/powerpoint/2010/main" val="388581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B0D0D9-3FEB-2C45-E7C2-DC1EF7394A44}"/>
              </a:ext>
            </a:extLst>
          </p:cNvPr>
          <p:cNvSpPr txBox="1">
            <a:spLocks/>
          </p:cNvSpPr>
          <p:nvPr/>
        </p:nvSpPr>
        <p:spPr>
          <a:xfrm>
            <a:off x="689690" y="423179"/>
            <a:ext cx="10058400" cy="126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02BD5-C2F2-9AEF-CAE8-DCAD7E518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34" y="1636388"/>
            <a:ext cx="10300112" cy="4082987"/>
          </a:xfrm>
        </p:spPr>
        <p:txBody>
          <a:bodyPr>
            <a:normAutofit/>
          </a:bodyPr>
          <a:lstStyle/>
          <a:p>
            <a:pPr marL="271445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</a:p>
          <a:p>
            <a:pPr marL="271445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Caso clínico</a:t>
            </a:r>
          </a:p>
          <a:p>
            <a:pPr marL="271445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Estudios de agregación familiar de enfermedades asociadas a HTLV-1</a:t>
            </a:r>
          </a:p>
          <a:p>
            <a:pPr marL="271445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¿Podemos erradicar la </a:t>
            </a:r>
            <a:r>
              <a:rPr lang="es-PE">
                <a:latin typeface="Arial" panose="020B0604020202020204" pitchFamily="34" charset="0"/>
                <a:cs typeface="Arial" panose="020B0604020202020204" pitchFamily="34" charset="0"/>
              </a:rPr>
              <a:t>infección por HTLV-1?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45" lvl="1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Transmisión vertical</a:t>
            </a:r>
          </a:p>
          <a:p>
            <a:pPr marL="728645" lvl="1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Transmisión horizontal</a:t>
            </a:r>
          </a:p>
          <a:p>
            <a:pPr marL="728645" lvl="1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¿Qué podemos hacer?</a:t>
            </a:r>
          </a:p>
          <a:p>
            <a:pPr marL="271445" indent="-385754">
              <a:buFont typeface="+mj-lt"/>
              <a:buAutoNum type="arabicPeriod"/>
            </a:pP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  <a:p>
            <a:pPr marL="0" indent="0">
              <a:buNone/>
            </a:pPr>
            <a:endParaRPr lang="es-P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53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A5BD4EED-5E5B-2912-9DC6-B1D268DCDC8E}"/>
              </a:ext>
            </a:extLst>
          </p:cNvPr>
          <p:cNvSpPr txBox="1">
            <a:spLocks/>
          </p:cNvSpPr>
          <p:nvPr/>
        </p:nvSpPr>
        <p:spPr>
          <a:xfrm>
            <a:off x="944037" y="1064491"/>
            <a:ext cx="9896475" cy="127924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Proporción de pacientes con enfermedades asociadas a HTLV-1 que tienen un familiar con la misma enfermedad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34DEBD80-BAB9-21A6-E1B7-B704B7891D13}"/>
              </a:ext>
            </a:extLst>
          </p:cNvPr>
          <p:cNvSpPr txBox="1">
            <a:spLocks/>
          </p:cNvSpPr>
          <p:nvPr/>
        </p:nvSpPr>
        <p:spPr>
          <a:xfrm>
            <a:off x="3186243" y="2981524"/>
            <a:ext cx="5914852" cy="280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43" dirty="0">
                <a:latin typeface="Arial" panose="020B0604020202020204" pitchFamily="34" charset="0"/>
                <a:cs typeface="Arial" panose="020B0604020202020204" pitchFamily="34" charset="0"/>
              </a:rPr>
              <a:t>Pacientes con ATLL con </a:t>
            </a:r>
            <a:r>
              <a:rPr lang="en-US" altLang="en-US" sz="2043" dirty="0" err="1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altLang="en-US" sz="2043" dirty="0">
                <a:latin typeface="Arial" panose="020B0604020202020204" pitchFamily="34" charset="0"/>
                <a:cs typeface="Arial" panose="020B0604020202020204" pitchFamily="34" charset="0"/>
              </a:rPr>
              <a:t> familiar de ATLL: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751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 - 26%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43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43" dirty="0">
                <a:latin typeface="Arial" panose="020B0604020202020204" pitchFamily="34" charset="0"/>
                <a:cs typeface="Arial" panose="020B0604020202020204" pitchFamily="34" charset="0"/>
              </a:rPr>
              <a:t>Pacientes con PET con </a:t>
            </a:r>
            <a:r>
              <a:rPr lang="en-US" altLang="en-US" sz="2043" dirty="0" err="1"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altLang="en-US" sz="2043" dirty="0">
                <a:latin typeface="Arial" panose="020B0604020202020204" pitchFamily="34" charset="0"/>
                <a:cs typeface="Arial" panose="020B0604020202020204" pitchFamily="34" charset="0"/>
              </a:rPr>
              <a:t> familiar de PET: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altLang="en-US" sz="1751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233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- 48%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43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5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F796E71B-97FB-82F3-386C-9F09B5030928}"/>
              </a:ext>
            </a:extLst>
          </p:cNvPr>
          <p:cNvSpPr txBox="1">
            <a:spLocks/>
          </p:cNvSpPr>
          <p:nvPr/>
        </p:nvSpPr>
        <p:spPr>
          <a:xfrm>
            <a:off x="374025" y="724864"/>
            <a:ext cx="11338559" cy="672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familiar de ATLL como factor de riesgo para ATLL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7">
            <a:extLst>
              <a:ext uri="{FF2B5EF4-FFF2-40B4-BE49-F238E27FC236}">
                <a16:creationId xmlns:a16="http://schemas.microsoft.com/office/drawing/2014/main" id="{4A551A2F-67B4-8091-D4CB-C41A463405E8}"/>
              </a:ext>
            </a:extLst>
          </p:cNvPr>
          <p:cNvSpPr txBox="1">
            <a:spLocks/>
          </p:cNvSpPr>
          <p:nvPr/>
        </p:nvSpPr>
        <p:spPr>
          <a:xfrm>
            <a:off x="3085880" y="2125466"/>
            <a:ext cx="5914851" cy="28259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/>
              <a:t>Iwanaga </a:t>
            </a:r>
            <a:r>
              <a:rPr lang="es-PE" i="1"/>
              <a:t>et al</a:t>
            </a:r>
            <a:r>
              <a:rPr lang="es-PE"/>
              <a:t>., 2010</a:t>
            </a:r>
            <a:endParaRPr lang="es-PE" dirty="0"/>
          </a:p>
        </p:txBody>
      </p:sp>
      <p:pic>
        <p:nvPicPr>
          <p:cNvPr id="4" name="Picture 2" descr="Resultado de imagen para man transparent background">
            <a:extLst>
              <a:ext uri="{FF2B5EF4-FFF2-40B4-BE49-F238E27FC236}">
                <a16:creationId xmlns:a16="http://schemas.microsoft.com/office/drawing/2014/main" id="{CA7E4047-69CC-BFD2-6C7A-E8F87480D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22" y="2523881"/>
            <a:ext cx="553613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para man transparent background">
            <a:extLst>
              <a:ext uri="{FF2B5EF4-FFF2-40B4-BE49-F238E27FC236}">
                <a16:creationId xmlns:a16="http://schemas.microsoft.com/office/drawing/2014/main" id="{AC8E702A-B300-801F-DD28-2F863C176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82" y="263738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n para man transparent background">
            <a:extLst>
              <a:ext uri="{FF2B5EF4-FFF2-40B4-BE49-F238E27FC236}">
                <a16:creationId xmlns:a16="http://schemas.microsoft.com/office/drawing/2014/main" id="{C97999F9-7D92-4A7D-D552-CF54D427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39" y="2752047"/>
            <a:ext cx="552454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n para man transparent background">
            <a:extLst>
              <a:ext uri="{FF2B5EF4-FFF2-40B4-BE49-F238E27FC236}">
                <a16:creationId xmlns:a16="http://schemas.microsoft.com/office/drawing/2014/main" id="{2B32C43D-CCA7-275B-10D5-930F55D96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45" y="286670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n para man transparent background">
            <a:extLst>
              <a:ext uri="{FF2B5EF4-FFF2-40B4-BE49-F238E27FC236}">
                <a16:creationId xmlns:a16="http://schemas.microsoft.com/office/drawing/2014/main" id="{391C9EB4-0795-0CF9-C79C-C3DB537A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05" y="2981367"/>
            <a:ext cx="553613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n para man transparent background">
            <a:extLst>
              <a:ext uri="{FF2B5EF4-FFF2-40B4-BE49-F238E27FC236}">
                <a16:creationId xmlns:a16="http://schemas.microsoft.com/office/drawing/2014/main" id="{706F45ED-655E-5262-0AD4-989C03EF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62" y="3094870"/>
            <a:ext cx="552454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n para man transparent background">
            <a:extLst>
              <a:ext uri="{FF2B5EF4-FFF2-40B4-BE49-F238E27FC236}">
                <a16:creationId xmlns:a16="http://schemas.microsoft.com/office/drawing/2014/main" id="{06D2D201-B555-C046-DC4E-5188BC584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63" y="320953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n para man transparent background">
            <a:extLst>
              <a:ext uri="{FF2B5EF4-FFF2-40B4-BE49-F238E27FC236}">
                <a16:creationId xmlns:a16="http://schemas.microsoft.com/office/drawing/2014/main" id="{C871410A-9D57-C3A2-CB80-85490F3E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73" y="252040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sultado de imagen para man transparent background">
            <a:extLst>
              <a:ext uri="{FF2B5EF4-FFF2-40B4-BE49-F238E27FC236}">
                <a16:creationId xmlns:a16="http://schemas.microsoft.com/office/drawing/2014/main" id="{C1496DEF-B4A4-9E97-4604-3292E2A08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23" y="332419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esultado de imagen para man transparent background">
            <a:extLst>
              <a:ext uri="{FF2B5EF4-FFF2-40B4-BE49-F238E27FC236}">
                <a16:creationId xmlns:a16="http://schemas.microsoft.com/office/drawing/2014/main" id="{DBD0D3AB-04C7-33E8-EA56-D12ED4CEE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88" y="3437692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sultado de imagen para man transparent background">
            <a:extLst>
              <a:ext uri="{FF2B5EF4-FFF2-40B4-BE49-F238E27FC236}">
                <a16:creationId xmlns:a16="http://schemas.microsoft.com/office/drawing/2014/main" id="{FFED6279-2905-F88B-8E6C-EA8B1FE75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85" y="355235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Resultado de imagen para man transparent background">
            <a:extLst>
              <a:ext uri="{FF2B5EF4-FFF2-40B4-BE49-F238E27FC236}">
                <a16:creationId xmlns:a16="http://schemas.microsoft.com/office/drawing/2014/main" id="{F1B57A66-6770-30F3-BC55-AA02FE9B1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1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Resultado de imagen para man transparent background">
            <a:extLst>
              <a:ext uri="{FF2B5EF4-FFF2-40B4-BE49-F238E27FC236}">
                <a16:creationId xmlns:a16="http://schemas.microsoft.com/office/drawing/2014/main" id="{EBD93004-2E39-95BF-8C24-625037AB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31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para man transparent background">
            <a:extLst>
              <a:ext uri="{FF2B5EF4-FFF2-40B4-BE49-F238E27FC236}">
                <a16:creationId xmlns:a16="http://schemas.microsoft.com/office/drawing/2014/main" id="{44F8359C-4615-D79C-2726-490E956E4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95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esultado de imagen para man transparent background">
            <a:extLst>
              <a:ext uri="{FF2B5EF4-FFF2-40B4-BE49-F238E27FC236}">
                <a16:creationId xmlns:a16="http://schemas.microsoft.com/office/drawing/2014/main" id="{BACCC088-18FB-219F-D5C3-B2A83179B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94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esultado de imagen para man transparent background">
            <a:extLst>
              <a:ext uri="{FF2B5EF4-FFF2-40B4-BE49-F238E27FC236}">
                <a16:creationId xmlns:a16="http://schemas.microsoft.com/office/drawing/2014/main" id="{0AC375CB-D2E7-AD4C-96B4-C1DE1846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54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esultado de imagen para man transparent background">
            <a:extLst>
              <a:ext uri="{FF2B5EF4-FFF2-40B4-BE49-F238E27FC236}">
                <a16:creationId xmlns:a16="http://schemas.microsoft.com/office/drawing/2014/main" id="{99A616E7-0F72-C2F5-7142-32972045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19" y="32060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esultado de imagen para man transparent background">
            <a:extLst>
              <a:ext uri="{FF2B5EF4-FFF2-40B4-BE49-F238E27FC236}">
                <a16:creationId xmlns:a16="http://schemas.microsoft.com/office/drawing/2014/main" id="{9D881FDF-1C7C-C6D2-F8A2-B1655E806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16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sultado de imagen para man transparent background">
            <a:extLst>
              <a:ext uri="{FF2B5EF4-FFF2-40B4-BE49-F238E27FC236}">
                <a16:creationId xmlns:a16="http://schemas.microsoft.com/office/drawing/2014/main" id="{7C1A7490-3CE2-425F-01A4-AA1F7308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76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Resultado de imagen para man transparent background">
            <a:extLst>
              <a:ext uri="{FF2B5EF4-FFF2-40B4-BE49-F238E27FC236}">
                <a16:creationId xmlns:a16="http://schemas.microsoft.com/office/drawing/2014/main" id="{D64A0A1F-2FBE-8456-1557-E719012B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42" y="3548878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man transparent background">
            <a:extLst>
              <a:ext uri="{FF2B5EF4-FFF2-40B4-BE49-F238E27FC236}">
                <a16:creationId xmlns:a16="http://schemas.microsoft.com/office/drawing/2014/main" id="{9F62DD39-40ED-6B05-E99E-0FFA7BC6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0" y="252040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Resultado de imagen para man transparent background">
            <a:extLst>
              <a:ext uri="{FF2B5EF4-FFF2-40B4-BE49-F238E27FC236}">
                <a16:creationId xmlns:a16="http://schemas.microsoft.com/office/drawing/2014/main" id="{93F125B6-134B-D562-5749-5C1305AF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6" y="263391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Resultado de imagen para man transparent background">
            <a:extLst>
              <a:ext uri="{FF2B5EF4-FFF2-40B4-BE49-F238E27FC236}">
                <a16:creationId xmlns:a16="http://schemas.microsoft.com/office/drawing/2014/main" id="{F473DB59-5399-5B9E-44BD-6E664FDB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8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Resultado de imagen para man transparent background">
            <a:extLst>
              <a:ext uri="{FF2B5EF4-FFF2-40B4-BE49-F238E27FC236}">
                <a16:creationId xmlns:a16="http://schemas.microsoft.com/office/drawing/2014/main" id="{199B000A-EF87-90C5-E367-D3BB18BF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52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n para man transparent background">
            <a:extLst>
              <a:ext uri="{FF2B5EF4-FFF2-40B4-BE49-F238E27FC236}">
                <a16:creationId xmlns:a16="http://schemas.microsoft.com/office/drawing/2014/main" id="{79CF891E-5B96-9240-694E-BE61ABBA8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09" y="297673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Resultado de imagen para man transparent background">
            <a:extLst>
              <a:ext uri="{FF2B5EF4-FFF2-40B4-BE49-F238E27FC236}">
                <a16:creationId xmlns:a16="http://schemas.microsoft.com/office/drawing/2014/main" id="{081FFBB7-7D00-B8C3-760F-AC85F2C7F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11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Resultado de imagen para man transparent background">
            <a:extLst>
              <a:ext uri="{FF2B5EF4-FFF2-40B4-BE49-F238E27FC236}">
                <a16:creationId xmlns:a16="http://schemas.microsoft.com/office/drawing/2014/main" id="{D8BE4D8E-FB37-3A28-4176-E990A1F67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71" y="3206055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Resultado de imagen para man transparent background">
            <a:extLst>
              <a:ext uri="{FF2B5EF4-FFF2-40B4-BE49-F238E27FC236}">
                <a16:creationId xmlns:a16="http://schemas.microsoft.com/office/drawing/2014/main" id="{4238CE1B-367A-89EC-D4BE-4335142D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31" y="331955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Resultado de imagen para man transparent background">
            <a:extLst>
              <a:ext uri="{FF2B5EF4-FFF2-40B4-BE49-F238E27FC236}">
                <a16:creationId xmlns:a16="http://schemas.microsoft.com/office/drawing/2014/main" id="{9FD24D81-9818-AE7F-5008-6711C665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33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Resultado de imagen para man transparent background">
            <a:extLst>
              <a:ext uri="{FF2B5EF4-FFF2-40B4-BE49-F238E27FC236}">
                <a16:creationId xmlns:a16="http://schemas.microsoft.com/office/drawing/2014/main" id="{3C90B3E5-818E-E65D-0715-2FF083A8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4" y="354077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Resultado de imagen para man transparent background">
            <a:extLst>
              <a:ext uri="{FF2B5EF4-FFF2-40B4-BE49-F238E27FC236}">
                <a16:creationId xmlns:a16="http://schemas.microsoft.com/office/drawing/2014/main" id="{0FC99523-12FF-8704-32BE-DA151B561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28" y="2520409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Resultado de imagen para man transparent background">
            <a:extLst>
              <a:ext uri="{FF2B5EF4-FFF2-40B4-BE49-F238E27FC236}">
                <a16:creationId xmlns:a16="http://schemas.microsoft.com/office/drawing/2014/main" id="{2522AF0D-4643-6166-407B-8AFE726E9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30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Resultado de imagen para man transparent background">
            <a:extLst>
              <a:ext uri="{FF2B5EF4-FFF2-40B4-BE49-F238E27FC236}">
                <a16:creationId xmlns:a16="http://schemas.microsoft.com/office/drawing/2014/main" id="{9241E015-8251-9AE5-1402-39A2807D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90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Resultado de imagen para man transparent background">
            <a:extLst>
              <a:ext uri="{FF2B5EF4-FFF2-40B4-BE49-F238E27FC236}">
                <a16:creationId xmlns:a16="http://schemas.microsoft.com/office/drawing/2014/main" id="{4285708B-C7F9-F2E3-A86C-B9087D468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1" y="2863231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Resultado de imagen para man transparent background">
            <a:extLst>
              <a:ext uri="{FF2B5EF4-FFF2-40B4-BE49-F238E27FC236}">
                <a16:creationId xmlns:a16="http://schemas.microsoft.com/office/drawing/2014/main" id="{91261137-65C3-E23E-71D7-33BBE1A69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52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Resultado de imagen para man transparent background">
            <a:extLst>
              <a:ext uri="{FF2B5EF4-FFF2-40B4-BE49-F238E27FC236}">
                <a16:creationId xmlns:a16="http://schemas.microsoft.com/office/drawing/2014/main" id="{530CFB51-0D39-B311-1743-44413F8C3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13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Resultado de imagen para man transparent background">
            <a:extLst>
              <a:ext uri="{FF2B5EF4-FFF2-40B4-BE49-F238E27FC236}">
                <a16:creationId xmlns:a16="http://schemas.microsoft.com/office/drawing/2014/main" id="{492B6DF4-48FC-A4A7-3941-DFAE6622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4" y="3206055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Resultado de imagen para man transparent background">
            <a:extLst>
              <a:ext uri="{FF2B5EF4-FFF2-40B4-BE49-F238E27FC236}">
                <a16:creationId xmlns:a16="http://schemas.microsoft.com/office/drawing/2014/main" id="{BD6350E8-D0A2-E9BB-0224-C92C71E2C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75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Resultado de imagen para man transparent background">
            <a:extLst>
              <a:ext uri="{FF2B5EF4-FFF2-40B4-BE49-F238E27FC236}">
                <a16:creationId xmlns:a16="http://schemas.microsoft.com/office/drawing/2014/main" id="{5AD1B4C6-5B0A-A296-2FC6-549DE0040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36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Resultado de imagen para man transparent background">
            <a:extLst>
              <a:ext uri="{FF2B5EF4-FFF2-40B4-BE49-F238E27FC236}">
                <a16:creationId xmlns:a16="http://schemas.microsoft.com/office/drawing/2014/main" id="{C5F8B944-A65E-0735-2283-DDC590DFF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7" y="3548878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Resultado de imagen para man transparent background">
            <a:extLst>
              <a:ext uri="{FF2B5EF4-FFF2-40B4-BE49-F238E27FC236}">
                <a16:creationId xmlns:a16="http://schemas.microsoft.com/office/drawing/2014/main" id="{E99DB847-A7AA-DB5E-1957-5DA30BEF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71" y="2520409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Resultado de imagen para man transparent background">
            <a:extLst>
              <a:ext uri="{FF2B5EF4-FFF2-40B4-BE49-F238E27FC236}">
                <a16:creationId xmlns:a16="http://schemas.microsoft.com/office/drawing/2014/main" id="{6067B87D-91FE-2A6D-5411-A0635EE92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32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Resultado de imagen para man transparent background">
            <a:extLst>
              <a:ext uri="{FF2B5EF4-FFF2-40B4-BE49-F238E27FC236}">
                <a16:creationId xmlns:a16="http://schemas.microsoft.com/office/drawing/2014/main" id="{3A5E71F2-4D86-EAD7-A74C-B8029D787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93" y="274857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Resultado de imagen para man transparent background">
            <a:extLst>
              <a:ext uri="{FF2B5EF4-FFF2-40B4-BE49-F238E27FC236}">
                <a16:creationId xmlns:a16="http://schemas.microsoft.com/office/drawing/2014/main" id="{2879F62D-1658-A002-A37A-A0B05B9E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7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Resultado de imagen para man transparent background">
            <a:extLst>
              <a:ext uri="{FF2B5EF4-FFF2-40B4-BE49-F238E27FC236}">
                <a16:creationId xmlns:a16="http://schemas.microsoft.com/office/drawing/2014/main" id="{715423BD-58AA-419D-D92F-A400A63C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55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Resultado de imagen para man transparent background">
            <a:extLst>
              <a:ext uri="{FF2B5EF4-FFF2-40B4-BE49-F238E27FC236}">
                <a16:creationId xmlns:a16="http://schemas.microsoft.com/office/drawing/2014/main" id="{F2F34F1B-593A-2616-EC7F-EA9433976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6" y="3091396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Resultado de imagen para man transparent background">
            <a:extLst>
              <a:ext uri="{FF2B5EF4-FFF2-40B4-BE49-F238E27FC236}">
                <a16:creationId xmlns:a16="http://schemas.microsoft.com/office/drawing/2014/main" id="{E23942F4-1E2E-E169-1124-F1ABE48A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79" y="32060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Resultado de imagen para man transparent background">
            <a:extLst>
              <a:ext uri="{FF2B5EF4-FFF2-40B4-BE49-F238E27FC236}">
                <a16:creationId xmlns:a16="http://schemas.microsoft.com/office/drawing/2014/main" id="{5471CE8E-E6BD-42D7-2714-1E32C1623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8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Resultado de imagen para man transparent background">
            <a:extLst>
              <a:ext uri="{FF2B5EF4-FFF2-40B4-BE49-F238E27FC236}">
                <a16:creationId xmlns:a16="http://schemas.microsoft.com/office/drawing/2014/main" id="{14C2FE6E-A367-BFC8-108C-AFAF2D740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38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Resultado de imagen para man transparent background">
            <a:extLst>
              <a:ext uri="{FF2B5EF4-FFF2-40B4-BE49-F238E27FC236}">
                <a16:creationId xmlns:a16="http://schemas.microsoft.com/office/drawing/2014/main" id="{F352063E-9C42-12DB-8B13-9E0F963A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03" y="3548878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Resultado de imagen para man transparent background">
            <a:extLst>
              <a:ext uri="{FF2B5EF4-FFF2-40B4-BE49-F238E27FC236}">
                <a16:creationId xmlns:a16="http://schemas.microsoft.com/office/drawing/2014/main" id="{0804BBEA-2C1E-AB88-E1DD-3F5E00B56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82" y="251230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Resultado de imagen para man transparent background">
            <a:extLst>
              <a:ext uri="{FF2B5EF4-FFF2-40B4-BE49-F238E27FC236}">
                <a16:creationId xmlns:a16="http://schemas.microsoft.com/office/drawing/2014/main" id="{ED27A707-29B3-938A-ED62-2A1BFA918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83" y="262696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Resultado de imagen para man transparent background">
            <a:extLst>
              <a:ext uri="{FF2B5EF4-FFF2-40B4-BE49-F238E27FC236}">
                <a16:creationId xmlns:a16="http://schemas.microsoft.com/office/drawing/2014/main" id="{C004B855-6BD7-7517-D509-E7A71F7F2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4" y="2741620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esultado de imagen para man transparent background">
            <a:extLst>
              <a:ext uri="{FF2B5EF4-FFF2-40B4-BE49-F238E27FC236}">
                <a16:creationId xmlns:a16="http://schemas.microsoft.com/office/drawing/2014/main" id="{96012590-18B6-9002-5BDD-D79382D35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05" y="285512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Resultado de imagen para man transparent background">
            <a:extLst>
              <a:ext uri="{FF2B5EF4-FFF2-40B4-BE49-F238E27FC236}">
                <a16:creationId xmlns:a16="http://schemas.microsoft.com/office/drawing/2014/main" id="{7D99209D-5740-6614-38F2-B62B7FEF6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06" y="296978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Resultado de imagen para man transparent background">
            <a:extLst>
              <a:ext uri="{FF2B5EF4-FFF2-40B4-BE49-F238E27FC236}">
                <a16:creationId xmlns:a16="http://schemas.microsoft.com/office/drawing/2014/main" id="{84878FFE-C9B5-BD6A-50D9-E1572134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67" y="3084443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Resultado de imagen para man transparent background">
            <a:extLst>
              <a:ext uri="{FF2B5EF4-FFF2-40B4-BE49-F238E27FC236}">
                <a16:creationId xmlns:a16="http://schemas.microsoft.com/office/drawing/2014/main" id="{4197FA12-7F7E-D9DC-8A1D-513C9973F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8" y="3197947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Resultado de imagen para man transparent background">
            <a:extLst>
              <a:ext uri="{FF2B5EF4-FFF2-40B4-BE49-F238E27FC236}">
                <a16:creationId xmlns:a16="http://schemas.microsoft.com/office/drawing/2014/main" id="{BA0A3CED-DAC0-0612-2193-5A3E1698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29" y="331260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Resultado de imagen para man transparent background">
            <a:extLst>
              <a:ext uri="{FF2B5EF4-FFF2-40B4-BE49-F238E27FC236}">
                <a16:creationId xmlns:a16="http://schemas.microsoft.com/office/drawing/2014/main" id="{F50322D1-07DA-8E73-AF7D-BF550771E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90" y="3427265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esultado de imagen para man transparent background">
            <a:extLst>
              <a:ext uri="{FF2B5EF4-FFF2-40B4-BE49-F238E27FC236}">
                <a16:creationId xmlns:a16="http://schemas.microsoft.com/office/drawing/2014/main" id="{0D3A6971-1A30-7F85-E463-4AEA90E28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50" y="3540772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Resultado de imagen para man transparent background">
            <a:extLst>
              <a:ext uri="{FF2B5EF4-FFF2-40B4-BE49-F238E27FC236}">
                <a16:creationId xmlns:a16="http://schemas.microsoft.com/office/drawing/2014/main" id="{49050D19-15A9-F56F-7ED0-9C49EE825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82" y="2505354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Resultado de imagen para man transparent background">
            <a:extLst>
              <a:ext uri="{FF2B5EF4-FFF2-40B4-BE49-F238E27FC236}">
                <a16:creationId xmlns:a16="http://schemas.microsoft.com/office/drawing/2014/main" id="{015C37EA-73E1-F073-6D99-F2D3A028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3" y="2620012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Resultado de imagen para man transparent background">
            <a:extLst>
              <a:ext uri="{FF2B5EF4-FFF2-40B4-BE49-F238E27FC236}">
                <a16:creationId xmlns:a16="http://schemas.microsoft.com/office/drawing/2014/main" id="{535D1604-BBAD-9E93-2F98-9D8989F19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07" y="2733516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Resultado de imagen para man transparent background">
            <a:extLst>
              <a:ext uri="{FF2B5EF4-FFF2-40B4-BE49-F238E27FC236}">
                <a16:creationId xmlns:a16="http://schemas.microsoft.com/office/drawing/2014/main" id="{72CD1242-BF60-585C-DA29-F9C421515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5" y="284817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Resultado de imagen para man transparent background">
            <a:extLst>
              <a:ext uri="{FF2B5EF4-FFF2-40B4-BE49-F238E27FC236}">
                <a16:creationId xmlns:a16="http://schemas.microsoft.com/office/drawing/2014/main" id="{2407E15A-516B-D3AE-F913-181610D4C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66" y="2962837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Resultado de imagen para man transparent background">
            <a:extLst>
              <a:ext uri="{FF2B5EF4-FFF2-40B4-BE49-F238E27FC236}">
                <a16:creationId xmlns:a16="http://schemas.microsoft.com/office/drawing/2014/main" id="{75CDD70D-00F7-67F9-C008-DD456E8C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29" y="3076339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Resultado de imagen para man transparent background">
            <a:extLst>
              <a:ext uri="{FF2B5EF4-FFF2-40B4-BE49-F238E27FC236}">
                <a16:creationId xmlns:a16="http://schemas.microsoft.com/office/drawing/2014/main" id="{B796CBA8-A3FD-127F-0587-82D0418F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8" y="319099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Resultado de imagen para man transparent background">
            <a:extLst>
              <a:ext uri="{FF2B5EF4-FFF2-40B4-BE49-F238E27FC236}">
                <a16:creationId xmlns:a16="http://schemas.microsoft.com/office/drawing/2014/main" id="{35F218B8-B7B1-E211-59A7-33F89785E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88" y="3305659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 descr="Resultado de imagen para man transparent background">
            <a:extLst>
              <a:ext uri="{FF2B5EF4-FFF2-40B4-BE49-F238E27FC236}">
                <a16:creationId xmlns:a16="http://schemas.microsoft.com/office/drawing/2014/main" id="{E7FB0A65-1F0B-C508-729E-27A53D483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53" y="341916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Resultado de imagen para man transparent background">
            <a:extLst>
              <a:ext uri="{FF2B5EF4-FFF2-40B4-BE49-F238E27FC236}">
                <a16:creationId xmlns:a16="http://schemas.microsoft.com/office/drawing/2014/main" id="{1797AC1B-E33A-19AC-91EA-7584C1A5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50" y="353382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Flecha derecha 10">
            <a:extLst>
              <a:ext uri="{FF2B5EF4-FFF2-40B4-BE49-F238E27FC236}">
                <a16:creationId xmlns:a16="http://schemas.microsoft.com/office/drawing/2014/main" id="{8DDA0ECB-3359-F804-014E-CB203AA95383}"/>
              </a:ext>
            </a:extLst>
          </p:cNvPr>
          <p:cNvSpPr/>
          <p:nvPr/>
        </p:nvSpPr>
        <p:spPr>
          <a:xfrm>
            <a:off x="5743918" y="3131925"/>
            <a:ext cx="780617" cy="4123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75"/>
          </a:p>
        </p:txBody>
      </p:sp>
      <p:pic>
        <p:nvPicPr>
          <p:cNvPr id="75" name="Picture 2" descr="Resultado de imagen para man transparent background">
            <a:extLst>
              <a:ext uri="{FF2B5EF4-FFF2-40B4-BE49-F238E27FC236}">
                <a16:creationId xmlns:a16="http://schemas.microsoft.com/office/drawing/2014/main" id="{EC4A1138-D96F-68F0-EAB6-77AE38EF9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45" y="3667012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 descr="Resultado de imagen para man transparent background">
            <a:extLst>
              <a:ext uri="{FF2B5EF4-FFF2-40B4-BE49-F238E27FC236}">
                <a16:creationId xmlns:a16="http://schemas.microsoft.com/office/drawing/2014/main" id="{9593162F-68CA-1931-770A-09CBD7F67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0" y="366238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 descr="Resultado de imagen para man transparent background">
            <a:extLst>
              <a:ext uri="{FF2B5EF4-FFF2-40B4-BE49-F238E27FC236}">
                <a16:creationId xmlns:a16="http://schemas.microsoft.com/office/drawing/2014/main" id="{9325F5F9-73B6-47BE-76CC-B0323783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11" y="366238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 descr="Resultado de imagen para man transparent background">
            <a:extLst>
              <a:ext uri="{FF2B5EF4-FFF2-40B4-BE49-F238E27FC236}">
                <a16:creationId xmlns:a16="http://schemas.microsoft.com/office/drawing/2014/main" id="{2AA2B189-3C0C-18C8-7F75-2AF29933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67" y="3658906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2" descr="Resultado de imagen para man transparent background">
            <a:extLst>
              <a:ext uri="{FF2B5EF4-FFF2-40B4-BE49-F238E27FC236}">
                <a16:creationId xmlns:a16="http://schemas.microsoft.com/office/drawing/2014/main" id="{7387798B-0F6D-5394-6F32-D8AB77339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9" y="3667012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Resultado de imagen para man transparent background">
            <a:extLst>
              <a:ext uri="{FF2B5EF4-FFF2-40B4-BE49-F238E27FC236}">
                <a16:creationId xmlns:a16="http://schemas.microsoft.com/office/drawing/2014/main" id="{1B0AC795-3701-B7AD-7D7E-5CE1B17BA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19" y="3677437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2" descr="Resultado de imagen para man transparent background">
            <a:extLst>
              <a:ext uri="{FF2B5EF4-FFF2-40B4-BE49-F238E27FC236}">
                <a16:creationId xmlns:a16="http://schemas.microsoft.com/office/drawing/2014/main" id="{8CB4EB51-7FE3-3381-087F-09ED13D2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4" y="3621844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 descr="Resultado de imagen para man transparent background">
            <a:extLst>
              <a:ext uri="{FF2B5EF4-FFF2-40B4-BE49-F238E27FC236}">
                <a16:creationId xmlns:a16="http://schemas.microsoft.com/office/drawing/2014/main" id="{091B7EDE-86EE-48CF-FF55-741C3E963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68" y="367743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 descr="Resultado de imagen para man transparent background">
            <a:extLst>
              <a:ext uri="{FF2B5EF4-FFF2-40B4-BE49-F238E27FC236}">
                <a16:creationId xmlns:a16="http://schemas.microsoft.com/office/drawing/2014/main" id="{40581FCF-46F4-5DCA-4F01-8D8CE390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33" y="3667012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" descr="Resultado de imagen para man transparent background">
            <a:extLst>
              <a:ext uri="{FF2B5EF4-FFF2-40B4-BE49-F238E27FC236}">
                <a16:creationId xmlns:a16="http://schemas.microsoft.com/office/drawing/2014/main" id="{DDB4C0A8-DE68-B874-4CF3-8F9BB133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90" y="367048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CuadroTexto 84">
            <a:extLst>
              <a:ext uri="{FF2B5EF4-FFF2-40B4-BE49-F238E27FC236}">
                <a16:creationId xmlns:a16="http://schemas.microsoft.com/office/drawing/2014/main" id="{02E988A1-A125-4AF9-C670-F5A0C067149E}"/>
              </a:ext>
            </a:extLst>
          </p:cNvPr>
          <p:cNvSpPr txBox="1"/>
          <p:nvPr/>
        </p:nvSpPr>
        <p:spPr>
          <a:xfrm>
            <a:off x="3602432" y="4373500"/>
            <a:ext cx="2310579" cy="9579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875" dirty="0"/>
              <a:t>1218 portadores asintomáticos de HTLV-1</a:t>
            </a:r>
            <a:endParaRPr lang="en-US" sz="1875" dirty="0"/>
          </a:p>
        </p:txBody>
      </p:sp>
    </p:spTree>
    <p:extLst>
      <p:ext uri="{BB962C8B-B14F-4D97-AF65-F5344CB8AC3E}">
        <p14:creationId xmlns:p14="http://schemas.microsoft.com/office/powerpoint/2010/main" val="14675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Marcador de contenido 7">
            <a:extLst>
              <a:ext uri="{FF2B5EF4-FFF2-40B4-BE49-F238E27FC236}">
                <a16:creationId xmlns:a16="http://schemas.microsoft.com/office/drawing/2014/main" id="{3D7BFBE1-3ECA-2C2B-0981-4CD00090B30A}"/>
              </a:ext>
            </a:extLst>
          </p:cNvPr>
          <p:cNvSpPr txBox="1">
            <a:spLocks/>
          </p:cNvSpPr>
          <p:nvPr/>
        </p:nvSpPr>
        <p:spPr>
          <a:xfrm>
            <a:off x="3085880" y="2125466"/>
            <a:ext cx="5914851" cy="28259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/>
              <a:t>Iwanaga </a:t>
            </a:r>
            <a:r>
              <a:rPr lang="es-PE" i="1"/>
              <a:t>et al</a:t>
            </a:r>
            <a:r>
              <a:rPr lang="es-PE"/>
              <a:t>., 2010</a:t>
            </a:r>
            <a:endParaRPr lang="es-PE" dirty="0"/>
          </a:p>
        </p:txBody>
      </p:sp>
      <p:pic>
        <p:nvPicPr>
          <p:cNvPr id="173" name="Picture 2" descr="Resultado de imagen para man transparent background">
            <a:extLst>
              <a:ext uri="{FF2B5EF4-FFF2-40B4-BE49-F238E27FC236}">
                <a16:creationId xmlns:a16="http://schemas.microsoft.com/office/drawing/2014/main" id="{61FB1475-DEB0-38B9-436A-8477F631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822" y="2523881"/>
            <a:ext cx="553613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Picture 2" descr="Resultado de imagen para man transparent background">
            <a:extLst>
              <a:ext uri="{FF2B5EF4-FFF2-40B4-BE49-F238E27FC236}">
                <a16:creationId xmlns:a16="http://schemas.microsoft.com/office/drawing/2014/main" id="{81A50094-74C4-C6D7-1120-271F4B49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82" y="263738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" name="Picture 2" descr="Resultado de imagen para man transparent background">
            <a:extLst>
              <a:ext uri="{FF2B5EF4-FFF2-40B4-BE49-F238E27FC236}">
                <a16:creationId xmlns:a16="http://schemas.microsoft.com/office/drawing/2014/main" id="{61E4EBC7-CEF2-5748-8E2E-F0C0EF61E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39" y="2752047"/>
            <a:ext cx="552454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" name="Picture 2" descr="Resultado de imagen para man transparent background">
            <a:extLst>
              <a:ext uri="{FF2B5EF4-FFF2-40B4-BE49-F238E27FC236}">
                <a16:creationId xmlns:a16="http://schemas.microsoft.com/office/drawing/2014/main" id="{10FCD245-6DFE-F231-84A5-F5AF6F9E9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645" y="286670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" name="Picture 2" descr="Resultado de imagen para man transparent background">
            <a:extLst>
              <a:ext uri="{FF2B5EF4-FFF2-40B4-BE49-F238E27FC236}">
                <a16:creationId xmlns:a16="http://schemas.microsoft.com/office/drawing/2014/main" id="{94CAD2CE-0012-4CE6-B302-81BC64DFD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05" y="2981367"/>
            <a:ext cx="553613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" name="Picture 2" descr="Resultado de imagen para man transparent background">
            <a:extLst>
              <a:ext uri="{FF2B5EF4-FFF2-40B4-BE49-F238E27FC236}">
                <a16:creationId xmlns:a16="http://schemas.microsoft.com/office/drawing/2014/main" id="{3D6FD66C-86C0-B2B3-44B0-4FF31F3F1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62" y="3094870"/>
            <a:ext cx="552454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9" name="Picture 2" descr="Resultado de imagen para man transparent background">
            <a:extLst>
              <a:ext uri="{FF2B5EF4-FFF2-40B4-BE49-F238E27FC236}">
                <a16:creationId xmlns:a16="http://schemas.microsoft.com/office/drawing/2014/main" id="{B966C987-A3BB-71B4-D6BD-0C2427B41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63" y="320953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" name="Picture 2" descr="Resultado de imagen para man transparent background">
            <a:extLst>
              <a:ext uri="{FF2B5EF4-FFF2-40B4-BE49-F238E27FC236}">
                <a16:creationId xmlns:a16="http://schemas.microsoft.com/office/drawing/2014/main" id="{7196B99C-A6D8-7BB5-10C0-BB78FBDA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73" y="252040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" name="Picture 2" descr="Resultado de imagen para man transparent background">
            <a:extLst>
              <a:ext uri="{FF2B5EF4-FFF2-40B4-BE49-F238E27FC236}">
                <a16:creationId xmlns:a16="http://schemas.microsoft.com/office/drawing/2014/main" id="{197F71B5-3FF3-C152-066D-17967CC6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23" y="332419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" name="Picture 2" descr="Resultado de imagen para man transparent background">
            <a:extLst>
              <a:ext uri="{FF2B5EF4-FFF2-40B4-BE49-F238E27FC236}">
                <a16:creationId xmlns:a16="http://schemas.microsoft.com/office/drawing/2014/main" id="{91F3038D-B5E0-64FD-F92F-CBF9203D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788" y="3437692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" name="Picture 2" descr="Resultado de imagen para man transparent background">
            <a:extLst>
              <a:ext uri="{FF2B5EF4-FFF2-40B4-BE49-F238E27FC236}">
                <a16:creationId xmlns:a16="http://schemas.microsoft.com/office/drawing/2014/main" id="{9B4D5CD4-DC38-C2FB-8A5E-114BA541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285" y="355235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" name="Picture 2" descr="Resultado de imagen para man transparent background">
            <a:extLst>
              <a:ext uri="{FF2B5EF4-FFF2-40B4-BE49-F238E27FC236}">
                <a16:creationId xmlns:a16="http://schemas.microsoft.com/office/drawing/2014/main" id="{2DC1490F-BD75-18D4-E3BB-7E7F91941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71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" name="Picture 2" descr="Resultado de imagen para man transparent background">
            <a:extLst>
              <a:ext uri="{FF2B5EF4-FFF2-40B4-BE49-F238E27FC236}">
                <a16:creationId xmlns:a16="http://schemas.microsoft.com/office/drawing/2014/main" id="{B3A0E1EE-9602-821B-7FCC-E5BBC61E7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31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" name="Picture 2" descr="Resultado de imagen para man transparent background">
            <a:extLst>
              <a:ext uri="{FF2B5EF4-FFF2-40B4-BE49-F238E27FC236}">
                <a16:creationId xmlns:a16="http://schemas.microsoft.com/office/drawing/2014/main" id="{689BA64B-27A5-71ED-1205-0256C095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95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7" name="Picture 2" descr="Resultado de imagen para man transparent background">
            <a:extLst>
              <a:ext uri="{FF2B5EF4-FFF2-40B4-BE49-F238E27FC236}">
                <a16:creationId xmlns:a16="http://schemas.microsoft.com/office/drawing/2014/main" id="{AB55CBE9-07D1-52F8-7B02-743D4762C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994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2" descr="Resultado de imagen para man transparent background">
            <a:extLst>
              <a:ext uri="{FF2B5EF4-FFF2-40B4-BE49-F238E27FC236}">
                <a16:creationId xmlns:a16="http://schemas.microsoft.com/office/drawing/2014/main" id="{2B4111AF-1129-5E3E-FBF4-4446EFB02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654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" name="Picture 2" descr="Resultado de imagen para man transparent background">
            <a:extLst>
              <a:ext uri="{FF2B5EF4-FFF2-40B4-BE49-F238E27FC236}">
                <a16:creationId xmlns:a16="http://schemas.microsoft.com/office/drawing/2014/main" id="{A09513D8-56A8-BC54-7DA4-4B4B2F0D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19" y="32060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" name="Picture 2" descr="Resultado de imagen para man transparent background">
            <a:extLst>
              <a:ext uri="{FF2B5EF4-FFF2-40B4-BE49-F238E27FC236}">
                <a16:creationId xmlns:a16="http://schemas.microsoft.com/office/drawing/2014/main" id="{404552AC-FAE4-D164-67EF-362F35389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816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" name="Picture 2" descr="Resultado de imagen para man transparent background">
            <a:extLst>
              <a:ext uri="{FF2B5EF4-FFF2-40B4-BE49-F238E27FC236}">
                <a16:creationId xmlns:a16="http://schemas.microsoft.com/office/drawing/2014/main" id="{0260D5EF-1E03-8B2F-CA9D-E72119F07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476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" name="Picture 2" descr="Resultado de imagen para man transparent background">
            <a:extLst>
              <a:ext uri="{FF2B5EF4-FFF2-40B4-BE49-F238E27FC236}">
                <a16:creationId xmlns:a16="http://schemas.microsoft.com/office/drawing/2014/main" id="{36EDDECF-F0A5-638F-C758-F5103BF5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142" y="3548878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" name="Picture 2" descr="Resultado de imagen para man transparent background">
            <a:extLst>
              <a:ext uri="{FF2B5EF4-FFF2-40B4-BE49-F238E27FC236}">
                <a16:creationId xmlns:a16="http://schemas.microsoft.com/office/drawing/2014/main" id="{FD5038F0-BF4B-1CB4-C11A-31593DE3B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30" y="252040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" descr="Resultado de imagen para man transparent background">
            <a:extLst>
              <a:ext uri="{FF2B5EF4-FFF2-40B4-BE49-F238E27FC236}">
                <a16:creationId xmlns:a16="http://schemas.microsoft.com/office/drawing/2014/main" id="{37292FA4-95D7-5CB7-5321-75836E95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86" y="263391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" name="Picture 2" descr="Resultado de imagen para man transparent background">
            <a:extLst>
              <a:ext uri="{FF2B5EF4-FFF2-40B4-BE49-F238E27FC236}">
                <a16:creationId xmlns:a16="http://schemas.microsoft.com/office/drawing/2014/main" id="{19EA7777-A0CB-8EEB-02F5-2619719A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8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Picture 2" descr="Resultado de imagen para man transparent background">
            <a:extLst>
              <a:ext uri="{FF2B5EF4-FFF2-40B4-BE49-F238E27FC236}">
                <a16:creationId xmlns:a16="http://schemas.microsoft.com/office/drawing/2014/main" id="{AC1D3952-8512-F7D3-FFDA-B48532C12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652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Picture 2" descr="Resultado de imagen para man transparent background">
            <a:extLst>
              <a:ext uri="{FF2B5EF4-FFF2-40B4-BE49-F238E27FC236}">
                <a16:creationId xmlns:a16="http://schemas.microsoft.com/office/drawing/2014/main" id="{537B5C32-95AC-1360-F539-AD5A4B732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09" y="297673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Picture 2" descr="Resultado de imagen para man transparent background">
            <a:extLst>
              <a:ext uri="{FF2B5EF4-FFF2-40B4-BE49-F238E27FC236}">
                <a16:creationId xmlns:a16="http://schemas.microsoft.com/office/drawing/2014/main" id="{F3B45AFC-44F9-8CC2-8A79-5980043A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811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Picture 2" descr="Resultado de imagen para man transparent background">
            <a:extLst>
              <a:ext uri="{FF2B5EF4-FFF2-40B4-BE49-F238E27FC236}">
                <a16:creationId xmlns:a16="http://schemas.microsoft.com/office/drawing/2014/main" id="{30100E3D-6448-B146-31C9-0CA87C96F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471" y="3206055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Picture 2" descr="Resultado de imagen para man transparent background">
            <a:extLst>
              <a:ext uri="{FF2B5EF4-FFF2-40B4-BE49-F238E27FC236}">
                <a16:creationId xmlns:a16="http://schemas.microsoft.com/office/drawing/2014/main" id="{305FCE41-8703-28F2-7FBB-612630227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131" y="331955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" name="Picture 2" descr="Resultado de imagen para man transparent background">
            <a:extLst>
              <a:ext uri="{FF2B5EF4-FFF2-40B4-BE49-F238E27FC236}">
                <a16:creationId xmlns:a16="http://schemas.microsoft.com/office/drawing/2014/main" id="{13D64237-A603-F23B-91E7-9474C0F34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633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Picture 2" descr="Resultado de imagen para man transparent background">
            <a:extLst>
              <a:ext uri="{FF2B5EF4-FFF2-40B4-BE49-F238E27FC236}">
                <a16:creationId xmlns:a16="http://schemas.microsoft.com/office/drawing/2014/main" id="{675B9F05-BFBD-4C23-DDEA-D438A3B3F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294" y="354077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Picture 2" descr="Resultado de imagen para man transparent background">
            <a:extLst>
              <a:ext uri="{FF2B5EF4-FFF2-40B4-BE49-F238E27FC236}">
                <a16:creationId xmlns:a16="http://schemas.microsoft.com/office/drawing/2014/main" id="{920CD068-19A4-60C4-8BFB-4CBA784A1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28" y="2520409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Picture 2" descr="Resultado de imagen para man transparent background">
            <a:extLst>
              <a:ext uri="{FF2B5EF4-FFF2-40B4-BE49-F238E27FC236}">
                <a16:creationId xmlns:a16="http://schemas.microsoft.com/office/drawing/2014/main" id="{BFD1A910-F1CD-BDC6-121B-CEF0A539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30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Picture 2" descr="Resultado de imagen para man transparent background">
            <a:extLst>
              <a:ext uri="{FF2B5EF4-FFF2-40B4-BE49-F238E27FC236}">
                <a16:creationId xmlns:a16="http://schemas.microsoft.com/office/drawing/2014/main" id="{7A755636-4FB6-6C80-37B6-876A46A23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190" y="274857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Picture 2" descr="Resultado de imagen para man transparent background">
            <a:extLst>
              <a:ext uri="{FF2B5EF4-FFF2-40B4-BE49-F238E27FC236}">
                <a16:creationId xmlns:a16="http://schemas.microsoft.com/office/drawing/2014/main" id="{C31059E4-0846-3BC1-E623-98557A10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851" y="2863231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Picture 2" descr="Resultado de imagen para man transparent background">
            <a:extLst>
              <a:ext uri="{FF2B5EF4-FFF2-40B4-BE49-F238E27FC236}">
                <a16:creationId xmlns:a16="http://schemas.microsoft.com/office/drawing/2014/main" id="{22228028-2644-6989-568F-AA09B57E8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352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Picture 2" descr="Resultado de imagen para man transparent background">
            <a:extLst>
              <a:ext uri="{FF2B5EF4-FFF2-40B4-BE49-F238E27FC236}">
                <a16:creationId xmlns:a16="http://schemas.microsoft.com/office/drawing/2014/main" id="{4FF13441-0832-705F-C34B-C51987E2B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013" y="30913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2" descr="Resultado de imagen para man transparent background">
            <a:extLst>
              <a:ext uri="{FF2B5EF4-FFF2-40B4-BE49-F238E27FC236}">
                <a16:creationId xmlns:a16="http://schemas.microsoft.com/office/drawing/2014/main" id="{D17F9623-7AE3-76EF-41A9-3627B4644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74" y="3206055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" name="Picture 2" descr="Resultado de imagen para man transparent background">
            <a:extLst>
              <a:ext uri="{FF2B5EF4-FFF2-40B4-BE49-F238E27FC236}">
                <a16:creationId xmlns:a16="http://schemas.microsoft.com/office/drawing/2014/main" id="{EF1DAF71-65A9-1020-713E-191D021BD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75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Picture 2" descr="Resultado de imagen para man transparent background">
            <a:extLst>
              <a:ext uri="{FF2B5EF4-FFF2-40B4-BE49-F238E27FC236}">
                <a16:creationId xmlns:a16="http://schemas.microsoft.com/office/drawing/2014/main" id="{5848333C-766A-42BC-BB2F-79A33879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36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Picture 2" descr="Resultado de imagen para man transparent background">
            <a:extLst>
              <a:ext uri="{FF2B5EF4-FFF2-40B4-BE49-F238E27FC236}">
                <a16:creationId xmlns:a16="http://schemas.microsoft.com/office/drawing/2014/main" id="{FD3304BD-2CE2-7677-9427-72A77B092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97" y="3548878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" name="Picture 2" descr="Resultado de imagen para man transparent background">
            <a:extLst>
              <a:ext uri="{FF2B5EF4-FFF2-40B4-BE49-F238E27FC236}">
                <a16:creationId xmlns:a16="http://schemas.microsoft.com/office/drawing/2014/main" id="{56168A69-AE3E-9D9E-24C4-476DFCA92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71" y="2520409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4" name="Picture 2" descr="Resultado de imagen para man transparent background">
            <a:extLst>
              <a:ext uri="{FF2B5EF4-FFF2-40B4-BE49-F238E27FC236}">
                <a16:creationId xmlns:a16="http://schemas.microsoft.com/office/drawing/2014/main" id="{988C11E7-6EF1-2FAD-6E30-6A394A68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732" y="263391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" name="Picture 2" descr="Resultado de imagen para man transparent background">
            <a:extLst>
              <a:ext uri="{FF2B5EF4-FFF2-40B4-BE49-F238E27FC236}">
                <a16:creationId xmlns:a16="http://schemas.microsoft.com/office/drawing/2014/main" id="{BD36B45F-4854-814C-2DC7-39BACB9A4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93" y="274857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" name="Picture 2" descr="Resultado de imagen para man transparent background">
            <a:extLst>
              <a:ext uri="{FF2B5EF4-FFF2-40B4-BE49-F238E27FC236}">
                <a16:creationId xmlns:a16="http://schemas.microsoft.com/office/drawing/2014/main" id="{13033D00-6345-9F91-6AEB-6770CC47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7" y="2863231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2" descr="Resultado de imagen para man transparent background">
            <a:extLst>
              <a:ext uri="{FF2B5EF4-FFF2-40B4-BE49-F238E27FC236}">
                <a16:creationId xmlns:a16="http://schemas.microsoft.com/office/drawing/2014/main" id="{9C7EF5D6-8747-485B-0FB3-179636EA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555" y="297673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" name="Picture 2" descr="Resultado de imagen para man transparent background">
            <a:extLst>
              <a:ext uri="{FF2B5EF4-FFF2-40B4-BE49-F238E27FC236}">
                <a16:creationId xmlns:a16="http://schemas.microsoft.com/office/drawing/2014/main" id="{893DE062-C008-7F8D-4851-82D08627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16" y="3091396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9" name="Picture 2" descr="Resultado de imagen para man transparent background">
            <a:extLst>
              <a:ext uri="{FF2B5EF4-FFF2-40B4-BE49-F238E27FC236}">
                <a16:creationId xmlns:a16="http://schemas.microsoft.com/office/drawing/2014/main" id="{3F877539-29ED-688A-0A84-8FB28F911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79" y="32060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0" name="Picture 2" descr="Resultado de imagen para man transparent background">
            <a:extLst>
              <a:ext uri="{FF2B5EF4-FFF2-40B4-BE49-F238E27FC236}">
                <a16:creationId xmlns:a16="http://schemas.microsoft.com/office/drawing/2014/main" id="{B6709AA2-129F-A8A0-84D7-29D0FC46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8" y="331955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1" name="Picture 2" descr="Resultado de imagen para man transparent background">
            <a:extLst>
              <a:ext uri="{FF2B5EF4-FFF2-40B4-BE49-F238E27FC236}">
                <a16:creationId xmlns:a16="http://schemas.microsoft.com/office/drawing/2014/main" id="{9D5F1200-88D1-3FCF-1918-64212138C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038" y="343421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" name="Picture 2" descr="Resultado de imagen para man transparent background">
            <a:extLst>
              <a:ext uri="{FF2B5EF4-FFF2-40B4-BE49-F238E27FC236}">
                <a16:creationId xmlns:a16="http://schemas.microsoft.com/office/drawing/2014/main" id="{25EA6860-5978-85B1-91BA-CC64CEB8F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03" y="3548878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" name="Picture 2" descr="Resultado de imagen para man transparent background">
            <a:extLst>
              <a:ext uri="{FF2B5EF4-FFF2-40B4-BE49-F238E27FC236}">
                <a16:creationId xmlns:a16="http://schemas.microsoft.com/office/drawing/2014/main" id="{F932804C-B8F4-C673-908C-ED5F8873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382" y="251230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" name="Picture 2" descr="Resultado de imagen para man transparent background">
            <a:extLst>
              <a:ext uri="{FF2B5EF4-FFF2-40B4-BE49-F238E27FC236}">
                <a16:creationId xmlns:a16="http://schemas.microsoft.com/office/drawing/2014/main" id="{AD1DA0E7-92CB-0F25-2D7F-AB9698FF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883" y="262696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" name="Picture 2" descr="Resultado de imagen para man transparent background">
            <a:extLst>
              <a:ext uri="{FF2B5EF4-FFF2-40B4-BE49-F238E27FC236}">
                <a16:creationId xmlns:a16="http://schemas.microsoft.com/office/drawing/2014/main" id="{B80DCC4E-85B5-6439-08CE-4452E13F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44" y="2741620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6" name="Picture 2" descr="Resultado de imagen para man transparent background">
            <a:extLst>
              <a:ext uri="{FF2B5EF4-FFF2-40B4-BE49-F238E27FC236}">
                <a16:creationId xmlns:a16="http://schemas.microsoft.com/office/drawing/2014/main" id="{CA5DDA7F-78BD-1529-83BA-0E55B4A4A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205" y="285512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" name="Picture 2" descr="Resultado de imagen para man transparent background">
            <a:extLst>
              <a:ext uri="{FF2B5EF4-FFF2-40B4-BE49-F238E27FC236}">
                <a16:creationId xmlns:a16="http://schemas.microsoft.com/office/drawing/2014/main" id="{3403D5C4-5C43-DB4E-C5F0-E05429909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706" y="296978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" name="Picture 2" descr="Resultado de imagen para man transparent background">
            <a:extLst>
              <a:ext uri="{FF2B5EF4-FFF2-40B4-BE49-F238E27FC236}">
                <a16:creationId xmlns:a16="http://schemas.microsoft.com/office/drawing/2014/main" id="{21EC0D68-5257-1BDB-B0DC-8DE6484B8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67" y="3084443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" name="Picture 2" descr="Resultado de imagen para man transparent background">
            <a:extLst>
              <a:ext uri="{FF2B5EF4-FFF2-40B4-BE49-F238E27FC236}">
                <a16:creationId xmlns:a16="http://schemas.microsoft.com/office/drawing/2014/main" id="{863CB0DC-5D4E-3468-67D9-7012F49D3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28" y="3197947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0" name="Picture 2" descr="Resultado de imagen para man transparent background">
            <a:extLst>
              <a:ext uri="{FF2B5EF4-FFF2-40B4-BE49-F238E27FC236}">
                <a16:creationId xmlns:a16="http://schemas.microsoft.com/office/drawing/2014/main" id="{11557896-F880-14E1-0C31-769A98657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529" y="331260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2" descr="Resultado de imagen para man transparent background">
            <a:extLst>
              <a:ext uri="{FF2B5EF4-FFF2-40B4-BE49-F238E27FC236}">
                <a16:creationId xmlns:a16="http://schemas.microsoft.com/office/drawing/2014/main" id="{375367FC-9C87-E303-6DB3-47F23A60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90" y="3427265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2" descr="Resultado de imagen para man transparent background">
            <a:extLst>
              <a:ext uri="{FF2B5EF4-FFF2-40B4-BE49-F238E27FC236}">
                <a16:creationId xmlns:a16="http://schemas.microsoft.com/office/drawing/2014/main" id="{4191024C-87B7-22B9-2EF1-58C7C11CA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50" y="3540772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Picture 2" descr="Resultado de imagen para man transparent background">
            <a:extLst>
              <a:ext uri="{FF2B5EF4-FFF2-40B4-BE49-F238E27FC236}">
                <a16:creationId xmlns:a16="http://schemas.microsoft.com/office/drawing/2014/main" id="{A259C97F-6BA6-0B14-FD2D-D934BD10E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482" y="2505354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2" descr="Resultado de imagen para man transparent background">
            <a:extLst>
              <a:ext uri="{FF2B5EF4-FFF2-40B4-BE49-F238E27FC236}">
                <a16:creationId xmlns:a16="http://schemas.microsoft.com/office/drawing/2014/main" id="{0CE57928-D8A3-EF25-B8AB-458E0D18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43" y="2620012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" name="Picture 2" descr="Resultado de imagen para man transparent background">
            <a:extLst>
              <a:ext uri="{FF2B5EF4-FFF2-40B4-BE49-F238E27FC236}">
                <a16:creationId xmlns:a16="http://schemas.microsoft.com/office/drawing/2014/main" id="{702B9A46-D500-0B5E-3561-E8AE8772E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807" y="2733516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2" descr="Resultado de imagen para man transparent background">
            <a:extLst>
              <a:ext uri="{FF2B5EF4-FFF2-40B4-BE49-F238E27FC236}">
                <a16:creationId xmlns:a16="http://schemas.microsoft.com/office/drawing/2014/main" id="{D2CABFD4-E6C7-4898-CC81-E53A4F92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05" y="284817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2" descr="Resultado de imagen para man transparent background">
            <a:extLst>
              <a:ext uri="{FF2B5EF4-FFF2-40B4-BE49-F238E27FC236}">
                <a16:creationId xmlns:a16="http://schemas.microsoft.com/office/drawing/2014/main" id="{4ED6F854-D9EA-0231-60E0-61F05EE0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66" y="2962837"/>
            <a:ext cx="531608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2" descr="Resultado de imagen para man transparent background">
            <a:extLst>
              <a:ext uri="{FF2B5EF4-FFF2-40B4-BE49-F238E27FC236}">
                <a16:creationId xmlns:a16="http://schemas.microsoft.com/office/drawing/2014/main" id="{8A933EF5-B81D-628B-A0C8-F5E1AEA71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29" y="3076339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" descr="Resultado de imagen para man transparent background">
            <a:extLst>
              <a:ext uri="{FF2B5EF4-FFF2-40B4-BE49-F238E27FC236}">
                <a16:creationId xmlns:a16="http://schemas.microsoft.com/office/drawing/2014/main" id="{7D5BA1CF-6A6B-6E14-F59B-8035FFB0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8" y="319099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2" descr="Resultado de imagen para man transparent background">
            <a:extLst>
              <a:ext uri="{FF2B5EF4-FFF2-40B4-BE49-F238E27FC236}">
                <a16:creationId xmlns:a16="http://schemas.microsoft.com/office/drawing/2014/main" id="{9D29E52A-AFF9-FE71-70F4-451755D0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788" y="3305659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2" descr="Resultado de imagen para man transparent background">
            <a:extLst>
              <a:ext uri="{FF2B5EF4-FFF2-40B4-BE49-F238E27FC236}">
                <a16:creationId xmlns:a16="http://schemas.microsoft.com/office/drawing/2014/main" id="{4ADC26D0-94FA-0BD7-D54A-42FE083F7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53" y="341916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" name="Picture 2" descr="Resultado de imagen para man transparent background">
            <a:extLst>
              <a:ext uri="{FF2B5EF4-FFF2-40B4-BE49-F238E27FC236}">
                <a16:creationId xmlns:a16="http://schemas.microsoft.com/office/drawing/2014/main" id="{57DEDBC9-0FA8-2B9C-0D79-B2BE93A1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50" y="353382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Picture 2" descr="Resultado de imagen para man transparent background">
            <a:extLst>
              <a:ext uri="{FF2B5EF4-FFF2-40B4-BE49-F238E27FC236}">
                <a16:creationId xmlns:a16="http://schemas.microsoft.com/office/drawing/2014/main" id="{E7E352A0-EDCB-56DB-2471-FB343CF81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66" y="252156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Picture 2" descr="Resultado de imagen para man transparent background">
            <a:extLst>
              <a:ext uri="{FF2B5EF4-FFF2-40B4-BE49-F238E27FC236}">
                <a16:creationId xmlns:a16="http://schemas.microsoft.com/office/drawing/2014/main" id="{0F4D837F-DFFF-38B0-1BB2-6A4B9FD7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12" y="263622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" name="Picture 2" descr="Resultado de imagen para man transparent background">
            <a:extLst>
              <a:ext uri="{FF2B5EF4-FFF2-40B4-BE49-F238E27FC236}">
                <a16:creationId xmlns:a16="http://schemas.microsoft.com/office/drawing/2014/main" id="{F4028AA7-61CC-AC75-2B6B-3B3D8F4F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872" y="2750885"/>
            <a:ext cx="552455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" name="Picture 2" descr="Resultado de imagen para man transparent background">
            <a:extLst>
              <a:ext uri="{FF2B5EF4-FFF2-40B4-BE49-F238E27FC236}">
                <a16:creationId xmlns:a16="http://schemas.microsoft.com/office/drawing/2014/main" id="{A5B076F9-B7B0-C703-2D02-BDA81BB2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74" y="2864391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" name="Picture 2" descr="Resultado de imagen para man transparent background">
            <a:extLst>
              <a:ext uri="{FF2B5EF4-FFF2-40B4-BE49-F238E27FC236}">
                <a16:creationId xmlns:a16="http://schemas.microsoft.com/office/drawing/2014/main" id="{E64DE361-6F40-D7A4-3392-128E81EF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036" y="2979051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" name="Picture 2" descr="Resultado de imagen para man transparent background">
            <a:extLst>
              <a:ext uri="{FF2B5EF4-FFF2-40B4-BE49-F238E27FC236}">
                <a16:creationId xmlns:a16="http://schemas.microsoft.com/office/drawing/2014/main" id="{2F96F534-9D3B-0275-2225-ED31BE797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96" y="3093708"/>
            <a:ext cx="553613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" descr="Resultado de imagen para man transparent background">
            <a:extLst>
              <a:ext uri="{FF2B5EF4-FFF2-40B4-BE49-F238E27FC236}">
                <a16:creationId xmlns:a16="http://schemas.microsoft.com/office/drawing/2014/main" id="{B8BF8C08-4702-65FF-68DD-860678EDF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56" y="3207214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0" name="Picture 2" descr="Resultado de imagen para man transparent background">
            <a:extLst>
              <a:ext uri="{FF2B5EF4-FFF2-40B4-BE49-F238E27FC236}">
                <a16:creationId xmlns:a16="http://schemas.microsoft.com/office/drawing/2014/main" id="{E73E0777-B475-0369-F8E0-CFDC7B744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39" y="251809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" descr="Resultado de imagen para man transparent background">
            <a:extLst>
              <a:ext uri="{FF2B5EF4-FFF2-40B4-BE49-F238E27FC236}">
                <a16:creationId xmlns:a16="http://schemas.microsoft.com/office/drawing/2014/main" id="{A79639A6-5DD2-56B2-DAB3-64072D0A5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54" y="3321874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2" descr="Resultado de imagen para man transparent background">
            <a:extLst>
              <a:ext uri="{FF2B5EF4-FFF2-40B4-BE49-F238E27FC236}">
                <a16:creationId xmlns:a16="http://schemas.microsoft.com/office/drawing/2014/main" id="{FE71FA82-82B0-A0D6-5E27-2716B6E3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515" y="3436531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" name="Picture 2" descr="Resultado de imagen para man transparent background">
            <a:extLst>
              <a:ext uri="{FF2B5EF4-FFF2-40B4-BE49-F238E27FC236}">
                <a16:creationId xmlns:a16="http://schemas.microsoft.com/office/drawing/2014/main" id="{C30FFD52-D703-95B8-31DA-710D6EBE9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108" y="3550036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4" name="Picture 2" descr="Resultado de imagen para man transparent background">
            <a:extLst>
              <a:ext uri="{FF2B5EF4-FFF2-40B4-BE49-F238E27FC236}">
                <a16:creationId xmlns:a16="http://schemas.microsoft.com/office/drawing/2014/main" id="{CFCB23B7-3970-0067-968B-5E39B292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01" y="2632751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2" descr="Resultado de imagen para man transparent background">
            <a:extLst>
              <a:ext uri="{FF2B5EF4-FFF2-40B4-BE49-F238E27FC236}">
                <a16:creationId xmlns:a16="http://schemas.microsoft.com/office/drawing/2014/main" id="{5A1A4511-10E7-5C09-33CE-4F664358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562" y="274625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Picture 2" descr="Resultado de imagen para man transparent background">
            <a:extLst>
              <a:ext uri="{FF2B5EF4-FFF2-40B4-BE49-F238E27FC236}">
                <a16:creationId xmlns:a16="http://schemas.microsoft.com/office/drawing/2014/main" id="{FB8CF6AD-EFBE-1BB6-C190-C75CFE8A6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23" y="28609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7" name="Picture 2" descr="Resultado de imagen para man transparent background">
            <a:extLst>
              <a:ext uri="{FF2B5EF4-FFF2-40B4-BE49-F238E27FC236}">
                <a16:creationId xmlns:a16="http://schemas.microsoft.com/office/drawing/2014/main" id="{572990F2-026B-C86C-3119-3622D91AC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25" y="2975573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8" name="Picture 2" descr="Resultado de imagen para man transparent background">
            <a:extLst>
              <a:ext uri="{FF2B5EF4-FFF2-40B4-BE49-F238E27FC236}">
                <a16:creationId xmlns:a16="http://schemas.microsoft.com/office/drawing/2014/main" id="{FD16D3D4-DD38-4F72-DF5B-BBD18D185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85" y="308907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" name="Picture 2" descr="Resultado de imagen para man transparent background">
            <a:extLst>
              <a:ext uri="{FF2B5EF4-FFF2-40B4-BE49-F238E27FC236}">
                <a16:creationId xmlns:a16="http://schemas.microsoft.com/office/drawing/2014/main" id="{B6A55614-396B-AC42-BDD9-5BE211F4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046" y="3203739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0" name="Picture 2" descr="Resultado de imagen para man transparent background">
            <a:extLst>
              <a:ext uri="{FF2B5EF4-FFF2-40B4-BE49-F238E27FC236}">
                <a16:creationId xmlns:a16="http://schemas.microsoft.com/office/drawing/2014/main" id="{D2EC6645-4CF2-8516-CE95-D3F4D7FFC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48" y="331840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1" name="Picture 2" descr="Resultado de imagen para man transparent background">
            <a:extLst>
              <a:ext uri="{FF2B5EF4-FFF2-40B4-BE49-F238E27FC236}">
                <a16:creationId xmlns:a16="http://schemas.microsoft.com/office/drawing/2014/main" id="{5FE765D1-005E-0A2E-FE67-88BFBE103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08" y="343306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" name="Picture 2" descr="Resultado de imagen para man transparent background">
            <a:extLst>
              <a:ext uri="{FF2B5EF4-FFF2-40B4-BE49-F238E27FC236}">
                <a16:creationId xmlns:a16="http://schemas.microsoft.com/office/drawing/2014/main" id="{C96EF0F2-5026-07CA-DBA5-8D341B224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04" y="3546562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3" name="Picture 2" descr="Resultado de imagen para man transparent background">
            <a:extLst>
              <a:ext uri="{FF2B5EF4-FFF2-40B4-BE49-F238E27FC236}">
                <a16:creationId xmlns:a16="http://schemas.microsoft.com/office/drawing/2014/main" id="{63A2B7D0-8155-5EFF-4788-24EC948F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54" y="251809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" name="Picture 2" descr="Resultado de imagen para man transparent background">
            <a:extLst>
              <a:ext uri="{FF2B5EF4-FFF2-40B4-BE49-F238E27FC236}">
                <a16:creationId xmlns:a16="http://schemas.microsoft.com/office/drawing/2014/main" id="{5C7E902E-E216-A604-6D69-A8B54586E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222" y="2632751"/>
            <a:ext cx="531607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" name="Picture 2" descr="Resultado de imagen para man transparent background">
            <a:extLst>
              <a:ext uri="{FF2B5EF4-FFF2-40B4-BE49-F238E27FC236}">
                <a16:creationId xmlns:a16="http://schemas.microsoft.com/office/drawing/2014/main" id="{EABF4FE9-4FC7-C15F-09A5-E042F8B0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719" y="274625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" name="Picture 2" descr="Resultado de imagen para man transparent background">
            <a:extLst>
              <a:ext uri="{FF2B5EF4-FFF2-40B4-BE49-F238E27FC236}">
                <a16:creationId xmlns:a16="http://schemas.microsoft.com/office/drawing/2014/main" id="{729B8E25-1F8B-1808-474B-120BC903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379" y="286091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" name="Picture 2" descr="Resultado de imagen para man transparent background">
            <a:extLst>
              <a:ext uri="{FF2B5EF4-FFF2-40B4-BE49-F238E27FC236}">
                <a16:creationId xmlns:a16="http://schemas.microsoft.com/office/drawing/2014/main" id="{A24C79D3-A1CB-378E-761D-FBCB0F17F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44" y="2975573"/>
            <a:ext cx="531607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" name="Picture 2" descr="Resultado de imagen para man transparent background">
            <a:extLst>
              <a:ext uri="{FF2B5EF4-FFF2-40B4-BE49-F238E27FC236}">
                <a16:creationId xmlns:a16="http://schemas.microsoft.com/office/drawing/2014/main" id="{A9684122-A4E6-92EB-7A6C-99C1A8A3D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42" y="308907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" name="Picture 2" descr="Resultado de imagen para man transparent background">
            <a:extLst>
              <a:ext uri="{FF2B5EF4-FFF2-40B4-BE49-F238E27FC236}">
                <a16:creationId xmlns:a16="http://schemas.microsoft.com/office/drawing/2014/main" id="{57D5EA2B-08A3-9CF6-E544-4929E2DB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202" y="320373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Picture 2" descr="Resultado de imagen para man transparent background">
            <a:extLst>
              <a:ext uri="{FF2B5EF4-FFF2-40B4-BE49-F238E27FC236}">
                <a16:creationId xmlns:a16="http://schemas.microsoft.com/office/drawing/2014/main" id="{F5DB10E4-FD13-28D9-4554-87DB3A13C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66" y="331840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1" name="Picture 2" descr="Resultado de imagen para man transparent background">
            <a:extLst>
              <a:ext uri="{FF2B5EF4-FFF2-40B4-BE49-F238E27FC236}">
                <a16:creationId xmlns:a16="http://schemas.microsoft.com/office/drawing/2014/main" id="{FAE1C5AD-E3C7-4E0C-0791-A32FA140E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65" y="343306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" name="Picture 2" descr="Resultado de imagen para man transparent background">
            <a:extLst>
              <a:ext uri="{FF2B5EF4-FFF2-40B4-BE49-F238E27FC236}">
                <a16:creationId xmlns:a16="http://schemas.microsoft.com/office/drawing/2014/main" id="{1E2FE471-FC96-E3E7-8150-711854B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58" y="353961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" name="Picture 2" descr="Resultado de imagen para man transparent background">
            <a:extLst>
              <a:ext uri="{FF2B5EF4-FFF2-40B4-BE49-F238E27FC236}">
                <a16:creationId xmlns:a16="http://schemas.microsoft.com/office/drawing/2014/main" id="{B2E00476-DAB4-C2F8-88A5-9728944F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98" y="251809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4" name="Picture 2" descr="Resultado de imagen para man transparent background">
            <a:extLst>
              <a:ext uri="{FF2B5EF4-FFF2-40B4-BE49-F238E27FC236}">
                <a16:creationId xmlns:a16="http://schemas.microsoft.com/office/drawing/2014/main" id="{2B3BDFFF-BCC1-707E-E776-08A56224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22" y="274625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" name="Picture 2" descr="Resultado de imagen para man transparent background">
            <a:extLst>
              <a:ext uri="{FF2B5EF4-FFF2-40B4-BE49-F238E27FC236}">
                <a16:creationId xmlns:a16="http://schemas.microsoft.com/office/drawing/2014/main" id="{352059CF-0028-BC78-83B2-B22313DA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87" y="286091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" name="Picture 2" descr="Resultado de imagen para man transparent background">
            <a:extLst>
              <a:ext uri="{FF2B5EF4-FFF2-40B4-BE49-F238E27FC236}">
                <a16:creationId xmlns:a16="http://schemas.microsoft.com/office/drawing/2014/main" id="{B80A39EA-A0E1-16A5-829A-6AC1E1CD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42" y="2975573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Picture 2" descr="Resultado de imagen para man transparent background">
            <a:extLst>
              <a:ext uri="{FF2B5EF4-FFF2-40B4-BE49-F238E27FC236}">
                <a16:creationId xmlns:a16="http://schemas.microsoft.com/office/drawing/2014/main" id="{D28B80CC-ADFD-B410-A0B9-309562151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744" y="308907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8" name="Picture 2" descr="Resultado de imagen para man transparent background">
            <a:extLst>
              <a:ext uri="{FF2B5EF4-FFF2-40B4-BE49-F238E27FC236}">
                <a16:creationId xmlns:a16="http://schemas.microsoft.com/office/drawing/2014/main" id="{43DD01DE-C174-0FCB-CEEC-20F1F81F7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10" y="3203739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9" name="Picture 2" descr="Resultado de imagen para man transparent background">
            <a:extLst>
              <a:ext uri="{FF2B5EF4-FFF2-40B4-BE49-F238E27FC236}">
                <a16:creationId xmlns:a16="http://schemas.microsoft.com/office/drawing/2014/main" id="{BA6CF8D1-896E-B594-1E0B-648E61E2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065" y="3318400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0" name="Picture 2" descr="Resultado de imagen para man transparent background">
            <a:extLst>
              <a:ext uri="{FF2B5EF4-FFF2-40B4-BE49-F238E27FC236}">
                <a16:creationId xmlns:a16="http://schemas.microsoft.com/office/drawing/2014/main" id="{B3A8D3ED-8A99-41E7-8BD2-BEB84CD0E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67" y="343306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" name="Picture 2" descr="Resultado de imagen para man transparent background">
            <a:extLst>
              <a:ext uri="{FF2B5EF4-FFF2-40B4-BE49-F238E27FC236}">
                <a16:creationId xmlns:a16="http://schemas.microsoft.com/office/drawing/2014/main" id="{AEB7F33F-9AA7-474D-E7D4-FE148A1EE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160" y="354656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2" name="Picture 2" descr="Resultado de imagen para man transparent background">
            <a:extLst>
              <a:ext uri="{FF2B5EF4-FFF2-40B4-BE49-F238E27FC236}">
                <a16:creationId xmlns:a16="http://schemas.microsoft.com/office/drawing/2014/main" id="{5B839CDD-4250-F78A-0FAF-2793D0AA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00" y="251809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" name="Picture 2" descr="Resultado de imagen para man transparent background">
            <a:extLst>
              <a:ext uri="{FF2B5EF4-FFF2-40B4-BE49-F238E27FC236}">
                <a16:creationId xmlns:a16="http://schemas.microsoft.com/office/drawing/2014/main" id="{D2DA790E-9CAF-7DFB-741F-A5AA8535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63" y="2632751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" name="Picture 2" descr="Resultado de imagen para man transparent background">
            <a:extLst>
              <a:ext uri="{FF2B5EF4-FFF2-40B4-BE49-F238E27FC236}">
                <a16:creationId xmlns:a16="http://schemas.microsoft.com/office/drawing/2014/main" id="{4464112C-6903-F0C4-0B76-B05465D64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129" y="274625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5" name="Picture 2" descr="Resultado de imagen para man transparent background">
            <a:extLst>
              <a:ext uri="{FF2B5EF4-FFF2-40B4-BE49-F238E27FC236}">
                <a16:creationId xmlns:a16="http://schemas.microsoft.com/office/drawing/2014/main" id="{4E92C1E8-409C-584B-5122-0B6C02AD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784" y="28609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" name="Picture 2" descr="Resultado de imagen para man transparent background">
            <a:extLst>
              <a:ext uri="{FF2B5EF4-FFF2-40B4-BE49-F238E27FC236}">
                <a16:creationId xmlns:a16="http://schemas.microsoft.com/office/drawing/2014/main" id="{09EA218D-F7A4-806F-C261-7AFACB128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286" y="2975573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" name="Picture 2" descr="Resultado de imagen para man transparent background">
            <a:extLst>
              <a:ext uri="{FF2B5EF4-FFF2-40B4-BE49-F238E27FC236}">
                <a16:creationId xmlns:a16="http://schemas.microsoft.com/office/drawing/2014/main" id="{95C93C91-93EE-FC11-F53F-F2EF2515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947" y="308907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" name="Picture 2" descr="Resultado de imagen para man transparent background">
            <a:extLst>
              <a:ext uri="{FF2B5EF4-FFF2-40B4-BE49-F238E27FC236}">
                <a16:creationId xmlns:a16="http://schemas.microsoft.com/office/drawing/2014/main" id="{6F2B1740-7799-16FD-FC49-C923C765F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07" y="3203739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" name="Picture 2" descr="Resultado de imagen para man transparent background">
            <a:extLst>
              <a:ext uri="{FF2B5EF4-FFF2-40B4-BE49-F238E27FC236}">
                <a16:creationId xmlns:a16="http://schemas.microsoft.com/office/drawing/2014/main" id="{8C5645D6-F063-94C3-7EE7-AD2F8FDA9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109" y="331840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" name="Picture 2" descr="Resultado de imagen para man transparent background">
            <a:extLst>
              <a:ext uri="{FF2B5EF4-FFF2-40B4-BE49-F238E27FC236}">
                <a16:creationId xmlns:a16="http://schemas.microsoft.com/office/drawing/2014/main" id="{C23712D4-21D0-97DE-DDA7-58792714C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70" y="3433060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" name="Picture 2" descr="Resultado de imagen para man transparent background">
            <a:extLst>
              <a:ext uri="{FF2B5EF4-FFF2-40B4-BE49-F238E27FC236}">
                <a16:creationId xmlns:a16="http://schemas.microsoft.com/office/drawing/2014/main" id="{21BFCD5E-2F8A-4109-F0A9-9B3C4745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366" y="3546562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" name="Picture 2" descr="Resultado de imagen para man transparent background">
            <a:extLst>
              <a:ext uri="{FF2B5EF4-FFF2-40B4-BE49-F238E27FC236}">
                <a16:creationId xmlns:a16="http://schemas.microsoft.com/office/drawing/2014/main" id="{DD6BA5CA-2B7C-3E29-5A96-25746CA0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51" y="2511144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3" name="Picture 2" descr="Resultado de imagen para man transparent background">
            <a:extLst>
              <a:ext uri="{FF2B5EF4-FFF2-40B4-BE49-F238E27FC236}">
                <a16:creationId xmlns:a16="http://schemas.microsoft.com/office/drawing/2014/main" id="{6FE93164-41D0-71EA-E1E2-07304A793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15" y="262464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" name="Picture 2" descr="Resultado de imagen para man transparent background">
            <a:extLst>
              <a:ext uri="{FF2B5EF4-FFF2-40B4-BE49-F238E27FC236}">
                <a16:creationId xmlns:a16="http://schemas.microsoft.com/office/drawing/2014/main" id="{50A6E2C8-7A28-16AE-CBD9-0CD65C6D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275" y="273930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5" name="Picture 2" descr="Resultado de imagen para man transparent background">
            <a:extLst>
              <a:ext uri="{FF2B5EF4-FFF2-40B4-BE49-F238E27FC236}">
                <a16:creationId xmlns:a16="http://schemas.microsoft.com/office/drawing/2014/main" id="{0FDD0DFB-8DE1-39A3-99E6-151151E45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41" y="2853967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" name="Picture 2" descr="Resultado de imagen para man transparent background">
            <a:extLst>
              <a:ext uri="{FF2B5EF4-FFF2-40B4-BE49-F238E27FC236}">
                <a16:creationId xmlns:a16="http://schemas.microsoft.com/office/drawing/2014/main" id="{B20E26F1-FD61-11BA-BA9E-DF3893E6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438" y="296746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2" descr="Resultado de imagen para man transparent background">
            <a:extLst>
              <a:ext uri="{FF2B5EF4-FFF2-40B4-BE49-F238E27FC236}">
                <a16:creationId xmlns:a16="http://schemas.microsoft.com/office/drawing/2014/main" id="{28FBA537-7182-80F3-98A9-0BA2DE7F6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098" y="308212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8" name="Picture 2" descr="Resultado de imagen para man transparent background">
            <a:extLst>
              <a:ext uri="{FF2B5EF4-FFF2-40B4-BE49-F238E27FC236}">
                <a16:creationId xmlns:a16="http://schemas.microsoft.com/office/drawing/2014/main" id="{B569D41E-F032-429A-98E4-E7DF46B27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763" y="319678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9" name="Picture 2" descr="Resultado de imagen para man transparent background">
            <a:extLst>
              <a:ext uri="{FF2B5EF4-FFF2-40B4-BE49-F238E27FC236}">
                <a16:creationId xmlns:a16="http://schemas.microsoft.com/office/drawing/2014/main" id="{78AAFED6-FD28-C978-9F08-2CB279407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19" y="331029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" descr="Resultado de imagen para man transparent background">
            <a:extLst>
              <a:ext uri="{FF2B5EF4-FFF2-40B4-BE49-F238E27FC236}">
                <a16:creationId xmlns:a16="http://schemas.microsoft.com/office/drawing/2014/main" id="{11C8921C-AA84-7082-6D03-206E65ED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921" y="342495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1" name="Picture 2" descr="Resultado de imagen para man transparent background">
            <a:extLst>
              <a:ext uri="{FF2B5EF4-FFF2-40B4-BE49-F238E27FC236}">
                <a16:creationId xmlns:a16="http://schemas.microsoft.com/office/drawing/2014/main" id="{142E8D6F-8135-BD2E-44D2-D2BD52EC0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514" y="353961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2" name="Picture 2" descr="Resultado de imagen para man transparent background">
            <a:extLst>
              <a:ext uri="{FF2B5EF4-FFF2-40B4-BE49-F238E27FC236}">
                <a16:creationId xmlns:a16="http://schemas.microsoft.com/office/drawing/2014/main" id="{02064C44-D2C1-F6A4-8424-DB2C7394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410" y="250303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" name="Picture 2" descr="Resultado de imagen para man transparent background">
            <a:extLst>
              <a:ext uri="{FF2B5EF4-FFF2-40B4-BE49-F238E27FC236}">
                <a16:creationId xmlns:a16="http://schemas.microsoft.com/office/drawing/2014/main" id="{A4628BDE-CFCD-FEEC-BA60-57085792B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74" y="2617696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4" name="Picture 2" descr="Resultado de imagen para man transparent background">
            <a:extLst>
              <a:ext uri="{FF2B5EF4-FFF2-40B4-BE49-F238E27FC236}">
                <a16:creationId xmlns:a16="http://schemas.microsoft.com/office/drawing/2014/main" id="{C6257635-54BF-76FF-B29B-52C1023F9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36" y="284586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5" name="Picture 2" descr="Resultado de imagen para man transparent background">
            <a:extLst>
              <a:ext uri="{FF2B5EF4-FFF2-40B4-BE49-F238E27FC236}">
                <a16:creationId xmlns:a16="http://schemas.microsoft.com/office/drawing/2014/main" id="{2380F8D5-CFF0-A46E-670E-4128B799A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97" y="2960520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6" name="Picture 2" descr="Resultado de imagen para man transparent background">
            <a:extLst>
              <a:ext uri="{FF2B5EF4-FFF2-40B4-BE49-F238E27FC236}">
                <a16:creationId xmlns:a16="http://schemas.microsoft.com/office/drawing/2014/main" id="{C55113F6-FE89-A577-5CB7-2CFD4E04B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57" y="3075177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" name="Picture 2" descr="Resultado de imagen para man transparent background">
            <a:extLst>
              <a:ext uri="{FF2B5EF4-FFF2-40B4-BE49-F238E27FC236}">
                <a16:creationId xmlns:a16="http://schemas.microsoft.com/office/drawing/2014/main" id="{ED6B4909-10B9-1DA8-3B37-60518080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859" y="318868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" name="Picture 2" descr="Resultado de imagen para man transparent background">
            <a:extLst>
              <a:ext uri="{FF2B5EF4-FFF2-40B4-BE49-F238E27FC236}">
                <a16:creationId xmlns:a16="http://schemas.microsoft.com/office/drawing/2014/main" id="{F69EFB9A-5F43-66A0-CE4E-B265DD17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520" y="3303343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" name="Picture 2" descr="Resultado de imagen para man transparent background">
            <a:extLst>
              <a:ext uri="{FF2B5EF4-FFF2-40B4-BE49-F238E27FC236}">
                <a16:creationId xmlns:a16="http://schemas.microsoft.com/office/drawing/2014/main" id="{89E20DBC-AE62-2443-7325-69A82857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80" y="3418001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" name="Picture 2" descr="Resultado de imagen para man transparent background">
            <a:extLst>
              <a:ext uri="{FF2B5EF4-FFF2-40B4-BE49-F238E27FC236}">
                <a16:creationId xmlns:a16="http://schemas.microsoft.com/office/drawing/2014/main" id="{4DDE5A47-A3FE-DB13-954D-64DDCD20E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773" y="353150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" name="Flecha derecha 10">
            <a:extLst>
              <a:ext uri="{FF2B5EF4-FFF2-40B4-BE49-F238E27FC236}">
                <a16:creationId xmlns:a16="http://schemas.microsoft.com/office/drawing/2014/main" id="{F8C80180-FF70-8B42-0196-78C407D140CA}"/>
              </a:ext>
            </a:extLst>
          </p:cNvPr>
          <p:cNvSpPr/>
          <p:nvPr/>
        </p:nvSpPr>
        <p:spPr>
          <a:xfrm>
            <a:off x="5750866" y="3258175"/>
            <a:ext cx="780617" cy="411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75"/>
          </a:p>
        </p:txBody>
      </p:sp>
      <p:pic>
        <p:nvPicPr>
          <p:cNvPr id="312" name="Imagen 1023">
            <a:extLst>
              <a:ext uri="{FF2B5EF4-FFF2-40B4-BE49-F238E27FC236}">
                <a16:creationId xmlns:a16="http://schemas.microsoft.com/office/drawing/2014/main" id="{C1C98454-B352-2F47-74F8-27142A504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88" y="4200937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3" name="Imagen 169">
            <a:extLst>
              <a:ext uri="{FF2B5EF4-FFF2-40B4-BE49-F238E27FC236}">
                <a16:creationId xmlns:a16="http://schemas.microsoft.com/office/drawing/2014/main" id="{BBFBD326-36E2-E464-14D2-0B6390CFF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0" y="4001730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4" name="Picture 2" descr="Resultado de imagen para man transparent background">
            <a:extLst>
              <a:ext uri="{FF2B5EF4-FFF2-40B4-BE49-F238E27FC236}">
                <a16:creationId xmlns:a16="http://schemas.microsoft.com/office/drawing/2014/main" id="{782DDB05-D0ED-64F4-A77B-ECE3FA271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45" y="3667012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" name="Picture 2" descr="Resultado de imagen para man transparent background">
            <a:extLst>
              <a:ext uri="{FF2B5EF4-FFF2-40B4-BE49-F238E27FC236}">
                <a16:creationId xmlns:a16="http://schemas.microsoft.com/office/drawing/2014/main" id="{64BC6920-DE8F-EB0C-2E77-D1C898D0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0" y="366238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" name="Picture 2" descr="Resultado de imagen para man transparent background">
            <a:extLst>
              <a:ext uri="{FF2B5EF4-FFF2-40B4-BE49-F238E27FC236}">
                <a16:creationId xmlns:a16="http://schemas.microsoft.com/office/drawing/2014/main" id="{F91BC5D6-9B1C-71CB-EF4C-A9413D8FF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609" y="356161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" name="Picture 2" descr="Resultado de imagen para man transparent background">
            <a:extLst>
              <a:ext uri="{FF2B5EF4-FFF2-40B4-BE49-F238E27FC236}">
                <a16:creationId xmlns:a16="http://schemas.microsoft.com/office/drawing/2014/main" id="{527CCED3-79B6-DDEF-6889-29D93C64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611" y="366238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" name="Picture 2" descr="Resultado de imagen para man transparent background">
            <a:extLst>
              <a:ext uri="{FF2B5EF4-FFF2-40B4-BE49-F238E27FC236}">
                <a16:creationId xmlns:a16="http://schemas.microsoft.com/office/drawing/2014/main" id="{78264B2F-C85A-6B5C-C205-ACEC4E89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67" y="3658906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" name="Picture 2" descr="Resultado de imagen para man transparent background">
            <a:extLst>
              <a:ext uri="{FF2B5EF4-FFF2-40B4-BE49-F238E27FC236}">
                <a16:creationId xmlns:a16="http://schemas.microsoft.com/office/drawing/2014/main" id="{FF6C028C-D84A-D2E1-53A3-D71A08859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59" y="3667012"/>
            <a:ext cx="532766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" name="Picture 2" descr="Resultado de imagen para man transparent background">
            <a:extLst>
              <a:ext uri="{FF2B5EF4-FFF2-40B4-BE49-F238E27FC236}">
                <a16:creationId xmlns:a16="http://schemas.microsoft.com/office/drawing/2014/main" id="{3330BD23-C7F6-1DD4-6788-8E9C6A05E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19" y="3677437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1" name="Picture 2" descr="Resultado de imagen para man transparent background">
            <a:extLst>
              <a:ext uri="{FF2B5EF4-FFF2-40B4-BE49-F238E27FC236}">
                <a16:creationId xmlns:a16="http://schemas.microsoft.com/office/drawing/2014/main" id="{6DC2A2E7-3684-7178-8F4B-3049B7120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84" y="3621844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" name="Picture 2" descr="Resultado de imagen para man transparent background">
            <a:extLst>
              <a:ext uri="{FF2B5EF4-FFF2-40B4-BE49-F238E27FC236}">
                <a16:creationId xmlns:a16="http://schemas.microsoft.com/office/drawing/2014/main" id="{ED96BCCE-7F5E-3C73-0A98-21A4E609F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68" y="367743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3" name="Picture 2" descr="Resultado de imagen para man transparent background">
            <a:extLst>
              <a:ext uri="{FF2B5EF4-FFF2-40B4-BE49-F238E27FC236}">
                <a16:creationId xmlns:a16="http://schemas.microsoft.com/office/drawing/2014/main" id="{AB166874-B225-63A6-FC20-356F85B58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433" y="3667012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4" name="Picture 2" descr="Resultado de imagen para man transparent background">
            <a:extLst>
              <a:ext uri="{FF2B5EF4-FFF2-40B4-BE49-F238E27FC236}">
                <a16:creationId xmlns:a16="http://schemas.microsoft.com/office/drawing/2014/main" id="{425FC60B-4150-2139-13DE-04A80F0A0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90" y="367048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5" name="Imagen 190">
            <a:extLst>
              <a:ext uri="{FF2B5EF4-FFF2-40B4-BE49-F238E27FC236}">
                <a16:creationId xmlns:a16="http://schemas.microsoft.com/office/drawing/2014/main" id="{1FED195E-566F-D0D5-C105-8452FDC4F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891" y="4197455"/>
            <a:ext cx="199208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Imagen 191">
            <a:extLst>
              <a:ext uri="{FF2B5EF4-FFF2-40B4-BE49-F238E27FC236}">
                <a16:creationId xmlns:a16="http://schemas.microsoft.com/office/drawing/2014/main" id="{FDF1DECF-3E74-6E27-D590-1B882E15C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365" y="4013310"/>
            <a:ext cx="223530" cy="4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" name="Imagen 192">
            <a:extLst>
              <a:ext uri="{FF2B5EF4-FFF2-40B4-BE49-F238E27FC236}">
                <a16:creationId xmlns:a16="http://schemas.microsoft.com/office/drawing/2014/main" id="{2E87E664-D810-2A90-D0E6-092DFD4DE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55" y="4212520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" name="Imagen 193">
            <a:extLst>
              <a:ext uri="{FF2B5EF4-FFF2-40B4-BE49-F238E27FC236}">
                <a16:creationId xmlns:a16="http://schemas.microsoft.com/office/drawing/2014/main" id="{F2878A0C-94DB-E2CE-E174-518558DD0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78" y="4017940"/>
            <a:ext cx="207315" cy="3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9" name="Imagen 194">
            <a:extLst>
              <a:ext uri="{FF2B5EF4-FFF2-40B4-BE49-F238E27FC236}">
                <a16:creationId xmlns:a16="http://schemas.microsoft.com/office/drawing/2014/main" id="{747199F9-F56F-BCE6-C06A-7F3663167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170" y="4210203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" name="Imagen 195">
            <a:extLst>
              <a:ext uri="{FF2B5EF4-FFF2-40B4-BE49-F238E27FC236}">
                <a16:creationId xmlns:a16="http://schemas.microsoft.com/office/drawing/2014/main" id="{72B9E6EC-397A-CEB6-9110-5156066F1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174" y="4010989"/>
            <a:ext cx="221214" cy="41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" name="Imagen 196">
            <a:extLst>
              <a:ext uri="{FF2B5EF4-FFF2-40B4-BE49-F238E27FC236}">
                <a16:creationId xmlns:a16="http://schemas.microsoft.com/office/drawing/2014/main" id="{02FD9E08-464D-F75D-98B8-A2B2DE7CE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952" y="4000570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Imagen 197">
            <a:extLst>
              <a:ext uri="{FF2B5EF4-FFF2-40B4-BE49-F238E27FC236}">
                <a16:creationId xmlns:a16="http://schemas.microsoft.com/office/drawing/2014/main" id="{FAE9AC42-A851-4126-1892-B1435CBF3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488" y="4225258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" name="Imagen 198">
            <a:extLst>
              <a:ext uri="{FF2B5EF4-FFF2-40B4-BE49-F238E27FC236}">
                <a16:creationId xmlns:a16="http://schemas.microsoft.com/office/drawing/2014/main" id="{DA7BC53D-EAC5-E308-1104-443F0167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448" y="4021419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Imagen 199">
            <a:extLst>
              <a:ext uri="{FF2B5EF4-FFF2-40B4-BE49-F238E27FC236}">
                <a16:creationId xmlns:a16="http://schemas.microsoft.com/office/drawing/2014/main" id="{A74132FC-20C9-04C2-8D7E-5A5D305F39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617" y="4192830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" name="Imagen 200">
            <a:extLst>
              <a:ext uri="{FF2B5EF4-FFF2-40B4-BE49-F238E27FC236}">
                <a16:creationId xmlns:a16="http://schemas.microsoft.com/office/drawing/2014/main" id="{FF5B90FF-F083-0B9D-7174-30E711DD4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795" y="4029526"/>
            <a:ext cx="199208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Imagen 201">
            <a:extLst>
              <a:ext uri="{FF2B5EF4-FFF2-40B4-BE49-F238E27FC236}">
                <a16:creationId xmlns:a16="http://schemas.microsoft.com/office/drawing/2014/main" id="{E197BF2E-A56E-ED40-820F-0D3414B00D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25" y="4215994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" name="CuadroTexto 336">
            <a:extLst>
              <a:ext uri="{FF2B5EF4-FFF2-40B4-BE49-F238E27FC236}">
                <a16:creationId xmlns:a16="http://schemas.microsoft.com/office/drawing/2014/main" id="{922D3606-4B9F-71E9-0732-13A50158E835}"/>
              </a:ext>
            </a:extLst>
          </p:cNvPr>
          <p:cNvSpPr txBox="1"/>
          <p:nvPr/>
        </p:nvSpPr>
        <p:spPr>
          <a:xfrm>
            <a:off x="3602432" y="4373500"/>
            <a:ext cx="2310579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1875" dirty="0"/>
              <a:t>1218 asymptomatic HTLV-1- carriers</a:t>
            </a:r>
            <a:endParaRPr lang="en-US" sz="1875" dirty="0"/>
          </a:p>
        </p:txBody>
      </p:sp>
      <p:sp>
        <p:nvSpPr>
          <p:cNvPr id="338" name="CuadroTexto 337">
            <a:extLst>
              <a:ext uri="{FF2B5EF4-FFF2-40B4-BE49-F238E27FC236}">
                <a16:creationId xmlns:a16="http://schemas.microsoft.com/office/drawing/2014/main" id="{C451429E-8224-3A49-D66E-4FF3C087A5DD}"/>
              </a:ext>
            </a:extLst>
          </p:cNvPr>
          <p:cNvSpPr txBox="1"/>
          <p:nvPr/>
        </p:nvSpPr>
        <p:spPr>
          <a:xfrm>
            <a:off x="5336233" y="2782156"/>
            <a:ext cx="126010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900" dirty="0"/>
              <a:t>Incidence rate:</a:t>
            </a:r>
          </a:p>
          <a:p>
            <a:pPr algn="ctr">
              <a:defRPr/>
            </a:pPr>
            <a:r>
              <a:rPr lang="es-PE" sz="900" dirty="0"/>
              <a:t>7.1/1000 person-years</a:t>
            </a:r>
            <a:endParaRPr lang="en-US" sz="900" dirty="0"/>
          </a:p>
        </p:txBody>
      </p:sp>
      <p:sp>
        <p:nvSpPr>
          <p:cNvPr id="339" name="CuadroTexto 338">
            <a:extLst>
              <a:ext uri="{FF2B5EF4-FFF2-40B4-BE49-F238E27FC236}">
                <a16:creationId xmlns:a16="http://schemas.microsoft.com/office/drawing/2014/main" id="{40E9C468-BA38-A1F5-C975-1E1608D35C12}"/>
              </a:ext>
            </a:extLst>
          </p:cNvPr>
          <p:cNvSpPr txBox="1"/>
          <p:nvPr/>
        </p:nvSpPr>
        <p:spPr>
          <a:xfrm>
            <a:off x="7143002" y="4726747"/>
            <a:ext cx="2084733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sz="1875" dirty="0"/>
              <a:t>14 personas desarrollaron ATLL</a:t>
            </a:r>
            <a:endParaRPr lang="en-US" sz="1875" dirty="0"/>
          </a:p>
        </p:txBody>
      </p:sp>
      <p:pic>
        <p:nvPicPr>
          <p:cNvPr id="340" name="Picture 2" descr="Resultado de imagen para man transparent background">
            <a:extLst>
              <a:ext uri="{FF2B5EF4-FFF2-40B4-BE49-F238E27FC236}">
                <a16:creationId xmlns:a16="http://schemas.microsoft.com/office/drawing/2014/main" id="{2D45B826-41B7-3C84-3F55-302F492D6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88" y="251577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1" name="Título 4">
            <a:extLst>
              <a:ext uri="{FF2B5EF4-FFF2-40B4-BE49-F238E27FC236}">
                <a16:creationId xmlns:a16="http://schemas.microsoft.com/office/drawing/2014/main" id="{03DDDB43-3BCE-41B2-0622-A636390AE4E5}"/>
              </a:ext>
            </a:extLst>
          </p:cNvPr>
          <p:cNvSpPr txBox="1">
            <a:spLocks/>
          </p:cNvSpPr>
          <p:nvPr/>
        </p:nvSpPr>
        <p:spPr>
          <a:xfrm>
            <a:off x="471894" y="611363"/>
            <a:ext cx="11338559" cy="672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familiar de ATLL como factor de riesgo para ATLL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11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7">
            <a:extLst>
              <a:ext uri="{FF2B5EF4-FFF2-40B4-BE49-F238E27FC236}">
                <a16:creationId xmlns:a16="http://schemas.microsoft.com/office/drawing/2014/main" id="{F3A65EEF-FD6A-8456-B7C8-E31233D4453E}"/>
              </a:ext>
            </a:extLst>
          </p:cNvPr>
          <p:cNvSpPr txBox="1">
            <a:spLocks/>
          </p:cNvSpPr>
          <p:nvPr/>
        </p:nvSpPr>
        <p:spPr>
          <a:xfrm>
            <a:off x="3085880" y="2125466"/>
            <a:ext cx="5914851" cy="28259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/>
              <a:t>Iwanaga </a:t>
            </a:r>
            <a:r>
              <a:rPr lang="es-PE" i="1"/>
              <a:t>et al</a:t>
            </a:r>
            <a:r>
              <a:rPr lang="es-PE"/>
              <a:t>., 2010</a:t>
            </a:r>
            <a:endParaRPr lang="es-PE" dirty="0"/>
          </a:p>
        </p:txBody>
      </p:sp>
      <p:pic>
        <p:nvPicPr>
          <p:cNvPr id="3" name="Picture 2" descr="Resultado de imagen para man transparent background">
            <a:extLst>
              <a:ext uri="{FF2B5EF4-FFF2-40B4-BE49-F238E27FC236}">
                <a16:creationId xmlns:a16="http://schemas.microsoft.com/office/drawing/2014/main" id="{41B3DCFD-E52B-8DD5-591D-05509A26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47" y="2562103"/>
            <a:ext cx="552455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para man transparent background">
            <a:extLst>
              <a:ext uri="{FF2B5EF4-FFF2-40B4-BE49-F238E27FC236}">
                <a16:creationId xmlns:a16="http://schemas.microsoft.com/office/drawing/2014/main" id="{18FCCFDB-73AD-56D5-C854-18975C0F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5" y="267560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para man transparent background">
            <a:extLst>
              <a:ext uri="{FF2B5EF4-FFF2-40B4-BE49-F238E27FC236}">
                <a16:creationId xmlns:a16="http://schemas.microsoft.com/office/drawing/2014/main" id="{ECE5D2E9-5EF4-9FFA-16A8-BEC29217B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95" y="279026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n para man transparent background">
            <a:extLst>
              <a:ext uri="{FF2B5EF4-FFF2-40B4-BE49-F238E27FC236}">
                <a16:creationId xmlns:a16="http://schemas.microsoft.com/office/drawing/2014/main" id="{3BA4BD57-E950-B8CA-6A35-90B8C5248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7" y="290492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n para man transparent background">
            <a:extLst>
              <a:ext uri="{FF2B5EF4-FFF2-40B4-BE49-F238E27FC236}">
                <a16:creationId xmlns:a16="http://schemas.microsoft.com/office/drawing/2014/main" id="{FA7C2A5A-AC74-9EA0-F7EE-76D62B65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7" y="3019585"/>
            <a:ext cx="552455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n para man transparent background">
            <a:extLst>
              <a:ext uri="{FF2B5EF4-FFF2-40B4-BE49-F238E27FC236}">
                <a16:creationId xmlns:a16="http://schemas.microsoft.com/office/drawing/2014/main" id="{B3EC63A0-C2E4-BB29-4F16-841F6A49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3133090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n para man transparent background">
            <a:extLst>
              <a:ext uri="{FF2B5EF4-FFF2-40B4-BE49-F238E27FC236}">
                <a16:creationId xmlns:a16="http://schemas.microsoft.com/office/drawing/2014/main" id="{84A64296-385A-0F56-35F7-978B854C4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9" y="324775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n para man transparent background">
            <a:extLst>
              <a:ext uri="{FF2B5EF4-FFF2-40B4-BE49-F238E27FC236}">
                <a16:creationId xmlns:a16="http://schemas.microsoft.com/office/drawing/2014/main" id="{EFC34046-054E-5A0B-CF12-B133725C6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20" y="2558627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n para man transparent background">
            <a:extLst>
              <a:ext uri="{FF2B5EF4-FFF2-40B4-BE49-F238E27FC236}">
                <a16:creationId xmlns:a16="http://schemas.microsoft.com/office/drawing/2014/main" id="{1874FF42-0C4C-B5D5-3ECC-11460789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36" y="3362408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sultado de imagen para man transparent background">
            <a:extLst>
              <a:ext uri="{FF2B5EF4-FFF2-40B4-BE49-F238E27FC236}">
                <a16:creationId xmlns:a16="http://schemas.microsoft.com/office/drawing/2014/main" id="{68FF45D1-14F6-A16E-56EF-D171ABA0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7" y="347591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esultado de imagen para man transparent background">
            <a:extLst>
              <a:ext uri="{FF2B5EF4-FFF2-40B4-BE49-F238E27FC236}">
                <a16:creationId xmlns:a16="http://schemas.microsoft.com/office/drawing/2014/main" id="{E2EF8773-EFAB-C001-D024-20EAF6E89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30" y="359057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sultado de imagen para man transparent background">
            <a:extLst>
              <a:ext uri="{FF2B5EF4-FFF2-40B4-BE49-F238E27FC236}">
                <a16:creationId xmlns:a16="http://schemas.microsoft.com/office/drawing/2014/main" id="{F9C57826-FDCB-717B-CC02-11065A4FD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88" y="267213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Resultado de imagen para man transparent background">
            <a:extLst>
              <a:ext uri="{FF2B5EF4-FFF2-40B4-BE49-F238E27FC236}">
                <a16:creationId xmlns:a16="http://schemas.microsoft.com/office/drawing/2014/main" id="{63742BBC-CE7D-5B32-C93D-B0327A80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5" y="27867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Resultado de imagen para man transparent background">
            <a:extLst>
              <a:ext uri="{FF2B5EF4-FFF2-40B4-BE49-F238E27FC236}">
                <a16:creationId xmlns:a16="http://schemas.microsoft.com/office/drawing/2014/main" id="{B61E046F-0319-AF8B-200E-AF26416B5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45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para man transparent background">
            <a:extLst>
              <a:ext uri="{FF2B5EF4-FFF2-40B4-BE49-F238E27FC236}">
                <a16:creationId xmlns:a16="http://schemas.microsoft.com/office/drawing/2014/main" id="{3D221B0C-C899-CB88-E211-E3DA484A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10" y="301495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esultado de imagen para man transparent background">
            <a:extLst>
              <a:ext uri="{FF2B5EF4-FFF2-40B4-BE49-F238E27FC236}">
                <a16:creationId xmlns:a16="http://schemas.microsoft.com/office/drawing/2014/main" id="{D2EC8E2A-70A7-996D-5F27-2798BFF6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67" y="31296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esultado de imagen para man transparent background">
            <a:extLst>
              <a:ext uri="{FF2B5EF4-FFF2-40B4-BE49-F238E27FC236}">
                <a16:creationId xmlns:a16="http://schemas.microsoft.com/office/drawing/2014/main" id="{9337D98F-9E18-0D49-46D5-C4E506C44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8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esultado de imagen para man transparent background">
            <a:extLst>
              <a:ext uri="{FF2B5EF4-FFF2-40B4-BE49-F238E27FC236}">
                <a16:creationId xmlns:a16="http://schemas.microsoft.com/office/drawing/2014/main" id="{6230633B-9736-8918-8BA3-90478061A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32" y="335777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esultado de imagen para man transparent background">
            <a:extLst>
              <a:ext uri="{FF2B5EF4-FFF2-40B4-BE49-F238E27FC236}">
                <a16:creationId xmlns:a16="http://schemas.microsoft.com/office/drawing/2014/main" id="{2518F58B-D477-64B6-4E3D-6EAA8581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89" y="347243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sultado de imagen para man transparent background">
            <a:extLst>
              <a:ext uri="{FF2B5EF4-FFF2-40B4-BE49-F238E27FC236}">
                <a16:creationId xmlns:a16="http://schemas.microsoft.com/office/drawing/2014/main" id="{DEB98702-F0BB-A676-81F5-EC674D3F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24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Resultado de imagen para man transparent background">
            <a:extLst>
              <a:ext uri="{FF2B5EF4-FFF2-40B4-BE49-F238E27FC236}">
                <a16:creationId xmlns:a16="http://schemas.microsoft.com/office/drawing/2014/main" id="{ECB88349-14D5-155F-4228-84DAD52D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76" y="2558627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man transparent background">
            <a:extLst>
              <a:ext uri="{FF2B5EF4-FFF2-40B4-BE49-F238E27FC236}">
                <a16:creationId xmlns:a16="http://schemas.microsoft.com/office/drawing/2014/main" id="{5C02089E-5A5E-8538-7CF4-6464400E4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40" y="267213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Resultado de imagen para man transparent background">
            <a:extLst>
              <a:ext uri="{FF2B5EF4-FFF2-40B4-BE49-F238E27FC236}">
                <a16:creationId xmlns:a16="http://schemas.microsoft.com/office/drawing/2014/main" id="{963C95AF-E370-A96E-A8DA-7CAC818B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01" y="278679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Resultado de imagen para man transparent background">
            <a:extLst>
              <a:ext uri="{FF2B5EF4-FFF2-40B4-BE49-F238E27FC236}">
                <a16:creationId xmlns:a16="http://schemas.microsoft.com/office/drawing/2014/main" id="{3ACAAEF8-3999-7C71-373E-413CB39E0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02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Resultado de imagen para man transparent background">
            <a:extLst>
              <a:ext uri="{FF2B5EF4-FFF2-40B4-BE49-F238E27FC236}">
                <a16:creationId xmlns:a16="http://schemas.microsoft.com/office/drawing/2014/main" id="{29B1D8A9-5BCB-1EAD-6446-155503A64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63" y="301495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n para man transparent background">
            <a:extLst>
              <a:ext uri="{FF2B5EF4-FFF2-40B4-BE49-F238E27FC236}">
                <a16:creationId xmlns:a16="http://schemas.microsoft.com/office/drawing/2014/main" id="{2C882AF6-0B30-6AE9-62F3-331EADEA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24" y="31296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Resultado de imagen para man transparent background">
            <a:extLst>
              <a:ext uri="{FF2B5EF4-FFF2-40B4-BE49-F238E27FC236}">
                <a16:creationId xmlns:a16="http://schemas.microsoft.com/office/drawing/2014/main" id="{57F79EBF-4F5E-0385-8962-8F9FDB71E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25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Resultado de imagen para man transparent background">
            <a:extLst>
              <a:ext uri="{FF2B5EF4-FFF2-40B4-BE49-F238E27FC236}">
                <a16:creationId xmlns:a16="http://schemas.microsoft.com/office/drawing/2014/main" id="{FBDDD995-E3B3-243C-BF04-70417E98A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86" y="335777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Resultado de imagen para man transparent background">
            <a:extLst>
              <a:ext uri="{FF2B5EF4-FFF2-40B4-BE49-F238E27FC236}">
                <a16:creationId xmlns:a16="http://schemas.microsoft.com/office/drawing/2014/main" id="{117D5994-249D-722B-649C-5E288084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46" y="347243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Resultado de imagen para man transparent background">
            <a:extLst>
              <a:ext uri="{FF2B5EF4-FFF2-40B4-BE49-F238E27FC236}">
                <a16:creationId xmlns:a16="http://schemas.microsoft.com/office/drawing/2014/main" id="{C523F0D4-B244-4E29-1C7D-1589302F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39" y="357899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Resultado de imagen para man transparent background">
            <a:extLst>
              <a:ext uri="{FF2B5EF4-FFF2-40B4-BE49-F238E27FC236}">
                <a16:creationId xmlns:a16="http://schemas.microsoft.com/office/drawing/2014/main" id="{E23B8BD0-75E0-5943-D794-0C895D75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84" y="2558627"/>
            <a:ext cx="531607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Resultado de imagen para man transparent background">
            <a:extLst>
              <a:ext uri="{FF2B5EF4-FFF2-40B4-BE49-F238E27FC236}">
                <a16:creationId xmlns:a16="http://schemas.microsoft.com/office/drawing/2014/main" id="{998A60FD-32F4-CA79-F451-DBA791497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06" y="278679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Resultado de imagen para man transparent background">
            <a:extLst>
              <a:ext uri="{FF2B5EF4-FFF2-40B4-BE49-F238E27FC236}">
                <a16:creationId xmlns:a16="http://schemas.microsoft.com/office/drawing/2014/main" id="{D15602E6-B5D4-7D76-3B90-229BFF89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05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Resultado de imagen para man transparent background">
            <a:extLst>
              <a:ext uri="{FF2B5EF4-FFF2-40B4-BE49-F238E27FC236}">
                <a16:creationId xmlns:a16="http://schemas.microsoft.com/office/drawing/2014/main" id="{7037E26A-DD66-3D57-72CC-1A0DD589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65" y="301495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Resultado de imagen para man transparent background">
            <a:extLst>
              <a:ext uri="{FF2B5EF4-FFF2-40B4-BE49-F238E27FC236}">
                <a16:creationId xmlns:a16="http://schemas.microsoft.com/office/drawing/2014/main" id="{E35165E7-5E13-46FB-36B5-A40EEF26E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31" y="312961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Resultado de imagen para man transparent background">
            <a:extLst>
              <a:ext uri="{FF2B5EF4-FFF2-40B4-BE49-F238E27FC236}">
                <a16:creationId xmlns:a16="http://schemas.microsoft.com/office/drawing/2014/main" id="{26DBDAEC-667F-FA51-55C8-FC6FD6457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8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Resultado de imagen para man transparent background">
            <a:extLst>
              <a:ext uri="{FF2B5EF4-FFF2-40B4-BE49-F238E27FC236}">
                <a16:creationId xmlns:a16="http://schemas.microsoft.com/office/drawing/2014/main" id="{71B1C65E-62EA-5BC4-3DC9-58DB52009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88" y="335777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Resultado de imagen para man transparent background">
            <a:extLst>
              <a:ext uri="{FF2B5EF4-FFF2-40B4-BE49-F238E27FC236}">
                <a16:creationId xmlns:a16="http://schemas.microsoft.com/office/drawing/2014/main" id="{C029AF07-4BAB-9E2D-9E06-15D573C48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53" y="347243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Resultado de imagen para man transparent background">
            <a:extLst>
              <a:ext uri="{FF2B5EF4-FFF2-40B4-BE49-F238E27FC236}">
                <a16:creationId xmlns:a16="http://schemas.microsoft.com/office/drawing/2014/main" id="{1591FB8F-911C-D126-B87D-D174CB93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83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Resultado de imagen para man transparent background">
            <a:extLst>
              <a:ext uri="{FF2B5EF4-FFF2-40B4-BE49-F238E27FC236}">
                <a16:creationId xmlns:a16="http://schemas.microsoft.com/office/drawing/2014/main" id="{AEB6CA74-61C8-4BE8-75E2-6978F18F7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2558627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Resultado de imagen para man transparent background">
            <a:extLst>
              <a:ext uri="{FF2B5EF4-FFF2-40B4-BE49-F238E27FC236}">
                <a16:creationId xmlns:a16="http://schemas.microsoft.com/office/drawing/2014/main" id="{3B15DD2E-5D5A-5204-B9C4-00973806B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50" y="267213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Resultado de imagen para man transparent background">
            <a:extLst>
              <a:ext uri="{FF2B5EF4-FFF2-40B4-BE49-F238E27FC236}">
                <a16:creationId xmlns:a16="http://schemas.microsoft.com/office/drawing/2014/main" id="{F274A8D1-07CC-AF79-8C72-8D28FA73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47" y="27867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Resultado de imagen para man transparent background">
            <a:extLst>
              <a:ext uri="{FF2B5EF4-FFF2-40B4-BE49-F238E27FC236}">
                <a16:creationId xmlns:a16="http://schemas.microsoft.com/office/drawing/2014/main" id="{0F523FC8-E28A-A907-BBAC-0DB518F4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07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Resultado de imagen para man transparent background">
            <a:extLst>
              <a:ext uri="{FF2B5EF4-FFF2-40B4-BE49-F238E27FC236}">
                <a16:creationId xmlns:a16="http://schemas.microsoft.com/office/drawing/2014/main" id="{EA4D1116-E491-9723-E9EB-0A5BE3DE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72" y="301495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Resultado de imagen para man transparent background">
            <a:extLst>
              <a:ext uri="{FF2B5EF4-FFF2-40B4-BE49-F238E27FC236}">
                <a16:creationId xmlns:a16="http://schemas.microsoft.com/office/drawing/2014/main" id="{48829857-C2CE-4723-532A-27BC52A89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70" y="312961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Resultado de imagen para man transparent background">
            <a:extLst>
              <a:ext uri="{FF2B5EF4-FFF2-40B4-BE49-F238E27FC236}">
                <a16:creationId xmlns:a16="http://schemas.microsoft.com/office/drawing/2014/main" id="{D510BA82-89C6-C0C6-A91A-83185769B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0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Resultado de imagen para man transparent background">
            <a:extLst>
              <a:ext uri="{FF2B5EF4-FFF2-40B4-BE49-F238E27FC236}">
                <a16:creationId xmlns:a16="http://schemas.microsoft.com/office/drawing/2014/main" id="{26273ADA-7B08-B626-ED91-4A54B4A9F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94" y="335777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Resultado de imagen para man transparent background">
            <a:extLst>
              <a:ext uri="{FF2B5EF4-FFF2-40B4-BE49-F238E27FC236}">
                <a16:creationId xmlns:a16="http://schemas.microsoft.com/office/drawing/2014/main" id="{97BC5252-A0E8-962D-8988-869974F3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3" y="347243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Resultado de imagen para man transparent background">
            <a:extLst>
              <a:ext uri="{FF2B5EF4-FFF2-40B4-BE49-F238E27FC236}">
                <a16:creationId xmlns:a16="http://schemas.microsoft.com/office/drawing/2014/main" id="{4835F4A5-0764-239F-5B82-B0245772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6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Resultado de imagen para man transparent background">
            <a:extLst>
              <a:ext uri="{FF2B5EF4-FFF2-40B4-BE49-F238E27FC236}">
                <a16:creationId xmlns:a16="http://schemas.microsoft.com/office/drawing/2014/main" id="{BB7B3B91-516F-4EF0-F39D-9732E364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8" y="2550523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Resultado de imagen para man transparent background">
            <a:extLst>
              <a:ext uri="{FF2B5EF4-FFF2-40B4-BE49-F238E27FC236}">
                <a16:creationId xmlns:a16="http://schemas.microsoft.com/office/drawing/2014/main" id="{CEB348CF-0A3B-158A-8A8C-E5804FAA9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96" y="266518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Resultado de imagen para man transparent background">
            <a:extLst>
              <a:ext uri="{FF2B5EF4-FFF2-40B4-BE49-F238E27FC236}">
                <a16:creationId xmlns:a16="http://schemas.microsoft.com/office/drawing/2014/main" id="{BADD4393-F314-3C15-5FDB-5948D2186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61" y="2779843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Resultado de imagen para man transparent background">
            <a:extLst>
              <a:ext uri="{FF2B5EF4-FFF2-40B4-BE49-F238E27FC236}">
                <a16:creationId xmlns:a16="http://schemas.microsoft.com/office/drawing/2014/main" id="{3BF837D7-548A-7BE0-3664-819FEA6EC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9" y="289334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Resultado de imagen para man transparent background">
            <a:extLst>
              <a:ext uri="{FF2B5EF4-FFF2-40B4-BE49-F238E27FC236}">
                <a16:creationId xmlns:a16="http://schemas.microsoft.com/office/drawing/2014/main" id="{2D7CDB46-EE19-1D25-C633-A076643BD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19" y="300800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esultado de imagen para man transparent background">
            <a:extLst>
              <a:ext uri="{FF2B5EF4-FFF2-40B4-BE49-F238E27FC236}">
                <a16:creationId xmlns:a16="http://schemas.microsoft.com/office/drawing/2014/main" id="{783BDC4D-8ED7-3D63-2361-91E276DB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84" y="312266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Resultado de imagen para man transparent background">
            <a:extLst>
              <a:ext uri="{FF2B5EF4-FFF2-40B4-BE49-F238E27FC236}">
                <a16:creationId xmlns:a16="http://schemas.microsoft.com/office/drawing/2014/main" id="{E5EDECF2-590D-CDAB-B31E-9F1D820ED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82" y="323616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Resultado de imagen para man transparent background">
            <a:extLst>
              <a:ext uri="{FF2B5EF4-FFF2-40B4-BE49-F238E27FC236}">
                <a16:creationId xmlns:a16="http://schemas.microsoft.com/office/drawing/2014/main" id="{0B1C912C-16B0-5DD4-26C2-8B1914859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2" y="335082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Resultado de imagen para man transparent background">
            <a:extLst>
              <a:ext uri="{FF2B5EF4-FFF2-40B4-BE49-F238E27FC236}">
                <a16:creationId xmlns:a16="http://schemas.microsoft.com/office/drawing/2014/main" id="{E7E1436A-A450-D6C2-6A16-4C259487F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06" y="346548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Resultado de imagen para man transparent background">
            <a:extLst>
              <a:ext uri="{FF2B5EF4-FFF2-40B4-BE49-F238E27FC236}">
                <a16:creationId xmlns:a16="http://schemas.microsoft.com/office/drawing/2014/main" id="{2F1E5DCA-7917-F5D9-A4EE-45155164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37" y="35789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Resultado de imagen para man transparent background">
            <a:extLst>
              <a:ext uri="{FF2B5EF4-FFF2-40B4-BE49-F238E27FC236}">
                <a16:creationId xmlns:a16="http://schemas.microsoft.com/office/drawing/2014/main" id="{B7152983-9BEA-F6DC-DCD5-E5457421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42" y="2549361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esultado de imagen para man transparent background">
            <a:extLst>
              <a:ext uri="{FF2B5EF4-FFF2-40B4-BE49-F238E27FC236}">
                <a16:creationId xmlns:a16="http://schemas.microsoft.com/office/drawing/2014/main" id="{A38CA190-C06F-0774-BB84-D341588D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47" y="2668657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Resultado de imagen para man transparent background">
            <a:extLst>
              <a:ext uri="{FF2B5EF4-FFF2-40B4-BE49-F238E27FC236}">
                <a16:creationId xmlns:a16="http://schemas.microsoft.com/office/drawing/2014/main" id="{94B30900-969F-5956-FEB3-B2CBBB3B6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57" y="2771737"/>
            <a:ext cx="532766" cy="55361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Resultado de imagen para man transparent background">
            <a:extLst>
              <a:ext uri="{FF2B5EF4-FFF2-40B4-BE49-F238E27FC236}">
                <a16:creationId xmlns:a16="http://schemas.microsoft.com/office/drawing/2014/main" id="{7AE3D4FF-CE4A-59C2-37F3-1C99AB436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22" y="2886397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Resultado de imagen para man transparent background">
            <a:extLst>
              <a:ext uri="{FF2B5EF4-FFF2-40B4-BE49-F238E27FC236}">
                <a16:creationId xmlns:a16="http://schemas.microsoft.com/office/drawing/2014/main" id="{80A967FE-9C5B-4C79-6504-F59AF36D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0" y="3001054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Resultado de imagen para man transparent background">
            <a:extLst>
              <a:ext uri="{FF2B5EF4-FFF2-40B4-BE49-F238E27FC236}">
                <a16:creationId xmlns:a16="http://schemas.microsoft.com/office/drawing/2014/main" id="{665C9006-5451-CD57-80F3-C075D062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80" y="311455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Resultado de imagen para man transparent background">
            <a:extLst>
              <a:ext uri="{FF2B5EF4-FFF2-40B4-BE49-F238E27FC236}">
                <a16:creationId xmlns:a16="http://schemas.microsoft.com/office/drawing/2014/main" id="{E2EF97EC-7D98-65D6-1AB3-50B5FD78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44" y="3229219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Resultado de imagen para man transparent background">
            <a:extLst>
              <a:ext uri="{FF2B5EF4-FFF2-40B4-BE49-F238E27FC236}">
                <a16:creationId xmlns:a16="http://schemas.microsoft.com/office/drawing/2014/main" id="{D2C3B164-92DE-0986-4319-137928F3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43" y="3343877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Resultado de imagen para man transparent background">
            <a:extLst>
              <a:ext uri="{FF2B5EF4-FFF2-40B4-BE49-F238E27FC236}">
                <a16:creationId xmlns:a16="http://schemas.microsoft.com/office/drawing/2014/main" id="{8D959496-3643-5CBE-73E4-0D0E1CC2F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03" y="345738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Resultado de imagen para man transparent background">
            <a:extLst>
              <a:ext uri="{FF2B5EF4-FFF2-40B4-BE49-F238E27FC236}">
                <a16:creationId xmlns:a16="http://schemas.microsoft.com/office/drawing/2014/main" id="{7B11E288-574D-AD39-9758-2231D9E02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96" y="357204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n 1023">
            <a:extLst>
              <a:ext uri="{FF2B5EF4-FFF2-40B4-BE49-F238E27FC236}">
                <a16:creationId xmlns:a16="http://schemas.microsoft.com/office/drawing/2014/main" id="{46D44893-2805-FFD3-0A9D-8B9B5D0D2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11" y="4241467"/>
            <a:ext cx="198050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n 169">
            <a:extLst>
              <a:ext uri="{FF2B5EF4-FFF2-40B4-BE49-F238E27FC236}">
                <a16:creationId xmlns:a16="http://schemas.microsoft.com/office/drawing/2014/main" id="{C4D48F55-F0A2-3B6C-E60F-84F0AEE70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82" y="4041108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Resultado de imagen para man transparent background">
            <a:extLst>
              <a:ext uri="{FF2B5EF4-FFF2-40B4-BE49-F238E27FC236}">
                <a16:creationId xmlns:a16="http://schemas.microsoft.com/office/drawing/2014/main" id="{26F6D7E3-081A-0790-F13B-4F9BE654B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4" y="36021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n 190">
            <a:extLst>
              <a:ext uri="{FF2B5EF4-FFF2-40B4-BE49-F238E27FC236}">
                <a16:creationId xmlns:a16="http://schemas.microsoft.com/office/drawing/2014/main" id="{A715AB5B-CD7F-FE95-BBCF-8A189D6A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72" y="4236841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n 191">
            <a:extLst>
              <a:ext uri="{FF2B5EF4-FFF2-40B4-BE49-F238E27FC236}">
                <a16:creationId xmlns:a16="http://schemas.microsoft.com/office/drawing/2014/main" id="{7341E43F-D14B-6A79-3F7D-347558FC0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51" y="4052690"/>
            <a:ext cx="222371" cy="4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192">
            <a:extLst>
              <a:ext uri="{FF2B5EF4-FFF2-40B4-BE49-F238E27FC236}">
                <a16:creationId xmlns:a16="http://schemas.microsoft.com/office/drawing/2014/main" id="{274A84B6-C88C-85E3-6F0C-EA1DE0439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8" y="4251898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n 193">
            <a:extLst>
              <a:ext uri="{FF2B5EF4-FFF2-40B4-BE49-F238E27FC236}">
                <a16:creationId xmlns:a16="http://schemas.microsoft.com/office/drawing/2014/main" id="{1B1B0220-5097-C824-875F-267C92E9B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59" y="4058476"/>
            <a:ext cx="206157" cy="3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n 194">
            <a:extLst>
              <a:ext uri="{FF2B5EF4-FFF2-40B4-BE49-F238E27FC236}">
                <a16:creationId xmlns:a16="http://schemas.microsoft.com/office/drawing/2014/main" id="{1B3F34B1-406C-3130-0F89-25CBF5EF7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92" y="4249582"/>
            <a:ext cx="199208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n 195">
            <a:extLst>
              <a:ext uri="{FF2B5EF4-FFF2-40B4-BE49-F238E27FC236}">
                <a16:creationId xmlns:a16="http://schemas.microsoft.com/office/drawing/2014/main" id="{BC38F8BE-5941-8D0A-8968-25C759254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1" y="4051530"/>
            <a:ext cx="220055" cy="4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n 196">
            <a:extLst>
              <a:ext uri="{FF2B5EF4-FFF2-40B4-BE49-F238E27FC236}">
                <a16:creationId xmlns:a16="http://schemas.microsoft.com/office/drawing/2014/main" id="{34B72100-05DB-1AB9-3E0F-40C14BC4B2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33" y="4041108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n 197">
            <a:extLst>
              <a:ext uri="{FF2B5EF4-FFF2-40B4-BE49-F238E27FC236}">
                <a16:creationId xmlns:a16="http://schemas.microsoft.com/office/drawing/2014/main" id="{54C85CB9-3625-4879-4AFA-F3DFE3F7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1" y="4265796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Imagen 198">
            <a:extLst>
              <a:ext uri="{FF2B5EF4-FFF2-40B4-BE49-F238E27FC236}">
                <a16:creationId xmlns:a16="http://schemas.microsoft.com/office/drawing/2014/main" id="{4C06D54D-F806-C75D-7549-FB51EC3B7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1" y="4061955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Imagen 199">
            <a:extLst>
              <a:ext uri="{FF2B5EF4-FFF2-40B4-BE49-F238E27FC236}">
                <a16:creationId xmlns:a16="http://schemas.microsoft.com/office/drawing/2014/main" id="{934C6606-E9EE-0774-B14D-404BDC1D4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0" y="4233367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Imagen 200">
            <a:extLst>
              <a:ext uri="{FF2B5EF4-FFF2-40B4-BE49-F238E27FC236}">
                <a16:creationId xmlns:a16="http://schemas.microsoft.com/office/drawing/2014/main" id="{877FEB0C-F3AD-1752-FA62-C92DA1ABD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6" y="4070055"/>
            <a:ext cx="198050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n 201">
            <a:extLst>
              <a:ext uri="{FF2B5EF4-FFF2-40B4-BE49-F238E27FC236}">
                <a16:creationId xmlns:a16="http://schemas.microsoft.com/office/drawing/2014/main" id="{D5DDBD25-3326-F863-B3C9-84B49C6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48" y="4256530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 descr="Resultado de imagen para man transparent background">
            <a:extLst>
              <a:ext uri="{FF2B5EF4-FFF2-40B4-BE49-F238E27FC236}">
                <a16:creationId xmlns:a16="http://schemas.microsoft.com/office/drawing/2014/main" id="{3CADF810-B97A-0F25-191E-75BE835C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94" y="256673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CuadroTexto 87">
            <a:extLst>
              <a:ext uri="{FF2B5EF4-FFF2-40B4-BE49-F238E27FC236}">
                <a16:creationId xmlns:a16="http://schemas.microsoft.com/office/drawing/2014/main" id="{2CB5FB57-FDD6-191A-FAF4-4A31D4DA9D71}"/>
              </a:ext>
            </a:extLst>
          </p:cNvPr>
          <p:cNvSpPr txBox="1"/>
          <p:nvPr/>
        </p:nvSpPr>
        <p:spPr>
          <a:xfrm>
            <a:off x="6369647" y="2434255"/>
            <a:ext cx="486032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000" dirty="0"/>
              <a:t>Factores asociados con el desarrollo de ATLL: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Edad avanzada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Historia familiar de ATLL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Diagnóstico de ATLL por otras enfermedades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Carga proviral</a:t>
            </a:r>
          </a:p>
        </p:txBody>
      </p:sp>
      <p:sp>
        <p:nvSpPr>
          <p:cNvPr id="89" name="Título 4">
            <a:extLst>
              <a:ext uri="{FF2B5EF4-FFF2-40B4-BE49-F238E27FC236}">
                <a16:creationId xmlns:a16="http://schemas.microsoft.com/office/drawing/2014/main" id="{DEC80F5C-BBB4-4218-68C0-83F0071FBEB3}"/>
              </a:ext>
            </a:extLst>
          </p:cNvPr>
          <p:cNvSpPr txBox="1">
            <a:spLocks/>
          </p:cNvSpPr>
          <p:nvPr/>
        </p:nvSpPr>
        <p:spPr>
          <a:xfrm>
            <a:off x="552328" y="534343"/>
            <a:ext cx="11338559" cy="672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familiar de ATLL como factor de riesgo para ATLL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314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7">
            <a:extLst>
              <a:ext uri="{FF2B5EF4-FFF2-40B4-BE49-F238E27FC236}">
                <a16:creationId xmlns:a16="http://schemas.microsoft.com/office/drawing/2014/main" id="{23B48BF1-4F5F-4760-C3DB-63EB1645FD3F}"/>
              </a:ext>
            </a:extLst>
          </p:cNvPr>
          <p:cNvSpPr txBox="1">
            <a:spLocks/>
          </p:cNvSpPr>
          <p:nvPr/>
        </p:nvSpPr>
        <p:spPr>
          <a:xfrm>
            <a:off x="3085880" y="2125466"/>
            <a:ext cx="5914851" cy="28259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/>
              <a:t>Iwanaga </a:t>
            </a:r>
            <a:r>
              <a:rPr lang="es-PE" i="1"/>
              <a:t>et al</a:t>
            </a:r>
            <a:r>
              <a:rPr lang="es-PE"/>
              <a:t>., 2010</a:t>
            </a:r>
            <a:endParaRPr lang="es-PE" dirty="0"/>
          </a:p>
        </p:txBody>
      </p:sp>
      <p:pic>
        <p:nvPicPr>
          <p:cNvPr id="3" name="Picture 2" descr="Resultado de imagen para man transparent background">
            <a:extLst>
              <a:ext uri="{FF2B5EF4-FFF2-40B4-BE49-F238E27FC236}">
                <a16:creationId xmlns:a16="http://schemas.microsoft.com/office/drawing/2014/main" id="{CCF6DBAF-DC19-8CFF-E6D2-74F6E7C0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747" y="2562103"/>
            <a:ext cx="552455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do de imagen para man transparent background">
            <a:extLst>
              <a:ext uri="{FF2B5EF4-FFF2-40B4-BE49-F238E27FC236}">
                <a16:creationId xmlns:a16="http://schemas.microsoft.com/office/drawing/2014/main" id="{DCCA2C9B-20CB-9DE4-2B8B-6F6EBF61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035" y="267560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esultado de imagen para man transparent background">
            <a:extLst>
              <a:ext uri="{FF2B5EF4-FFF2-40B4-BE49-F238E27FC236}">
                <a16:creationId xmlns:a16="http://schemas.microsoft.com/office/drawing/2014/main" id="{02923DC3-6C35-6F09-28E6-58BE6C29B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95" y="279026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Resultado de imagen para man transparent background">
            <a:extLst>
              <a:ext uri="{FF2B5EF4-FFF2-40B4-BE49-F238E27FC236}">
                <a16:creationId xmlns:a16="http://schemas.microsoft.com/office/drawing/2014/main" id="{D82005BB-4BB9-D2AD-5465-9CDA5BDBF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7" y="2904928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Resultado de imagen para man transparent background">
            <a:extLst>
              <a:ext uri="{FF2B5EF4-FFF2-40B4-BE49-F238E27FC236}">
                <a16:creationId xmlns:a16="http://schemas.microsoft.com/office/drawing/2014/main" id="{F76A65CF-24EA-A919-8D74-F674D8A14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17" y="3019585"/>
            <a:ext cx="552455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Resultado de imagen para man transparent background">
            <a:extLst>
              <a:ext uri="{FF2B5EF4-FFF2-40B4-BE49-F238E27FC236}">
                <a16:creationId xmlns:a16="http://schemas.microsoft.com/office/drawing/2014/main" id="{15C8935C-BDF1-C8A0-87E9-CA0A4EBED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19" y="3133090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Resultado de imagen para man transparent background">
            <a:extLst>
              <a:ext uri="{FF2B5EF4-FFF2-40B4-BE49-F238E27FC236}">
                <a16:creationId xmlns:a16="http://schemas.microsoft.com/office/drawing/2014/main" id="{B4AC7501-AD0B-7952-3F3E-2246D74D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179" y="3247750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Resultado de imagen para man transparent background">
            <a:extLst>
              <a:ext uri="{FF2B5EF4-FFF2-40B4-BE49-F238E27FC236}">
                <a16:creationId xmlns:a16="http://schemas.microsoft.com/office/drawing/2014/main" id="{2E6554F2-8DCB-C081-75DF-CFD3EA1C2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20" y="2558627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n para man transparent background">
            <a:extLst>
              <a:ext uri="{FF2B5EF4-FFF2-40B4-BE49-F238E27FC236}">
                <a16:creationId xmlns:a16="http://schemas.microsoft.com/office/drawing/2014/main" id="{F1D7A712-F45E-F3C7-E9EF-7A85455F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36" y="3362408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Resultado de imagen para man transparent background">
            <a:extLst>
              <a:ext uri="{FF2B5EF4-FFF2-40B4-BE49-F238E27FC236}">
                <a16:creationId xmlns:a16="http://schemas.microsoft.com/office/drawing/2014/main" id="{92B7163D-C806-1A3A-C97B-A8DB1A973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7" y="347591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Resultado de imagen para man transparent background">
            <a:extLst>
              <a:ext uri="{FF2B5EF4-FFF2-40B4-BE49-F238E27FC236}">
                <a16:creationId xmlns:a16="http://schemas.microsoft.com/office/drawing/2014/main" id="{4270023F-DF99-4D4E-4127-47D47640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930" y="3590572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Resultado de imagen para man transparent background">
            <a:extLst>
              <a:ext uri="{FF2B5EF4-FFF2-40B4-BE49-F238E27FC236}">
                <a16:creationId xmlns:a16="http://schemas.microsoft.com/office/drawing/2014/main" id="{932519DB-6C16-A34E-49E6-5932BEB6C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88" y="267213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Resultado de imagen para man transparent background">
            <a:extLst>
              <a:ext uri="{FF2B5EF4-FFF2-40B4-BE49-F238E27FC236}">
                <a16:creationId xmlns:a16="http://schemas.microsoft.com/office/drawing/2014/main" id="{287711A6-B221-63EB-7DBC-F42F5E7BA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85" y="27867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Resultado de imagen para man transparent background">
            <a:extLst>
              <a:ext uri="{FF2B5EF4-FFF2-40B4-BE49-F238E27FC236}">
                <a16:creationId xmlns:a16="http://schemas.microsoft.com/office/drawing/2014/main" id="{8013E56B-BD5A-1691-6307-F9DE9CE3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45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Resultado de imagen para man transparent background">
            <a:extLst>
              <a:ext uri="{FF2B5EF4-FFF2-40B4-BE49-F238E27FC236}">
                <a16:creationId xmlns:a16="http://schemas.microsoft.com/office/drawing/2014/main" id="{24F136FE-B51C-C6D2-0F6B-2DC57890A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10" y="301495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Resultado de imagen para man transparent background">
            <a:extLst>
              <a:ext uri="{FF2B5EF4-FFF2-40B4-BE49-F238E27FC236}">
                <a16:creationId xmlns:a16="http://schemas.microsoft.com/office/drawing/2014/main" id="{17292A48-050C-E622-A161-671F87ED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67" y="31296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Resultado de imagen para man transparent background">
            <a:extLst>
              <a:ext uri="{FF2B5EF4-FFF2-40B4-BE49-F238E27FC236}">
                <a16:creationId xmlns:a16="http://schemas.microsoft.com/office/drawing/2014/main" id="{59CC7CA3-9083-87CB-4BBD-FF7355C8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68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Resultado de imagen para man transparent background">
            <a:extLst>
              <a:ext uri="{FF2B5EF4-FFF2-40B4-BE49-F238E27FC236}">
                <a16:creationId xmlns:a16="http://schemas.microsoft.com/office/drawing/2014/main" id="{AC23D092-42F0-D6E4-B07F-81B19815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32" y="335777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Resultado de imagen para man transparent background">
            <a:extLst>
              <a:ext uri="{FF2B5EF4-FFF2-40B4-BE49-F238E27FC236}">
                <a16:creationId xmlns:a16="http://schemas.microsoft.com/office/drawing/2014/main" id="{C78785C7-24F0-8E27-FBB0-53D04DFFE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189" y="347243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Resultado de imagen para man transparent background">
            <a:extLst>
              <a:ext uri="{FF2B5EF4-FFF2-40B4-BE49-F238E27FC236}">
                <a16:creationId xmlns:a16="http://schemas.microsoft.com/office/drawing/2014/main" id="{5C68329E-8C6E-58EE-D6CD-ACA5CEFF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624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Resultado de imagen para man transparent background">
            <a:extLst>
              <a:ext uri="{FF2B5EF4-FFF2-40B4-BE49-F238E27FC236}">
                <a16:creationId xmlns:a16="http://schemas.microsoft.com/office/drawing/2014/main" id="{52F7F331-09DE-E062-66F4-BCABF2F38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76" y="2558627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Resultado de imagen para man transparent background">
            <a:extLst>
              <a:ext uri="{FF2B5EF4-FFF2-40B4-BE49-F238E27FC236}">
                <a16:creationId xmlns:a16="http://schemas.microsoft.com/office/drawing/2014/main" id="{7A1E16BA-AAEE-CD9C-27F0-147B789EE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40" y="267213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Resultado de imagen para man transparent background">
            <a:extLst>
              <a:ext uri="{FF2B5EF4-FFF2-40B4-BE49-F238E27FC236}">
                <a16:creationId xmlns:a16="http://schemas.microsoft.com/office/drawing/2014/main" id="{D97D26E7-5E29-354E-1436-2FB70E96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01" y="278679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Resultado de imagen para man transparent background">
            <a:extLst>
              <a:ext uri="{FF2B5EF4-FFF2-40B4-BE49-F238E27FC236}">
                <a16:creationId xmlns:a16="http://schemas.microsoft.com/office/drawing/2014/main" id="{3190027F-E36A-B4F7-8327-DC27FDE06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202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Resultado de imagen para man transparent background">
            <a:extLst>
              <a:ext uri="{FF2B5EF4-FFF2-40B4-BE49-F238E27FC236}">
                <a16:creationId xmlns:a16="http://schemas.microsoft.com/office/drawing/2014/main" id="{6096229D-3E7E-440C-8FA8-3B79B93C1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863" y="301495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Resultado de imagen para man transparent background">
            <a:extLst>
              <a:ext uri="{FF2B5EF4-FFF2-40B4-BE49-F238E27FC236}">
                <a16:creationId xmlns:a16="http://schemas.microsoft.com/office/drawing/2014/main" id="{9F858EBA-21CE-B847-C20C-330E60525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24" y="312961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Resultado de imagen para man transparent background">
            <a:extLst>
              <a:ext uri="{FF2B5EF4-FFF2-40B4-BE49-F238E27FC236}">
                <a16:creationId xmlns:a16="http://schemas.microsoft.com/office/drawing/2014/main" id="{866EC77E-3AE5-18DC-F832-25294391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25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Resultado de imagen para man transparent background">
            <a:extLst>
              <a:ext uri="{FF2B5EF4-FFF2-40B4-BE49-F238E27FC236}">
                <a16:creationId xmlns:a16="http://schemas.microsoft.com/office/drawing/2014/main" id="{8A2FDA84-552F-56A4-B942-209F4BE14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86" y="335777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Resultado de imagen para man transparent background">
            <a:extLst>
              <a:ext uri="{FF2B5EF4-FFF2-40B4-BE49-F238E27FC236}">
                <a16:creationId xmlns:a16="http://schemas.microsoft.com/office/drawing/2014/main" id="{413E2157-42C1-7D38-9EEB-3384D40F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46" y="3472438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Resultado de imagen para man transparent background">
            <a:extLst>
              <a:ext uri="{FF2B5EF4-FFF2-40B4-BE49-F238E27FC236}">
                <a16:creationId xmlns:a16="http://schemas.microsoft.com/office/drawing/2014/main" id="{03302A2D-18B7-9638-6E01-13F6F493B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39" y="357899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Resultado de imagen para man transparent background">
            <a:extLst>
              <a:ext uri="{FF2B5EF4-FFF2-40B4-BE49-F238E27FC236}">
                <a16:creationId xmlns:a16="http://schemas.microsoft.com/office/drawing/2014/main" id="{89D54AF4-B5ED-CF8D-4A32-0D33CCB7C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784" y="2558627"/>
            <a:ext cx="531607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Resultado de imagen para man transparent background">
            <a:extLst>
              <a:ext uri="{FF2B5EF4-FFF2-40B4-BE49-F238E27FC236}">
                <a16:creationId xmlns:a16="http://schemas.microsoft.com/office/drawing/2014/main" id="{53B9AC8F-C738-F4FA-A220-EE57DF47B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906" y="278679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Resultado de imagen para man transparent background">
            <a:extLst>
              <a:ext uri="{FF2B5EF4-FFF2-40B4-BE49-F238E27FC236}">
                <a16:creationId xmlns:a16="http://schemas.microsoft.com/office/drawing/2014/main" id="{3985F3B7-9DCE-E67C-9233-A11904C3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05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Resultado de imagen para man transparent background">
            <a:extLst>
              <a:ext uri="{FF2B5EF4-FFF2-40B4-BE49-F238E27FC236}">
                <a16:creationId xmlns:a16="http://schemas.microsoft.com/office/drawing/2014/main" id="{E069208F-122D-21BF-0213-F02A9EB7A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65" y="301495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Resultado de imagen para man transparent background">
            <a:extLst>
              <a:ext uri="{FF2B5EF4-FFF2-40B4-BE49-F238E27FC236}">
                <a16:creationId xmlns:a16="http://schemas.microsoft.com/office/drawing/2014/main" id="{6077F3C1-0431-D068-ECC7-99358E2B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731" y="312961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Resultado de imagen para man transparent background">
            <a:extLst>
              <a:ext uri="{FF2B5EF4-FFF2-40B4-BE49-F238E27FC236}">
                <a16:creationId xmlns:a16="http://schemas.microsoft.com/office/drawing/2014/main" id="{CBA3C71E-7C3C-E88D-CA14-E0C0CF80E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28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" descr="Resultado de imagen para man transparent background">
            <a:extLst>
              <a:ext uri="{FF2B5EF4-FFF2-40B4-BE49-F238E27FC236}">
                <a16:creationId xmlns:a16="http://schemas.microsoft.com/office/drawing/2014/main" id="{267B1D67-CCE0-4760-0CD0-123E10EC0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888" y="335777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Resultado de imagen para man transparent background">
            <a:extLst>
              <a:ext uri="{FF2B5EF4-FFF2-40B4-BE49-F238E27FC236}">
                <a16:creationId xmlns:a16="http://schemas.microsoft.com/office/drawing/2014/main" id="{0DA03B2C-CD66-834D-15D1-09A27D691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53" y="347243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 descr="Resultado de imagen para man transparent background">
            <a:extLst>
              <a:ext uri="{FF2B5EF4-FFF2-40B4-BE49-F238E27FC236}">
                <a16:creationId xmlns:a16="http://schemas.microsoft.com/office/drawing/2014/main" id="{233221B0-080C-6B0F-9C09-8DA1AC41E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83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Resultado de imagen para man transparent background">
            <a:extLst>
              <a:ext uri="{FF2B5EF4-FFF2-40B4-BE49-F238E27FC236}">
                <a16:creationId xmlns:a16="http://schemas.microsoft.com/office/drawing/2014/main" id="{78276B94-7708-4021-A7AD-799877DA7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981" y="2558627"/>
            <a:ext cx="531608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 descr="Resultado de imagen para man transparent background">
            <a:extLst>
              <a:ext uri="{FF2B5EF4-FFF2-40B4-BE49-F238E27FC236}">
                <a16:creationId xmlns:a16="http://schemas.microsoft.com/office/drawing/2014/main" id="{C5757831-B64A-1080-EC0D-561011E3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50" y="2672131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Resultado de imagen para man transparent background">
            <a:extLst>
              <a:ext uri="{FF2B5EF4-FFF2-40B4-BE49-F238E27FC236}">
                <a16:creationId xmlns:a16="http://schemas.microsoft.com/office/drawing/2014/main" id="{4793F6E2-C4BF-8FED-2E3B-4CAA611A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47" y="27867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Resultado de imagen para man transparent background">
            <a:extLst>
              <a:ext uri="{FF2B5EF4-FFF2-40B4-BE49-F238E27FC236}">
                <a16:creationId xmlns:a16="http://schemas.microsoft.com/office/drawing/2014/main" id="{A3AF003B-8F75-D4C4-5C16-2A91CCA20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07" y="2901449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Resultado de imagen para man transparent background">
            <a:extLst>
              <a:ext uri="{FF2B5EF4-FFF2-40B4-BE49-F238E27FC236}">
                <a16:creationId xmlns:a16="http://schemas.microsoft.com/office/drawing/2014/main" id="{CB413A6F-264A-2456-D91C-367DF32D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272" y="3014955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 descr="Resultado de imagen para man transparent background">
            <a:extLst>
              <a:ext uri="{FF2B5EF4-FFF2-40B4-BE49-F238E27FC236}">
                <a16:creationId xmlns:a16="http://schemas.microsoft.com/office/drawing/2014/main" id="{07CFDEA1-797D-402F-1AB9-2A07C0055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70" y="312961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Resultado de imagen para man transparent background">
            <a:extLst>
              <a:ext uri="{FF2B5EF4-FFF2-40B4-BE49-F238E27FC236}">
                <a16:creationId xmlns:a16="http://schemas.microsoft.com/office/drawing/2014/main" id="{1068C03A-28DF-B96D-FA2D-B8CD278AA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0" y="3244272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Resultado de imagen para man transparent background">
            <a:extLst>
              <a:ext uri="{FF2B5EF4-FFF2-40B4-BE49-F238E27FC236}">
                <a16:creationId xmlns:a16="http://schemas.microsoft.com/office/drawing/2014/main" id="{CD4845D5-8F72-D3F2-DAD1-078C3DD3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094" y="3357778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Resultado de imagen para man transparent background">
            <a:extLst>
              <a:ext uri="{FF2B5EF4-FFF2-40B4-BE49-F238E27FC236}">
                <a16:creationId xmlns:a16="http://schemas.microsoft.com/office/drawing/2014/main" id="{40CED766-35C6-D271-7A60-8586C2C54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3" y="3472438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 descr="Resultado de imagen para man transparent background">
            <a:extLst>
              <a:ext uri="{FF2B5EF4-FFF2-40B4-BE49-F238E27FC236}">
                <a16:creationId xmlns:a16="http://schemas.microsoft.com/office/drawing/2014/main" id="{EA360F3D-84CB-B81C-6A1F-536103C7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186" y="3587096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 descr="Resultado de imagen para man transparent background">
            <a:extLst>
              <a:ext uri="{FF2B5EF4-FFF2-40B4-BE49-F238E27FC236}">
                <a16:creationId xmlns:a16="http://schemas.microsoft.com/office/drawing/2014/main" id="{CD38B3BC-D965-BB0E-D35B-BF37E16B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38" y="2550523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 descr="Resultado de imagen para man transparent background">
            <a:extLst>
              <a:ext uri="{FF2B5EF4-FFF2-40B4-BE49-F238E27FC236}">
                <a16:creationId xmlns:a16="http://schemas.microsoft.com/office/drawing/2014/main" id="{4F9370B5-7258-02E4-AC8F-8D748D1A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596" y="2665183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Resultado de imagen para man transparent background">
            <a:extLst>
              <a:ext uri="{FF2B5EF4-FFF2-40B4-BE49-F238E27FC236}">
                <a16:creationId xmlns:a16="http://schemas.microsoft.com/office/drawing/2014/main" id="{6BADCF14-550F-FD47-65EB-4CEC455F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61" y="2779843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 descr="Resultado de imagen para man transparent background">
            <a:extLst>
              <a:ext uri="{FF2B5EF4-FFF2-40B4-BE49-F238E27FC236}">
                <a16:creationId xmlns:a16="http://schemas.microsoft.com/office/drawing/2014/main" id="{12EA6BC1-144C-9E29-1998-7AC4C0CB0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759" y="2893345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 descr="Resultado de imagen para man transparent background">
            <a:extLst>
              <a:ext uri="{FF2B5EF4-FFF2-40B4-BE49-F238E27FC236}">
                <a16:creationId xmlns:a16="http://schemas.microsoft.com/office/drawing/2014/main" id="{DE4B3AE5-241C-E402-859E-124A84439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419" y="3008005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 descr="Resultado de imagen para man transparent background">
            <a:extLst>
              <a:ext uri="{FF2B5EF4-FFF2-40B4-BE49-F238E27FC236}">
                <a16:creationId xmlns:a16="http://schemas.microsoft.com/office/drawing/2014/main" id="{97BF3429-197E-CEDC-D34D-7A0C028F9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084" y="312266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 descr="Resultado de imagen para man transparent background">
            <a:extLst>
              <a:ext uri="{FF2B5EF4-FFF2-40B4-BE49-F238E27FC236}">
                <a16:creationId xmlns:a16="http://schemas.microsoft.com/office/drawing/2014/main" id="{87364C55-266E-21B4-16F1-87081592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82" y="3236167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 descr="Resultado de imagen para man transparent background">
            <a:extLst>
              <a:ext uri="{FF2B5EF4-FFF2-40B4-BE49-F238E27FC236}">
                <a16:creationId xmlns:a16="http://schemas.microsoft.com/office/drawing/2014/main" id="{57FB8583-F7F2-51BB-B9D1-8F8999A2C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242" y="335082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 descr="Resultado de imagen para man transparent background">
            <a:extLst>
              <a:ext uri="{FF2B5EF4-FFF2-40B4-BE49-F238E27FC236}">
                <a16:creationId xmlns:a16="http://schemas.microsoft.com/office/drawing/2014/main" id="{737936F6-E78C-B474-13B5-4CF09AF2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06" y="3465489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Resultado de imagen para man transparent background">
            <a:extLst>
              <a:ext uri="{FF2B5EF4-FFF2-40B4-BE49-F238E27FC236}">
                <a16:creationId xmlns:a16="http://schemas.microsoft.com/office/drawing/2014/main" id="{53C160FF-D041-4788-874B-8BA73F84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337" y="357899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 descr="Resultado de imagen para man transparent background">
            <a:extLst>
              <a:ext uri="{FF2B5EF4-FFF2-40B4-BE49-F238E27FC236}">
                <a16:creationId xmlns:a16="http://schemas.microsoft.com/office/drawing/2014/main" id="{81967AA9-373F-63C1-2E7B-C22C9BEA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42" y="2549361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 descr="Resultado de imagen para man transparent background">
            <a:extLst>
              <a:ext uri="{FF2B5EF4-FFF2-40B4-BE49-F238E27FC236}">
                <a16:creationId xmlns:a16="http://schemas.microsoft.com/office/drawing/2014/main" id="{54986744-D394-B69C-40D3-84956ECB3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47" y="2668657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 descr="Resultado de imagen para man transparent background">
            <a:extLst>
              <a:ext uri="{FF2B5EF4-FFF2-40B4-BE49-F238E27FC236}">
                <a16:creationId xmlns:a16="http://schemas.microsoft.com/office/drawing/2014/main" id="{924BA9C3-0059-0308-9B4E-7A98626DD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357" y="2771737"/>
            <a:ext cx="532766" cy="553613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 descr="Resultado de imagen para man transparent background">
            <a:extLst>
              <a:ext uri="{FF2B5EF4-FFF2-40B4-BE49-F238E27FC236}">
                <a16:creationId xmlns:a16="http://schemas.microsoft.com/office/drawing/2014/main" id="{1982804C-7456-5DAE-AB1D-A8DB6E4D3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022" y="2886397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2" descr="Resultado de imagen para man transparent background">
            <a:extLst>
              <a:ext uri="{FF2B5EF4-FFF2-40B4-BE49-F238E27FC236}">
                <a16:creationId xmlns:a16="http://schemas.microsoft.com/office/drawing/2014/main" id="{BA01B8D3-5610-6CB7-95D6-38EEF901D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0" y="3001054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Resultado de imagen para man transparent background">
            <a:extLst>
              <a:ext uri="{FF2B5EF4-FFF2-40B4-BE49-F238E27FC236}">
                <a16:creationId xmlns:a16="http://schemas.microsoft.com/office/drawing/2014/main" id="{71E5FE73-8BB4-F3C5-CFE4-57B4AB29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80" y="3114559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Resultado de imagen para man transparent background">
            <a:extLst>
              <a:ext uri="{FF2B5EF4-FFF2-40B4-BE49-F238E27FC236}">
                <a16:creationId xmlns:a16="http://schemas.microsoft.com/office/drawing/2014/main" id="{22B76850-D465-00B5-86ED-FF635D63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44" y="3229219"/>
            <a:ext cx="531607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Resultado de imagen para man transparent background">
            <a:extLst>
              <a:ext uri="{FF2B5EF4-FFF2-40B4-BE49-F238E27FC236}">
                <a16:creationId xmlns:a16="http://schemas.microsoft.com/office/drawing/2014/main" id="{C1768FD2-CC1E-17F7-859E-CD351696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43" y="3343877"/>
            <a:ext cx="532766" cy="55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 descr="Resultado de imagen para man transparent background">
            <a:extLst>
              <a:ext uri="{FF2B5EF4-FFF2-40B4-BE49-F238E27FC236}">
                <a16:creationId xmlns:a16="http://schemas.microsoft.com/office/drawing/2014/main" id="{BD6974DC-597D-4E4D-4597-F46795AE6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003" y="3457381"/>
            <a:ext cx="532766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" descr="Resultado de imagen para man transparent background">
            <a:extLst>
              <a:ext uri="{FF2B5EF4-FFF2-40B4-BE49-F238E27FC236}">
                <a16:creationId xmlns:a16="http://schemas.microsoft.com/office/drawing/2014/main" id="{A9931853-228E-6C92-463F-2CE4FFF72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96" y="3572041"/>
            <a:ext cx="531608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Imagen 1023">
            <a:extLst>
              <a:ext uri="{FF2B5EF4-FFF2-40B4-BE49-F238E27FC236}">
                <a16:creationId xmlns:a16="http://schemas.microsoft.com/office/drawing/2014/main" id="{0966DACE-5D71-0696-5BC2-C22875008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11" y="4241467"/>
            <a:ext cx="198050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n 169">
            <a:extLst>
              <a:ext uri="{FF2B5EF4-FFF2-40B4-BE49-F238E27FC236}">
                <a16:creationId xmlns:a16="http://schemas.microsoft.com/office/drawing/2014/main" id="{C2AC270B-657A-B328-2891-55E6FCEFB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582" y="4041108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" descr="Resultado de imagen para man transparent background">
            <a:extLst>
              <a:ext uri="{FF2B5EF4-FFF2-40B4-BE49-F238E27FC236}">
                <a16:creationId xmlns:a16="http://schemas.microsoft.com/office/drawing/2014/main" id="{8748F82E-AF11-30CE-0290-B1A9FDA4A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94" y="3602155"/>
            <a:ext cx="531607" cy="55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n 190">
            <a:extLst>
              <a:ext uri="{FF2B5EF4-FFF2-40B4-BE49-F238E27FC236}">
                <a16:creationId xmlns:a16="http://schemas.microsoft.com/office/drawing/2014/main" id="{B5E0D6B3-2DC7-100A-F245-2A7FB9EF1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72" y="4236841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n 191">
            <a:extLst>
              <a:ext uri="{FF2B5EF4-FFF2-40B4-BE49-F238E27FC236}">
                <a16:creationId xmlns:a16="http://schemas.microsoft.com/office/drawing/2014/main" id="{8DBF4FFA-4FE5-B7E4-4DED-5B94A204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51" y="4052690"/>
            <a:ext cx="222371" cy="4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n 192">
            <a:extLst>
              <a:ext uri="{FF2B5EF4-FFF2-40B4-BE49-F238E27FC236}">
                <a16:creationId xmlns:a16="http://schemas.microsoft.com/office/drawing/2014/main" id="{2635059F-F58A-2B2B-00CF-15056B009E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78" y="4251898"/>
            <a:ext cx="198050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Imagen 193">
            <a:extLst>
              <a:ext uri="{FF2B5EF4-FFF2-40B4-BE49-F238E27FC236}">
                <a16:creationId xmlns:a16="http://schemas.microsoft.com/office/drawing/2014/main" id="{42AAC88F-E2FF-D72E-919D-E70BB3B8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59" y="4058476"/>
            <a:ext cx="206157" cy="3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n 194">
            <a:extLst>
              <a:ext uri="{FF2B5EF4-FFF2-40B4-BE49-F238E27FC236}">
                <a16:creationId xmlns:a16="http://schemas.microsoft.com/office/drawing/2014/main" id="{CE992EE9-5E3A-7438-99A0-F52620CC4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92" y="4249582"/>
            <a:ext cx="199208" cy="37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n 195">
            <a:extLst>
              <a:ext uri="{FF2B5EF4-FFF2-40B4-BE49-F238E27FC236}">
                <a16:creationId xmlns:a16="http://schemas.microsoft.com/office/drawing/2014/main" id="{D4356ED0-A023-1D4B-E6D6-B9BAEB163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61" y="4051530"/>
            <a:ext cx="220055" cy="41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n 196">
            <a:extLst>
              <a:ext uri="{FF2B5EF4-FFF2-40B4-BE49-F238E27FC236}">
                <a16:creationId xmlns:a16="http://schemas.microsoft.com/office/drawing/2014/main" id="{C45B4CAF-B73F-37B3-9D30-84A656637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33" y="4041108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Imagen 197">
            <a:extLst>
              <a:ext uri="{FF2B5EF4-FFF2-40B4-BE49-F238E27FC236}">
                <a16:creationId xmlns:a16="http://schemas.microsoft.com/office/drawing/2014/main" id="{509BF88A-EAAB-7E29-1D07-EE7FEB429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11" y="4265796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Imagen 198">
            <a:extLst>
              <a:ext uri="{FF2B5EF4-FFF2-40B4-BE49-F238E27FC236}">
                <a16:creationId xmlns:a16="http://schemas.microsoft.com/office/drawing/2014/main" id="{726D5013-729B-079C-1404-691AD874F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271" y="4061955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Imagen 199">
            <a:extLst>
              <a:ext uri="{FF2B5EF4-FFF2-40B4-BE49-F238E27FC236}">
                <a16:creationId xmlns:a16="http://schemas.microsoft.com/office/drawing/2014/main" id="{B020E58F-755E-B4E3-9EAF-7511E3954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40" y="4233367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Imagen 200">
            <a:extLst>
              <a:ext uri="{FF2B5EF4-FFF2-40B4-BE49-F238E27FC236}">
                <a16:creationId xmlns:a16="http://schemas.microsoft.com/office/drawing/2014/main" id="{E063C694-0DE4-B012-5A41-9B0F71B9A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76" y="4070055"/>
            <a:ext cx="198050" cy="3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n 201">
            <a:extLst>
              <a:ext uri="{FF2B5EF4-FFF2-40B4-BE49-F238E27FC236}">
                <a16:creationId xmlns:a16="http://schemas.microsoft.com/office/drawing/2014/main" id="{A4EBC86A-73C0-EAF9-626D-49A2FF9F1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448" y="4256530"/>
            <a:ext cx="198050" cy="3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2" descr="Resultado de imagen para man transparent background">
            <a:extLst>
              <a:ext uri="{FF2B5EF4-FFF2-40B4-BE49-F238E27FC236}">
                <a16:creationId xmlns:a16="http://schemas.microsoft.com/office/drawing/2014/main" id="{94A6CD03-0DDF-2AB5-E3ED-DC3714224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94" y="2566737"/>
            <a:ext cx="553613" cy="55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CuadroTexto 87">
            <a:extLst>
              <a:ext uri="{FF2B5EF4-FFF2-40B4-BE49-F238E27FC236}">
                <a16:creationId xmlns:a16="http://schemas.microsoft.com/office/drawing/2014/main" id="{467AAC08-BF44-FE41-A6D1-7F480A65A0C9}"/>
              </a:ext>
            </a:extLst>
          </p:cNvPr>
          <p:cNvSpPr txBox="1"/>
          <p:nvPr/>
        </p:nvSpPr>
        <p:spPr>
          <a:xfrm>
            <a:off x="6369647" y="2434255"/>
            <a:ext cx="486032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s-PE" sz="2000" dirty="0"/>
              <a:t>Factores asociados con el desarrollo de ATLL: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Edad avanzada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Historia familiar de ATLL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Diagnóstico de ATLL por otras enfermedades</a:t>
            </a:r>
          </a:p>
          <a:p>
            <a:pPr marL="285750" indent="-285750">
              <a:buFontTx/>
              <a:buChar char="-"/>
              <a:defRPr/>
            </a:pPr>
            <a:r>
              <a:rPr lang="es-PE" sz="2000" dirty="0"/>
              <a:t>Carga proviral</a:t>
            </a:r>
          </a:p>
        </p:txBody>
      </p:sp>
      <p:sp>
        <p:nvSpPr>
          <p:cNvPr id="89" name="CuadroTexto 5">
            <a:extLst>
              <a:ext uri="{FF2B5EF4-FFF2-40B4-BE49-F238E27FC236}">
                <a16:creationId xmlns:a16="http://schemas.microsoft.com/office/drawing/2014/main" id="{B9D22C9A-334C-9419-DD27-3F6E5B4A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647" y="4637573"/>
            <a:ext cx="4317403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1800" dirty="0" err="1">
                <a:sym typeface="Wingdings" panose="05000000000000000000" pitchFamily="2" charset="2"/>
              </a:rPr>
              <a:t>Riesgo</a:t>
            </a:r>
            <a:r>
              <a:rPr lang="en-US" altLang="en-US" sz="1800" dirty="0">
                <a:sym typeface="Wingdings" panose="05000000000000000000" pitchFamily="2" charset="2"/>
              </a:rPr>
              <a:t> de </a:t>
            </a:r>
            <a:r>
              <a:rPr lang="en-US" altLang="en-US" sz="1800" dirty="0" err="1">
                <a:sym typeface="Wingdings" panose="05000000000000000000" pitchFamily="2" charset="2"/>
              </a:rPr>
              <a:t>desarrollar</a:t>
            </a:r>
            <a:r>
              <a:rPr lang="en-US" altLang="en-US" sz="1800" dirty="0">
                <a:sym typeface="Wingdings" panose="05000000000000000000" pitchFamily="2" charset="2"/>
              </a:rPr>
              <a:t> ATLL 12 </a:t>
            </a:r>
            <a:r>
              <a:rPr lang="en-US" altLang="en-US" sz="1800" dirty="0" err="1">
                <a:sym typeface="Wingdings" panose="05000000000000000000" pitchFamily="2" charset="2"/>
              </a:rPr>
              <a:t>veces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más</a:t>
            </a:r>
            <a:r>
              <a:rPr lang="en-US" altLang="en-US" sz="1800" dirty="0">
                <a:sym typeface="Wingdings" panose="05000000000000000000" pitchFamily="2" charset="2"/>
              </a:rPr>
              <a:t> alto </a:t>
            </a:r>
            <a:r>
              <a:rPr lang="en-US" altLang="en-US" sz="1800" dirty="0" err="1">
                <a:sym typeface="Wingdings" panose="05000000000000000000" pitchFamily="2" charset="2"/>
              </a:rPr>
              <a:t>en</a:t>
            </a:r>
            <a:r>
              <a:rPr lang="en-US" altLang="en-US" sz="1800" dirty="0">
                <a:sym typeface="Wingdings" panose="05000000000000000000" pitchFamily="2" charset="2"/>
              </a:rPr>
              <a:t> </a:t>
            </a:r>
            <a:r>
              <a:rPr lang="en-US" altLang="en-US" sz="1800" dirty="0" err="1">
                <a:sym typeface="Wingdings" panose="05000000000000000000" pitchFamily="2" charset="2"/>
              </a:rPr>
              <a:t>portadores</a:t>
            </a:r>
            <a:r>
              <a:rPr lang="en-US" altLang="en-US" sz="1800" dirty="0">
                <a:sym typeface="Wingdings" panose="05000000000000000000" pitchFamily="2" charset="2"/>
              </a:rPr>
              <a:t> de HTLV-1 con </a:t>
            </a:r>
            <a:r>
              <a:rPr lang="en-US" altLang="en-US" sz="1800" dirty="0" err="1">
                <a:sym typeface="Wingdings" panose="05000000000000000000" pitchFamily="2" charset="2"/>
              </a:rPr>
              <a:t>historia</a:t>
            </a:r>
            <a:r>
              <a:rPr lang="en-US" altLang="en-US" sz="1800" dirty="0">
                <a:sym typeface="Wingdings" panose="05000000000000000000" pitchFamily="2" charset="2"/>
              </a:rPr>
              <a:t> familiar de ATLL</a:t>
            </a:r>
          </a:p>
        </p:txBody>
      </p:sp>
      <p:sp>
        <p:nvSpPr>
          <p:cNvPr id="90" name="Título 4">
            <a:extLst>
              <a:ext uri="{FF2B5EF4-FFF2-40B4-BE49-F238E27FC236}">
                <a16:creationId xmlns:a16="http://schemas.microsoft.com/office/drawing/2014/main" id="{C6A21CB8-CDDD-7C87-5AD8-F7D43B4684F2}"/>
              </a:ext>
            </a:extLst>
          </p:cNvPr>
          <p:cNvSpPr txBox="1">
            <a:spLocks/>
          </p:cNvSpPr>
          <p:nvPr/>
        </p:nvSpPr>
        <p:spPr>
          <a:xfrm>
            <a:off x="540753" y="496255"/>
            <a:ext cx="11338559" cy="67275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 familiar de ATLL como factor de riesgo para ATLL</a:t>
            </a:r>
            <a:endParaRPr lang="es-P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70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ECFCF-99FF-916C-9D32-354E2F5A0FCA}"/>
              </a:ext>
            </a:extLst>
          </p:cNvPr>
          <p:cNvSpPr txBox="1">
            <a:spLocks/>
          </p:cNvSpPr>
          <p:nvPr/>
        </p:nvSpPr>
        <p:spPr>
          <a:xfrm>
            <a:off x="387694" y="1380787"/>
            <a:ext cx="11786091" cy="10674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 propuestas para explicar la agregación familiar y la ocurrencia de enfermedades asociadas a HTLV-1</a:t>
            </a:r>
          </a:p>
        </p:txBody>
      </p:sp>
      <p:grpSp>
        <p:nvGrpSpPr>
          <p:cNvPr id="3" name="Group 31">
            <a:extLst>
              <a:ext uri="{FF2B5EF4-FFF2-40B4-BE49-F238E27FC236}">
                <a16:creationId xmlns:a16="http://schemas.microsoft.com/office/drawing/2014/main" id="{FD6506C8-BF07-973B-4171-CCD05BAF6377}"/>
              </a:ext>
            </a:extLst>
          </p:cNvPr>
          <p:cNvGrpSpPr>
            <a:grpSpLocks/>
          </p:cNvGrpSpPr>
          <p:nvPr/>
        </p:nvGrpSpPr>
        <p:grpSpPr bwMode="auto">
          <a:xfrm>
            <a:off x="3726941" y="2587179"/>
            <a:ext cx="3650600" cy="3061084"/>
            <a:chOff x="1500021" y="1940011"/>
            <a:chExt cx="5787504" cy="4585333"/>
          </a:xfrm>
        </p:grpSpPr>
        <p:sp>
          <p:nvSpPr>
            <p:cNvPr id="4" name="Isosceles Triangle 7">
              <a:extLst>
                <a:ext uri="{FF2B5EF4-FFF2-40B4-BE49-F238E27FC236}">
                  <a16:creationId xmlns:a16="http://schemas.microsoft.com/office/drawing/2014/main" id="{2B9FCDDC-74BE-0E27-5846-3D71927DEB11}"/>
                </a:ext>
              </a:extLst>
            </p:cNvPr>
            <p:cNvSpPr/>
            <p:nvPr/>
          </p:nvSpPr>
          <p:spPr>
            <a:xfrm rot="10800000">
              <a:off x="2230804" y="2502118"/>
              <a:ext cx="4425090" cy="3400398"/>
            </a:xfrm>
            <a:prstGeom prst="triangl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975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Connector 8">
              <a:extLst>
                <a:ext uri="{FF2B5EF4-FFF2-40B4-BE49-F238E27FC236}">
                  <a16:creationId xmlns:a16="http://schemas.microsoft.com/office/drawing/2014/main" id="{BA9AA7C2-04D2-A18A-D914-48070F4F2E9F}"/>
                </a:ext>
              </a:extLst>
            </p:cNvPr>
            <p:cNvCxnSpPr>
              <a:endCxn id="4" idx="5"/>
            </p:cNvCxnSpPr>
            <p:nvPr/>
          </p:nvCxnSpPr>
          <p:spPr>
            <a:xfrm flipH="1" flipV="1">
              <a:off x="3337995" y="4202317"/>
              <a:ext cx="1105355" cy="17001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id="{C3F63AE3-C47D-5034-A49E-D6A35F084606}"/>
                </a:ext>
              </a:extLst>
            </p:cNvPr>
            <p:cNvCxnSpPr>
              <a:stCxn id="4" idx="2"/>
              <a:endCxn id="4" idx="5"/>
            </p:cNvCxnSpPr>
            <p:nvPr/>
          </p:nvCxnSpPr>
          <p:spPr>
            <a:xfrm flipH="1">
              <a:off x="3337995" y="2502118"/>
              <a:ext cx="3317899" cy="17001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0">
              <a:extLst>
                <a:ext uri="{FF2B5EF4-FFF2-40B4-BE49-F238E27FC236}">
                  <a16:creationId xmlns:a16="http://schemas.microsoft.com/office/drawing/2014/main" id="{14A517B6-CC6B-693D-1224-52DB857F4A2B}"/>
                </a:ext>
              </a:extLst>
            </p:cNvPr>
            <p:cNvCxnSpPr>
              <a:stCxn id="4" idx="4"/>
              <a:endCxn id="4" idx="1"/>
            </p:cNvCxnSpPr>
            <p:nvPr/>
          </p:nvCxnSpPr>
          <p:spPr>
            <a:xfrm>
              <a:off x="2230804" y="2502118"/>
              <a:ext cx="3317900" cy="17001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1">
              <a:extLst>
                <a:ext uri="{FF2B5EF4-FFF2-40B4-BE49-F238E27FC236}">
                  <a16:creationId xmlns:a16="http://schemas.microsoft.com/office/drawing/2014/main" id="{BC3028A4-591E-1004-3901-D895FD6D923C}"/>
                </a:ext>
              </a:extLst>
            </p:cNvPr>
            <p:cNvCxnSpPr>
              <a:stCxn id="4" idx="3"/>
              <a:endCxn id="4" idx="0"/>
            </p:cNvCxnSpPr>
            <p:nvPr/>
          </p:nvCxnSpPr>
          <p:spPr>
            <a:xfrm>
              <a:off x="4443349" y="2502118"/>
              <a:ext cx="0" cy="34003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A0680DF-3C35-BDB6-AC12-BC7580384456}"/>
                </a:ext>
              </a:extLst>
            </p:cNvPr>
            <p:cNvSpPr/>
            <p:nvPr/>
          </p:nvSpPr>
          <p:spPr>
            <a:xfrm>
              <a:off x="3782340" y="2934107"/>
              <a:ext cx="1322019" cy="126820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9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A95C97FE-3878-D02B-2072-052A9B8F91A0}"/>
                </a:ext>
              </a:extLst>
            </p:cNvPr>
            <p:cNvSpPr/>
            <p:nvPr/>
          </p:nvSpPr>
          <p:spPr>
            <a:xfrm>
              <a:off x="1545925" y="1940011"/>
              <a:ext cx="1149422" cy="1094720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6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95466990-B7D9-9E50-8432-414BB52CFA6E}"/>
                </a:ext>
              </a:extLst>
            </p:cNvPr>
            <p:cNvSpPr/>
            <p:nvPr/>
          </p:nvSpPr>
          <p:spPr>
            <a:xfrm>
              <a:off x="3853949" y="5430624"/>
              <a:ext cx="1147586" cy="1094720"/>
            </a:xfrm>
            <a:prstGeom prst="ellipse">
              <a:avLst/>
            </a:prstGeom>
            <a:solidFill>
              <a:srgbClr val="33CC3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9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FE8C2BBD-29DF-08D1-22D0-B67FF68D5CEE}"/>
                </a:ext>
              </a:extLst>
            </p:cNvPr>
            <p:cNvSpPr/>
            <p:nvPr/>
          </p:nvSpPr>
          <p:spPr>
            <a:xfrm>
              <a:off x="6138103" y="1953890"/>
              <a:ext cx="1149422" cy="1096455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2D600D65-18F3-A01B-ED7A-AF07E7E21A53}"/>
                </a:ext>
              </a:extLst>
            </p:cNvPr>
            <p:cNvSpPr txBox="1"/>
            <p:nvPr/>
          </p:nvSpPr>
          <p:spPr>
            <a:xfrm>
              <a:off x="3646467" y="5874757"/>
              <a:ext cx="1514812" cy="3284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E" sz="825" dirty="0">
                  <a:latin typeface="Arial" panose="020B0604020202020204" pitchFamily="34" charset="0"/>
                  <a:cs typeface="Arial" panose="020B0604020202020204" pitchFamily="34" charset="0"/>
                </a:rPr>
                <a:t>Environment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98202323-896E-34EB-6D9A-6836AFD1B8B8}"/>
                </a:ext>
              </a:extLst>
            </p:cNvPr>
            <p:cNvSpPr txBox="1"/>
            <p:nvPr/>
          </p:nvSpPr>
          <p:spPr>
            <a:xfrm>
              <a:off x="1500021" y="2339038"/>
              <a:ext cx="1250411" cy="3457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E" sz="900" dirty="0">
                  <a:latin typeface="Arial" panose="020B0604020202020204" pitchFamily="34" charset="0"/>
                  <a:cs typeface="Arial" panose="020B0604020202020204" pitchFamily="34" charset="0"/>
                </a:rPr>
                <a:t>Host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4F80DC0E-48CE-F022-A14B-ABEB5D4847F6}"/>
                </a:ext>
              </a:extLst>
            </p:cNvPr>
            <p:cNvSpPr txBox="1"/>
            <p:nvPr/>
          </p:nvSpPr>
          <p:spPr>
            <a:xfrm>
              <a:off x="3738272" y="3440696"/>
              <a:ext cx="1402809" cy="34577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PE" sz="9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  <a:endParaRPr lang="es-PE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32">
            <a:extLst>
              <a:ext uri="{FF2B5EF4-FFF2-40B4-BE49-F238E27FC236}">
                <a16:creationId xmlns:a16="http://schemas.microsoft.com/office/drawing/2014/main" id="{ABF61A71-0849-BF68-A44C-BBAC9A120F88}"/>
              </a:ext>
            </a:extLst>
          </p:cNvPr>
          <p:cNvSpPr txBox="1"/>
          <p:nvPr/>
        </p:nvSpPr>
        <p:spPr>
          <a:xfrm>
            <a:off x="6602700" y="2859752"/>
            <a:ext cx="886012" cy="2308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PE" sz="900" dirty="0">
                <a:latin typeface="Arial" panose="020B0604020202020204" pitchFamily="34" charset="0"/>
                <a:cs typeface="Arial" panose="020B0604020202020204" pitchFamily="34" charset="0"/>
              </a:rPr>
              <a:t>HTLV-1</a:t>
            </a:r>
            <a:endParaRPr lang="es-P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62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45400-6F62-8E13-7FD8-2900694CF938}"/>
              </a:ext>
            </a:extLst>
          </p:cNvPr>
          <p:cNvSpPr txBox="1">
            <a:spLocks/>
          </p:cNvSpPr>
          <p:nvPr/>
        </p:nvSpPr>
        <p:spPr>
          <a:xfrm>
            <a:off x="430117" y="357040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Implicancias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61E968-E4C2-B05A-90F4-AF0B8F66FD32}"/>
              </a:ext>
            </a:extLst>
          </p:cNvPr>
          <p:cNvSpPr txBox="1">
            <a:spLocks/>
          </p:cNvSpPr>
          <p:nvPr/>
        </p:nvSpPr>
        <p:spPr>
          <a:xfrm>
            <a:off x="967497" y="1489858"/>
            <a:ext cx="9744075" cy="45593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práctica clínica:</a:t>
            </a:r>
          </a:p>
          <a:p>
            <a:pPr>
              <a:defRPr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Consejería</a:t>
            </a:r>
          </a:p>
          <a:p>
            <a:pPr>
              <a:defRPr/>
            </a:pPr>
            <a:r>
              <a:rPr lang="es-P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clínico de familiares de pacientes con ATLL y PET</a:t>
            </a:r>
          </a:p>
          <a:p>
            <a:pPr lvl="1">
              <a:defRPr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9" lvl="1" indent="0">
              <a:buFont typeface="Arial" panose="020B0604020202020204" pitchFamily="34" charset="0"/>
              <a:buNone/>
              <a:defRPr/>
            </a:pP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s-PE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investigación: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Abordaje de las enfermedades asociadas a HTLV-1 como enfermedades complejas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Contribución de los estudios familiares la investigación de la patogénesis de las enfermedades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Desarrollo y validación de biomarcadores potenciales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s-PE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PE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97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para reducir la transmisión de HTLV-1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7039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 vertical </a:t>
            </a:r>
            <a:endParaRPr lang="es-PE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430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FFFDE-5345-1966-DA50-EC12664B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994"/>
            <a:ext cx="10515600" cy="1262694"/>
          </a:xfrm>
        </p:spPr>
        <p:txBody>
          <a:bodyPr>
            <a:normAutofit/>
          </a:bodyPr>
          <a:lstStyle/>
          <a:p>
            <a:r>
              <a:rPr lang="es-P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para transmisión perinatal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68FA46-9A26-91CD-3614-4D1F5907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10515600" cy="4144963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Varios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influyen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HTLV-1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perinatalmente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uno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ofrece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oportunidad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del infante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Se ha </a:t>
            </a:r>
            <a:r>
              <a:rPr lang="en-US" sz="2400" dirty="0" err="1"/>
              <a:t>reportado</a:t>
            </a:r>
            <a:r>
              <a:rPr lang="en-US" sz="2400" dirty="0"/>
              <a:t> transmission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lactancia</a:t>
            </a:r>
            <a:r>
              <a:rPr lang="en-US" sz="2400" dirty="0"/>
              <a:t> maternal hasta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77% de infantes con </a:t>
            </a:r>
            <a:r>
              <a:rPr lang="en-US" sz="2400" dirty="0" err="1"/>
              <a:t>lactancia</a:t>
            </a:r>
            <a:r>
              <a:rPr lang="en-US" sz="2400" dirty="0"/>
              <a:t> maternal </a:t>
            </a:r>
            <a:r>
              <a:rPr lang="en-US" sz="2400" dirty="0" err="1"/>
              <a:t>exclusiva</a:t>
            </a:r>
            <a:r>
              <a:rPr lang="en-US" sz="2400" dirty="0"/>
              <a:t> </a:t>
            </a:r>
            <a:r>
              <a:rPr lang="en-US" sz="2400" dirty="0" err="1"/>
              <a:t>comparada</a:t>
            </a:r>
            <a:r>
              <a:rPr lang="en-US" sz="2400" dirty="0"/>
              <a:t> con 3.3% de infantes que no </a:t>
            </a:r>
            <a:r>
              <a:rPr lang="en-US" sz="2400" dirty="0" err="1"/>
              <a:t>recibieron</a:t>
            </a:r>
            <a:r>
              <a:rPr lang="en-US" sz="2400" dirty="0"/>
              <a:t> </a:t>
            </a:r>
            <a:r>
              <a:rPr lang="en-US" sz="2400" dirty="0" err="1"/>
              <a:t>lactancia</a:t>
            </a:r>
            <a:endParaRPr lang="es-PE" sz="2400" b="1" dirty="0"/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C1857-749A-800F-18C3-74A47CE0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</a:rPr>
              <a:t>Generalidades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EA9EC9-F6DC-736F-C3D9-1D9B95597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1594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38D6B0-02B3-F8AF-2A33-A7C7D9807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6" y="1408731"/>
            <a:ext cx="11993234" cy="42627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DD4EA61-B6B7-5C31-2E65-66DEA7D4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60476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dilema de la lactancia materna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7B822A-E453-2BC7-6950-2FC6BC00A096}"/>
              </a:ext>
            </a:extLst>
          </p:cNvPr>
          <p:cNvSpPr txBox="1"/>
          <p:nvPr/>
        </p:nvSpPr>
        <p:spPr>
          <a:xfrm>
            <a:off x="5965371" y="5671456"/>
            <a:ext cx="6371772" cy="53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Millen S and </a:t>
            </a:r>
            <a:r>
              <a:rPr lang="en-US" sz="1400" i="1" dirty="0" err="1"/>
              <a:t>Thoma</a:t>
            </a:r>
            <a:r>
              <a:rPr lang="en-US" sz="1400" i="1" dirty="0"/>
              <a:t>-Kress AK (2022) Milk Transmission of HTLV-1 and the Need for Innovative Prevention Strategies. Front. Med. 9:867147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4067177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DCBE3B-D06A-024B-CB34-33C6B54E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907" y="437669"/>
            <a:ext cx="8202186" cy="54841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D8B542B-4436-34F3-517C-78020DC36DF3}"/>
              </a:ext>
            </a:extLst>
          </p:cNvPr>
          <p:cNvSpPr txBox="1"/>
          <p:nvPr/>
        </p:nvSpPr>
        <p:spPr>
          <a:xfrm>
            <a:off x="6096000" y="5916952"/>
            <a:ext cx="6371772" cy="539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Millen S and </a:t>
            </a:r>
            <a:r>
              <a:rPr lang="en-US" sz="1400" i="1" dirty="0" err="1"/>
              <a:t>Thoma</a:t>
            </a:r>
            <a:r>
              <a:rPr lang="en-US" sz="1400" i="1" dirty="0"/>
              <a:t>-Kress AK (2022) Milk Transmission of HTLV-1 and the Need for Innovative Prevention Strategies. Front. Med. 9:867147</a:t>
            </a:r>
            <a:endParaRPr lang="es-PE" sz="1400" i="1" dirty="0"/>
          </a:p>
        </p:txBody>
      </p:sp>
    </p:spTree>
    <p:extLst>
      <p:ext uri="{BB962C8B-B14F-4D97-AF65-F5344CB8AC3E}">
        <p14:creationId xmlns:p14="http://schemas.microsoft.com/office/powerpoint/2010/main" val="571363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41867E-E49E-7568-5D52-31068606C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Factores de riesgo para transmisión perinatal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26CC356-7841-F28B-7856-205A768A1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considerer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incluyen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un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HTLV-1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Strongyloides stercoralis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screening para SS (factor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tratable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Factores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genético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concordancia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HLA entre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madre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Carga proviral: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Una carga proviral maternal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definida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copias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HTLV-1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100 PBMCs)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expresada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ha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sido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considerada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un factor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independiente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Hisada et al: CPV &gt; 1%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asoció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mayor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transmission.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Hisada et al: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tasas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6.4% con CPV &lt; 1% hasta 36.4%  con CPV &gt; 1%</a:t>
            </a:r>
          </a:p>
          <a:p>
            <a:pPr lvl="1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Portadoras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sintomáticas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asintomáticas</a:t>
            </a:r>
            <a:endParaRPr lang="es-P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367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D2D3A-CF24-7511-4DA5-111E4C3AC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dilema de la lactancia materna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E6F796-C24B-7041-2D40-D2A832B5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714"/>
            <a:ext cx="10515600" cy="4649246"/>
          </a:xfrm>
        </p:spPr>
        <p:txBody>
          <a:bodyPr>
            <a:normAutofit fontScale="92500" lnSpcReduction="20000"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Suspensión de lactancia maternal puede ser contraproducente: pérdida de la inmunidad maternal pasiva, riesgo de mortalidad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infantile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por infecciones (acceso al agua, recursos limitados, diarreas severas, baja ponderal)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estigma social en algunas culturas al suspender la lactancia maternal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El temor de la madre a transmitir el virus a sus hijos, la culpa</a:t>
            </a:r>
          </a:p>
          <a:p>
            <a:pPr marL="0" indent="0">
              <a:buNone/>
            </a:pP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En vista de las diversas realidades sociales: se debe sopesar los riesgos y beneficios de cada recomendación</a:t>
            </a:r>
          </a:p>
        </p:txBody>
      </p:sp>
    </p:spTree>
    <p:extLst>
      <p:ext uri="{BB962C8B-B14F-4D97-AF65-F5344CB8AC3E}">
        <p14:creationId xmlns:p14="http://schemas.microsoft.com/office/powerpoint/2010/main" val="1990581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49D68-3C43-9BD3-AD19-D4B49702B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Idealmente…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E15204-54F4-C663-0FF4-6B04FE1AB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Las estrategias futuras para prevención perinatal deberían basarse en la inhibición del HTLV-1 a pesar de la lactancia materna</a:t>
            </a:r>
          </a:p>
          <a:p>
            <a:pPr lvl="1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Bancos de leche materna</a:t>
            </a:r>
          </a:p>
          <a:p>
            <a:pPr lvl="1"/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Reducir los tiempos de lactancia </a:t>
            </a:r>
          </a:p>
          <a:p>
            <a:pPr lvl="1"/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Freezing-thawing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Identificar a las madres seropositivas para HTLV-1, principalmente en zonas endémicas</a:t>
            </a:r>
          </a:p>
        </p:txBody>
      </p:sp>
    </p:spTree>
    <p:extLst>
      <p:ext uri="{BB962C8B-B14F-4D97-AF65-F5344CB8AC3E}">
        <p14:creationId xmlns:p14="http://schemas.microsoft.com/office/powerpoint/2010/main" val="2245477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414803B-6670-8C32-8AE2-D7F1DE0A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¿Tamizaje antenatal?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46E434D-A4EC-30F3-0383-5375558309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3689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46437EA-EC33-C18B-AC5C-FDBB7A5D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1962669"/>
            <a:ext cx="9664846" cy="275447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44915F5-7A56-FB5A-C27C-E535C0D9B1CF}"/>
              </a:ext>
            </a:extLst>
          </p:cNvPr>
          <p:cNvSpPr txBox="1"/>
          <p:nvPr/>
        </p:nvSpPr>
        <p:spPr>
          <a:xfrm>
            <a:off x="5780314" y="5321673"/>
            <a:ext cx="5289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/>
              <a:t>Rosadas C., et al. </a:t>
            </a:r>
            <a:r>
              <a:rPr lang="en-US" sz="1600" dirty="0"/>
              <a:t>Lancet Glob Health 2023; 11: e781–90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3242554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46E55-B3F6-0DA7-0730-A81737F8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BE8BC0-027E-38DF-E63D-888D956C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E" dirty="0"/>
              <a:t>De acuerdo a este estudio: a través de la estrategia de tamizaje antenatal – prevención de infección por HTLV-1 en más de </a:t>
            </a:r>
            <a:r>
              <a:rPr lang="es-PE" b="1" dirty="0"/>
              <a:t>1000 niños en Brasil</a:t>
            </a:r>
            <a:r>
              <a:rPr lang="es-PE" dirty="0"/>
              <a:t> por año</a:t>
            </a:r>
          </a:p>
          <a:p>
            <a:endParaRPr lang="es-PE" dirty="0"/>
          </a:p>
          <a:p>
            <a:r>
              <a:rPr lang="es-PE" dirty="0"/>
              <a:t>Estrategia considerada costo-efectiva en Brasil con una razón de C-E de </a:t>
            </a:r>
            <a:r>
              <a:rPr lang="es-PE" b="1" dirty="0"/>
              <a:t>US$ 11 415 </a:t>
            </a:r>
            <a:r>
              <a:rPr lang="es-PE" dirty="0"/>
              <a:t>por año de vida ajustado a calidad (menor que el límite en Brasil de </a:t>
            </a:r>
            <a:r>
              <a:rPr lang="es-PE" b="1" dirty="0"/>
              <a:t>US$ 18 107.74</a:t>
            </a:r>
            <a:r>
              <a:rPr lang="es-PE" dirty="0"/>
              <a:t>)</a:t>
            </a:r>
          </a:p>
          <a:p>
            <a:endParaRPr lang="es-PE" dirty="0"/>
          </a:p>
          <a:p>
            <a:r>
              <a:rPr lang="es-PE" dirty="0"/>
              <a:t>Variables con mayor influencia en el modelo: infección en gestantes, probabilidad de transmisión si lactancia es mayor a 6 meses y costo de la prueba de tamizaje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02054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AC40A-1EB9-FD8E-A12B-08813959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/>
              <a:t>Implicancias y Relevancia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106564-A561-AFCC-70E0-6606A32A0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Prevención de transmisión</a:t>
            </a:r>
          </a:p>
          <a:p>
            <a:endParaRPr lang="es-PE" dirty="0"/>
          </a:p>
          <a:p>
            <a:r>
              <a:rPr lang="es-PE" dirty="0"/>
              <a:t>Prevención de morbilidad y mortalidad por PET y ATLL</a:t>
            </a:r>
          </a:p>
          <a:p>
            <a:endParaRPr lang="es-PE" dirty="0"/>
          </a:p>
          <a:p>
            <a:r>
              <a:rPr lang="es-PE" dirty="0"/>
              <a:t>Medidas de salud pública, guías de manejo</a:t>
            </a:r>
          </a:p>
          <a:p>
            <a:endParaRPr lang="es-PE" dirty="0"/>
          </a:p>
          <a:p>
            <a:r>
              <a:rPr lang="es-PE" dirty="0"/>
              <a:t>Visibilidad de una infección huérfana y desatendida</a:t>
            </a:r>
          </a:p>
        </p:txBody>
      </p:sp>
    </p:spTree>
    <p:extLst>
      <p:ext uri="{BB962C8B-B14F-4D97-AF65-F5344CB8AC3E}">
        <p14:creationId xmlns:p14="http://schemas.microsoft.com/office/powerpoint/2010/main" val="3185747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Transmisión horizontal</a:t>
            </a:r>
            <a:endParaRPr lang="es-PE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559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42552228-A8E1-9FA7-2332-D6AFFB14BD9E}"/>
              </a:ext>
            </a:extLst>
          </p:cNvPr>
          <p:cNvSpPr txBox="1">
            <a:spLocks/>
          </p:cNvSpPr>
          <p:nvPr/>
        </p:nvSpPr>
        <p:spPr>
          <a:xfrm>
            <a:off x="1654628" y="264097"/>
            <a:ext cx="8120743" cy="5207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Infección por HTLV-1 en el mundo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DBD28A1-3D14-9358-C903-0CA0BB66BEF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70039" y="958499"/>
            <a:ext cx="7666037" cy="5287963"/>
            <a:chOff x="269" y="900"/>
            <a:chExt cx="4829" cy="3331"/>
          </a:xfrm>
          <a:solidFill>
            <a:schemeClr val="accent1">
              <a:alpha val="29000"/>
            </a:schemeClr>
          </a:solidFill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53ED03C-C1BA-A850-93B7-F15D409BA24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9" y="900"/>
              <a:ext cx="4829" cy="3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FF8FE823-5A15-6644-934D-AE87FF7D1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" y="900"/>
              <a:ext cx="4837" cy="3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1050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9758D-48B0-F37E-06C2-3E10AAE1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HTLV-1 es una ITS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0BD9F0-3871-31EC-DE39-712A5E5EF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48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 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observado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que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transmisión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sexual de HTLV-1 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hombre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mujer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Japón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tranmisión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60.8%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portador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era hombre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parejas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estables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 Salvador – Bahía, se ha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observado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mayor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prevalencia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HTLV-1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pacientes con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ETS,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mayor,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predominantemente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ausencia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menores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13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lo que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sugiere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transmission sexual. 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99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FFB984-B085-4FD6-2753-BDA1B75E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HTLV-1 es una ITS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B1FAD1-46C6-66ED-D43E-872363EC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39" y="1594286"/>
            <a:ext cx="10974572" cy="4898589"/>
          </a:xfrm>
        </p:spPr>
        <p:txBody>
          <a:bodyPr>
            <a:normAutofit fontScale="62500" lnSpcReduction="20000"/>
          </a:bodyPr>
          <a:lstStyle/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Un estudio en Brasil encontró que las personas con sífilis tenían 40 veces más posibilidades de ser seropositivos para HTLV-1. Los factores de riesgo asociados con la transmisión del virus fueron: relaciones sexuales sin protección, múltiples parejas sexuales, historia de ITS, bajo nivel educativo y socioeconómico.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Se ha asociado el HTLV-1 a la coinfección con virus de Hepatitis B y en menor medida a VIH y sífilis.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Pará – Brasil, un estudio de 339 trabajadoras sexuales demostró que las relaciones sexuales sin protección son un factor de riesgo significativo para la infección por HTLV-1 (OR ajustado 9.3, IC 95% 4.9-14.2; p = 0.01)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En Perú, un  estudio de secreciones cervicales en trabajadoras sexuales femeninas, la presencia de virus en secreciones cervicales se asoció a cervicitis mucopurulenta (OR 4.6; 95% CI; 1.8–10.1) y a la presencia de secreciones vaginales (OR 2; 95% CI; 1.2–3.4) </a:t>
            </a:r>
          </a:p>
          <a:p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dirty="0" err="1">
                <a:latin typeface="Arial" panose="020B0604020202020204" pitchFamily="34" charset="0"/>
                <a:cs typeface="Arial" panose="020B0604020202020204" pitchFamily="34" charset="0"/>
              </a:rPr>
              <a:t>transmission</a:t>
            </a:r>
            <a:r>
              <a:rPr lang="es-PE" dirty="0">
                <a:latin typeface="Arial" panose="020B0604020202020204" pitchFamily="34" charset="0"/>
                <a:cs typeface="Arial" panose="020B0604020202020204" pitchFamily="34" charset="0"/>
              </a:rPr>
              <a:t> de HTLV-1 podría aumentar ante la presencia de ITS y la carga proviral secretada --&gt; </a:t>
            </a: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prevención de ITS con el uso de preservatives podría reducir la transmisión</a:t>
            </a:r>
          </a:p>
        </p:txBody>
      </p:sp>
    </p:spTree>
    <p:extLst>
      <p:ext uri="{BB962C8B-B14F-4D97-AF65-F5344CB8AC3E}">
        <p14:creationId xmlns:p14="http://schemas.microsoft.com/office/powerpoint/2010/main" val="17660605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8FF54-5EA0-FDC1-F334-7F9466DE326A}"/>
              </a:ext>
            </a:extLst>
          </p:cNvPr>
          <p:cNvSpPr txBox="1"/>
          <p:nvPr/>
        </p:nvSpPr>
        <p:spPr>
          <a:xfrm>
            <a:off x="637955" y="1747472"/>
            <a:ext cx="113768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estudios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MSM son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escasos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 Perú,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estudió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retrovirus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2655 hombres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encontrándose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frecuencia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HTLV1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1.8%, HTLV-2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1.1% and HIV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12.4% (22).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Asimismo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4.6%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portadores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VIH y HTLV.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presencia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estaba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asociada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 &lt; 0.000),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homosexualidad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 &lt; 0.012),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receptor (p &lt; 0.021),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considerarse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trabajadores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sexuales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 &lt; 0.012),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número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parejas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sexuales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(p &lt; 0.047),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sífilis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(p &lt; 0.004) y HSV-2 (p &lt; 0.000).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resaltar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preservativos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trabajadoras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sexuales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años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1990 se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relacionó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disminución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seropositividad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para HTLV-1 de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21.8%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1987–1988 a 8.7%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2002</a:t>
            </a:r>
            <a:endParaRPr lang="es-PE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599BF8-E546-514E-234A-0914FD8B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5" y="386373"/>
            <a:ext cx="10515600" cy="1325563"/>
          </a:xfrm>
        </p:spPr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HTLV-1 en MSM y TS</a:t>
            </a:r>
          </a:p>
        </p:txBody>
      </p:sp>
    </p:spTree>
    <p:extLst>
      <p:ext uri="{BB962C8B-B14F-4D97-AF65-F5344CB8AC3E}">
        <p14:creationId xmlns:p14="http://schemas.microsoft.com/office/powerpoint/2010/main" val="5870733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CFD704-5ADE-5212-4081-62919A22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582" y="439048"/>
            <a:ext cx="7529721" cy="538263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5A53340-6B20-27DB-4A98-518CFBCF767F}"/>
              </a:ext>
            </a:extLst>
          </p:cNvPr>
          <p:cNvSpPr txBox="1"/>
          <p:nvPr/>
        </p:nvSpPr>
        <p:spPr>
          <a:xfrm>
            <a:off x="6251899" y="5821680"/>
            <a:ext cx="527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Martel M and Gotuzzo E (2022) HTLV-1 Is Also a Sexually Transmitted Infection. Front. Public Health 10:840295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2286379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F50CBC-FE83-67F7-1DA7-312B8EED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0" y="477923"/>
            <a:ext cx="6755674" cy="51102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778A7A3-74D7-A975-2176-D409B570C058}"/>
              </a:ext>
            </a:extLst>
          </p:cNvPr>
          <p:cNvSpPr txBox="1"/>
          <p:nvPr/>
        </p:nvSpPr>
        <p:spPr>
          <a:xfrm>
            <a:off x="6918960" y="5676315"/>
            <a:ext cx="5273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Martel M and Gotuzzo E (2022) HTLV-1 Is Also a Sexually Transmitted Infection. Front. Public Health 10:840295</a:t>
            </a:r>
            <a:endParaRPr lang="es-PE" sz="1200" dirty="0"/>
          </a:p>
        </p:txBody>
      </p:sp>
    </p:spTree>
    <p:extLst>
      <p:ext uri="{BB962C8B-B14F-4D97-AF65-F5344CB8AC3E}">
        <p14:creationId xmlns:p14="http://schemas.microsoft.com/office/powerpoint/2010/main" val="40336544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FA1C1B-EA36-F100-6C89-BB82B3F6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Parejas discordantes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E77E0E-2386-D44F-58AC-D9BC03182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transmisión</a:t>
            </a:r>
            <a:r>
              <a:rPr lang="en-US" dirty="0"/>
              <a:t> sexual </a:t>
            </a:r>
            <a:r>
              <a:rPr lang="en-US" dirty="0" err="1"/>
              <a:t>en</a:t>
            </a:r>
            <a:r>
              <a:rPr lang="en-US" dirty="0"/>
              <a:t> parejas </a:t>
            </a:r>
            <a:r>
              <a:rPr lang="en-US" dirty="0" err="1"/>
              <a:t>heterosexuales</a:t>
            </a:r>
            <a:r>
              <a:rPr lang="en-US" dirty="0"/>
              <a:t> </a:t>
            </a:r>
            <a:r>
              <a:rPr lang="en-US" dirty="0" err="1"/>
              <a:t>discordantes</a:t>
            </a:r>
            <a:r>
              <a:rPr lang="en-US" dirty="0"/>
              <a:t> se ha </a:t>
            </a:r>
            <a:r>
              <a:rPr lang="en-US" dirty="0" err="1"/>
              <a:t>estimado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tasas</a:t>
            </a:r>
            <a:r>
              <a:rPr lang="en-US" dirty="0"/>
              <a:t> que van de 0.9 a 2.5 </a:t>
            </a:r>
            <a:r>
              <a:rPr lang="en-US" dirty="0" err="1"/>
              <a:t>por</a:t>
            </a:r>
            <a:r>
              <a:rPr lang="en-US" dirty="0"/>
              <a:t> 100 personas/</a:t>
            </a:r>
            <a:r>
              <a:rPr lang="en-US" dirty="0" err="1"/>
              <a:t>año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Las cargas </a:t>
            </a:r>
            <a:r>
              <a:rPr lang="en-US" dirty="0" err="1"/>
              <a:t>provirales</a:t>
            </a:r>
            <a:r>
              <a:rPr lang="en-US" dirty="0"/>
              <a:t> </a:t>
            </a:r>
            <a:r>
              <a:rPr lang="en-US" dirty="0" err="1"/>
              <a:t>altas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parejas </a:t>
            </a:r>
            <a:r>
              <a:rPr lang="en-US" dirty="0" err="1"/>
              <a:t>seropositivas</a:t>
            </a:r>
            <a:r>
              <a:rPr lang="en-US" dirty="0"/>
              <a:t> </a:t>
            </a:r>
            <a:r>
              <a:rPr lang="en-US" dirty="0" err="1"/>
              <a:t>podrían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asociadas</a:t>
            </a:r>
            <a:r>
              <a:rPr lang="en-US" dirty="0"/>
              <a:t> a </a:t>
            </a:r>
            <a:r>
              <a:rPr lang="en-US" dirty="0" err="1"/>
              <a:t>mayores</a:t>
            </a:r>
            <a:r>
              <a:rPr lang="en-US" dirty="0"/>
              <a:t> </a:t>
            </a:r>
            <a:r>
              <a:rPr lang="en-US" dirty="0" err="1"/>
              <a:t>riesgos</a:t>
            </a:r>
            <a:r>
              <a:rPr lang="en-US" dirty="0"/>
              <a:t> de </a:t>
            </a:r>
            <a:r>
              <a:rPr lang="en-US" dirty="0" err="1"/>
              <a:t>infección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107241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podemos hacer?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552824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C9851-3E72-745E-0E78-EAA7A7E3C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875"/>
            <a:ext cx="10515600" cy="1325563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chemeClr val="accent1">
                    <a:lumMod val="50000"/>
                  </a:schemeClr>
                </a:solidFill>
              </a:rPr>
              <a:t>Niveles en los que podemos intervenir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699F3-0BC1-91E4-DAE2-1E7FE62A4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945"/>
            <a:ext cx="10156371" cy="4090398"/>
          </a:xfrm>
        </p:spPr>
        <p:txBody>
          <a:bodyPr>
            <a:normAutofit fontScale="92500" lnSpcReduction="10000"/>
          </a:bodyPr>
          <a:lstStyle/>
          <a:p>
            <a:r>
              <a:rPr lang="es-PE" dirty="0"/>
              <a:t>Estudios familiares al identificar un caso HTLV-1 positivo</a:t>
            </a:r>
          </a:p>
          <a:p>
            <a:r>
              <a:rPr lang="es-PE" dirty="0"/>
              <a:t>Educación a los profesionales de la salud y a la población</a:t>
            </a:r>
          </a:p>
          <a:p>
            <a:r>
              <a:rPr lang="es-PE" dirty="0"/>
              <a:t>Énfasis en la prevención a través de métodos de barrera</a:t>
            </a:r>
          </a:p>
          <a:p>
            <a:r>
              <a:rPr lang="es-PE" b="1" dirty="0"/>
              <a:t>Tamizaje antenatal --- dependemos de los entes rectores</a:t>
            </a:r>
          </a:p>
          <a:p>
            <a:r>
              <a:rPr lang="es-PE" dirty="0"/>
              <a:t>Educación a las madres seropositivas sobre la duración de la lactancia materna</a:t>
            </a:r>
          </a:p>
          <a:p>
            <a:r>
              <a:rPr lang="es-PE" dirty="0"/>
              <a:t>Evidencia: estudios económicos de tamizaje antenatal en entornos endémicos para HTLV-1</a:t>
            </a:r>
          </a:p>
          <a:p>
            <a:r>
              <a:rPr lang="es-PE" dirty="0"/>
              <a:t>HTLV-1 como una prioridad en salud --- </a:t>
            </a:r>
            <a:r>
              <a:rPr lang="es-PE" b="1" dirty="0">
                <a:solidFill>
                  <a:schemeClr val="accent1">
                    <a:lumMod val="50000"/>
                  </a:schemeClr>
                </a:solidFill>
              </a:rPr>
              <a:t>ATLL una neoplasia prevenible</a:t>
            </a:r>
          </a:p>
          <a:p>
            <a:endParaRPr lang="es-PE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36524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1AC97A3-E85E-EBF1-22D2-D1B559DB4C34}"/>
              </a:ext>
            </a:extLst>
          </p:cNvPr>
          <p:cNvGrpSpPr/>
          <p:nvPr/>
        </p:nvGrpSpPr>
        <p:grpSpPr>
          <a:xfrm>
            <a:off x="1292032" y="258110"/>
            <a:ext cx="8263448" cy="5191720"/>
            <a:chOff x="179512" y="548680"/>
            <a:chExt cx="8784976" cy="5328592"/>
          </a:xfrm>
        </p:grpSpPr>
        <p:sp>
          <p:nvSpPr>
            <p:cNvPr id="3" name="5 Rectángulo">
              <a:extLst>
                <a:ext uri="{FF2B5EF4-FFF2-40B4-BE49-F238E27FC236}">
                  <a16:creationId xmlns:a16="http://schemas.microsoft.com/office/drawing/2014/main" id="{E6115EBE-0964-BCCE-CE92-5B7EAA35102B}"/>
                </a:ext>
              </a:extLst>
            </p:cNvPr>
            <p:cNvSpPr/>
            <p:nvPr/>
          </p:nvSpPr>
          <p:spPr>
            <a:xfrm>
              <a:off x="3347864" y="3284984"/>
              <a:ext cx="987538" cy="604867"/>
            </a:xfrm>
            <a:prstGeom prst="rect">
              <a:avLst/>
            </a:prstGeom>
            <a:solidFill>
              <a:srgbClr val="FFC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HTLV-1 (+)</a:t>
              </a:r>
            </a:p>
          </p:txBody>
        </p:sp>
        <p:sp>
          <p:nvSpPr>
            <p:cNvPr id="4" name="6 Elipse">
              <a:extLst>
                <a:ext uri="{FF2B5EF4-FFF2-40B4-BE49-F238E27FC236}">
                  <a16:creationId xmlns:a16="http://schemas.microsoft.com/office/drawing/2014/main" id="{26D08207-F75D-291B-70B8-C32EAD3F009D}"/>
                </a:ext>
              </a:extLst>
            </p:cNvPr>
            <p:cNvSpPr/>
            <p:nvPr/>
          </p:nvSpPr>
          <p:spPr>
            <a:xfrm>
              <a:off x="4932040" y="3356992"/>
              <a:ext cx="994853" cy="4752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ysClr val="windowText" lastClr="000000"/>
                  </a:solidFill>
                </a:rPr>
                <a:t>Male</a:t>
              </a:r>
            </a:p>
          </p:txBody>
        </p:sp>
        <p:sp>
          <p:nvSpPr>
            <p:cNvPr id="5" name="7 Elipse">
              <a:extLst>
                <a:ext uri="{FF2B5EF4-FFF2-40B4-BE49-F238E27FC236}">
                  <a16:creationId xmlns:a16="http://schemas.microsoft.com/office/drawing/2014/main" id="{554EFB9A-B2EE-5B6B-23C3-C83F13F22B17}"/>
                </a:ext>
              </a:extLst>
            </p:cNvPr>
            <p:cNvSpPr/>
            <p:nvPr/>
          </p:nvSpPr>
          <p:spPr>
            <a:xfrm>
              <a:off x="1691680" y="3356992"/>
              <a:ext cx="1066861" cy="475253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ysClr val="windowText" lastClr="000000"/>
                  </a:solidFill>
                </a:rPr>
                <a:t>Female</a:t>
              </a:r>
              <a:endParaRPr lang="es-P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9 Rectángulo">
              <a:extLst>
                <a:ext uri="{FF2B5EF4-FFF2-40B4-BE49-F238E27FC236}">
                  <a16:creationId xmlns:a16="http://schemas.microsoft.com/office/drawing/2014/main" id="{BCA475CA-5A24-009E-0EF0-1FF98BFB0C21}"/>
                </a:ext>
              </a:extLst>
            </p:cNvPr>
            <p:cNvSpPr/>
            <p:nvPr/>
          </p:nvSpPr>
          <p:spPr>
            <a:xfrm>
              <a:off x="179512" y="3385795"/>
              <a:ext cx="1080120" cy="40324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Spouse</a:t>
              </a:r>
            </a:p>
          </p:txBody>
        </p:sp>
        <p:sp>
          <p:nvSpPr>
            <p:cNvPr id="7" name="10 Rectángulo">
              <a:extLst>
                <a:ext uri="{FF2B5EF4-FFF2-40B4-BE49-F238E27FC236}">
                  <a16:creationId xmlns:a16="http://schemas.microsoft.com/office/drawing/2014/main" id="{CF6264BC-C41E-E083-E09C-A45FAA3D7839}"/>
                </a:ext>
              </a:extLst>
            </p:cNvPr>
            <p:cNvSpPr/>
            <p:nvPr/>
          </p:nvSpPr>
          <p:spPr>
            <a:xfrm>
              <a:off x="1619672" y="4509120"/>
              <a:ext cx="1224136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Children</a:t>
              </a:r>
            </a:p>
          </p:txBody>
        </p:sp>
        <p:sp>
          <p:nvSpPr>
            <p:cNvPr id="8" name="11 Rectángulo">
              <a:extLst>
                <a:ext uri="{FF2B5EF4-FFF2-40B4-BE49-F238E27FC236}">
                  <a16:creationId xmlns:a16="http://schemas.microsoft.com/office/drawing/2014/main" id="{FA01C44B-4C8B-2873-2EBC-6EDFF20A4D93}"/>
                </a:ext>
              </a:extLst>
            </p:cNvPr>
            <p:cNvSpPr/>
            <p:nvPr/>
          </p:nvSpPr>
          <p:spPr>
            <a:xfrm>
              <a:off x="6444208" y="3284984"/>
              <a:ext cx="994853" cy="64807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Spouse available</a:t>
              </a:r>
            </a:p>
          </p:txBody>
        </p:sp>
        <p:sp>
          <p:nvSpPr>
            <p:cNvPr id="9" name="13 Rectángulo">
              <a:extLst>
                <a:ext uri="{FF2B5EF4-FFF2-40B4-BE49-F238E27FC236}">
                  <a16:creationId xmlns:a16="http://schemas.microsoft.com/office/drawing/2014/main" id="{9425CA72-A5A0-F556-4715-0D7ECC7480E5}"/>
                </a:ext>
              </a:extLst>
            </p:cNvPr>
            <p:cNvSpPr/>
            <p:nvPr/>
          </p:nvSpPr>
          <p:spPr>
            <a:xfrm>
              <a:off x="6444208" y="5301208"/>
              <a:ext cx="1008112" cy="5760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Children</a:t>
              </a:r>
            </a:p>
          </p:txBody>
        </p:sp>
        <p:sp>
          <p:nvSpPr>
            <p:cNvPr id="10" name="14 Rectángulo">
              <a:extLst>
                <a:ext uri="{FF2B5EF4-FFF2-40B4-BE49-F238E27FC236}">
                  <a16:creationId xmlns:a16="http://schemas.microsoft.com/office/drawing/2014/main" id="{DE03BF70-FB82-FB12-FD7A-C819A17A0BA3}"/>
                </a:ext>
              </a:extLst>
            </p:cNvPr>
            <p:cNvSpPr/>
            <p:nvPr/>
          </p:nvSpPr>
          <p:spPr>
            <a:xfrm>
              <a:off x="4860032" y="4365104"/>
              <a:ext cx="1152128" cy="7200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Spouse Unavailable</a:t>
              </a:r>
            </a:p>
          </p:txBody>
        </p:sp>
        <p:sp>
          <p:nvSpPr>
            <p:cNvPr id="11" name="15 Rectángulo">
              <a:extLst>
                <a:ext uri="{FF2B5EF4-FFF2-40B4-BE49-F238E27FC236}">
                  <a16:creationId xmlns:a16="http://schemas.microsoft.com/office/drawing/2014/main" id="{9B7466EA-96F7-5396-12B2-8C130803A8FA}"/>
                </a:ext>
              </a:extLst>
            </p:cNvPr>
            <p:cNvSpPr/>
            <p:nvPr/>
          </p:nvSpPr>
          <p:spPr>
            <a:xfrm>
              <a:off x="3347864" y="548680"/>
              <a:ext cx="1008112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Mother</a:t>
              </a:r>
            </a:p>
          </p:txBody>
        </p:sp>
        <p:sp>
          <p:nvSpPr>
            <p:cNvPr id="12" name="16 Elipse">
              <a:extLst>
                <a:ext uri="{FF2B5EF4-FFF2-40B4-BE49-F238E27FC236}">
                  <a16:creationId xmlns:a16="http://schemas.microsoft.com/office/drawing/2014/main" id="{D70845D0-427D-7A74-6C4E-84E965211EE0}"/>
                </a:ext>
              </a:extLst>
            </p:cNvPr>
            <p:cNvSpPr/>
            <p:nvPr/>
          </p:nvSpPr>
          <p:spPr>
            <a:xfrm>
              <a:off x="3203848" y="1412776"/>
              <a:ext cx="1296144" cy="5040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ysClr val="windowText" lastClr="000000"/>
                  </a:solidFill>
                </a:rPr>
                <a:t>Available</a:t>
              </a:r>
            </a:p>
          </p:txBody>
        </p:sp>
        <p:sp>
          <p:nvSpPr>
            <p:cNvPr id="13" name="19 Rectángulo">
              <a:extLst>
                <a:ext uri="{FF2B5EF4-FFF2-40B4-BE49-F238E27FC236}">
                  <a16:creationId xmlns:a16="http://schemas.microsoft.com/office/drawing/2014/main" id="{DFE1B49D-6692-3491-56DA-7B107BAFF957}"/>
                </a:ext>
              </a:extLst>
            </p:cNvPr>
            <p:cNvSpPr/>
            <p:nvPr/>
          </p:nvSpPr>
          <p:spPr>
            <a:xfrm>
              <a:off x="6300192" y="1988840"/>
              <a:ext cx="1296144" cy="86409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Brothers and sisters</a:t>
              </a:r>
            </a:p>
          </p:txBody>
        </p:sp>
        <p:sp>
          <p:nvSpPr>
            <p:cNvPr id="14" name="22 Elipse">
              <a:extLst>
                <a:ext uri="{FF2B5EF4-FFF2-40B4-BE49-F238E27FC236}">
                  <a16:creationId xmlns:a16="http://schemas.microsoft.com/office/drawing/2014/main" id="{7B092F6B-573B-6DF3-776A-8C798A24830C}"/>
                </a:ext>
              </a:extLst>
            </p:cNvPr>
            <p:cNvSpPr/>
            <p:nvPr/>
          </p:nvSpPr>
          <p:spPr>
            <a:xfrm>
              <a:off x="7792792" y="3356992"/>
              <a:ext cx="1166758" cy="5040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ysClr val="windowText" lastClr="000000"/>
                  </a:solidFill>
                </a:rPr>
                <a:t>Negative</a:t>
              </a:r>
            </a:p>
          </p:txBody>
        </p:sp>
        <p:sp>
          <p:nvSpPr>
            <p:cNvPr id="15" name="24 Rectángulo">
              <a:extLst>
                <a:ext uri="{FF2B5EF4-FFF2-40B4-BE49-F238E27FC236}">
                  <a16:creationId xmlns:a16="http://schemas.microsoft.com/office/drawing/2014/main" id="{E86E3F9E-3955-2C90-07FA-F47922067DEC}"/>
                </a:ext>
              </a:extLst>
            </p:cNvPr>
            <p:cNvSpPr/>
            <p:nvPr/>
          </p:nvSpPr>
          <p:spPr>
            <a:xfrm>
              <a:off x="7812360" y="4365104"/>
              <a:ext cx="1152128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No further study on this direction</a:t>
              </a:r>
            </a:p>
          </p:txBody>
        </p:sp>
        <p:cxnSp>
          <p:nvCxnSpPr>
            <p:cNvPr id="16" name="26 Conector recto de flecha">
              <a:extLst>
                <a:ext uri="{FF2B5EF4-FFF2-40B4-BE49-F238E27FC236}">
                  <a16:creationId xmlns:a16="http://schemas.microsoft.com/office/drawing/2014/main" id="{A9378E13-EE4D-6A82-77C1-D488DD69B680}"/>
                </a:ext>
              </a:extLst>
            </p:cNvPr>
            <p:cNvCxnSpPr>
              <a:stCxn id="3" idx="1"/>
              <a:endCxn id="5" idx="6"/>
            </p:cNvCxnSpPr>
            <p:nvPr/>
          </p:nvCxnSpPr>
          <p:spPr>
            <a:xfrm rot="10800000" flipV="1">
              <a:off x="2758542" y="3587417"/>
              <a:ext cx="589323" cy="7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28 Conector recto de flecha">
              <a:extLst>
                <a:ext uri="{FF2B5EF4-FFF2-40B4-BE49-F238E27FC236}">
                  <a16:creationId xmlns:a16="http://schemas.microsoft.com/office/drawing/2014/main" id="{AA3FC20E-92AA-3020-813C-A6133F2A4BD7}"/>
                </a:ext>
              </a:extLst>
            </p:cNvPr>
            <p:cNvCxnSpPr>
              <a:stCxn id="3" idx="3"/>
              <a:endCxn id="4" idx="2"/>
            </p:cNvCxnSpPr>
            <p:nvPr/>
          </p:nvCxnSpPr>
          <p:spPr>
            <a:xfrm>
              <a:off x="4335402" y="3587418"/>
              <a:ext cx="596638" cy="7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35 Conector recto de flecha">
              <a:extLst>
                <a:ext uri="{FF2B5EF4-FFF2-40B4-BE49-F238E27FC236}">
                  <a16:creationId xmlns:a16="http://schemas.microsoft.com/office/drawing/2014/main" id="{A8BC8E3C-6319-7FDD-D578-001978C328EF}"/>
                </a:ext>
              </a:extLst>
            </p:cNvPr>
            <p:cNvCxnSpPr>
              <a:stCxn id="5" idx="2"/>
              <a:endCxn id="6" idx="3"/>
            </p:cNvCxnSpPr>
            <p:nvPr/>
          </p:nvCxnSpPr>
          <p:spPr>
            <a:xfrm rot="10800000">
              <a:off x="1259632" y="3587419"/>
              <a:ext cx="432048" cy="72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37 Conector recto de flecha">
              <a:extLst>
                <a:ext uri="{FF2B5EF4-FFF2-40B4-BE49-F238E27FC236}">
                  <a16:creationId xmlns:a16="http://schemas.microsoft.com/office/drawing/2014/main" id="{93B3BD80-EA0E-B19C-5ECB-5DA18D90260B}"/>
                </a:ext>
              </a:extLst>
            </p:cNvPr>
            <p:cNvCxnSpPr>
              <a:stCxn id="4" idx="6"/>
              <a:endCxn id="8" idx="1"/>
            </p:cNvCxnSpPr>
            <p:nvPr/>
          </p:nvCxnSpPr>
          <p:spPr>
            <a:xfrm>
              <a:off x="5926893" y="3594619"/>
              <a:ext cx="517315" cy="1440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47 Conector recto de flecha">
              <a:extLst>
                <a:ext uri="{FF2B5EF4-FFF2-40B4-BE49-F238E27FC236}">
                  <a16:creationId xmlns:a16="http://schemas.microsoft.com/office/drawing/2014/main" id="{D1995CF2-BC9C-EE7B-5294-208071556621}"/>
                </a:ext>
              </a:extLst>
            </p:cNvPr>
            <p:cNvCxnSpPr>
              <a:stCxn id="5" idx="4"/>
              <a:endCxn id="7" idx="0"/>
            </p:cNvCxnSpPr>
            <p:nvPr/>
          </p:nvCxnSpPr>
          <p:spPr>
            <a:xfrm rot="16200000" flipH="1">
              <a:off x="1889988" y="4167367"/>
              <a:ext cx="676875" cy="6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51 Elipse">
              <a:extLst>
                <a:ext uri="{FF2B5EF4-FFF2-40B4-BE49-F238E27FC236}">
                  <a16:creationId xmlns:a16="http://schemas.microsoft.com/office/drawing/2014/main" id="{07B8F65B-98B0-CECA-86CE-EDEF86D682AD}"/>
                </a:ext>
              </a:extLst>
            </p:cNvPr>
            <p:cNvSpPr/>
            <p:nvPr/>
          </p:nvSpPr>
          <p:spPr>
            <a:xfrm>
              <a:off x="6372200" y="4293096"/>
              <a:ext cx="1166758" cy="504056"/>
            </a:xfrm>
            <a:prstGeom prst="ellipse">
              <a:avLst/>
            </a:prstGeom>
            <a:solidFill>
              <a:srgbClr val="FFC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ysClr val="windowText" lastClr="000000"/>
                  </a:solidFill>
                </a:rPr>
                <a:t>Positive</a:t>
              </a:r>
              <a:endParaRPr lang="es-PE" sz="14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2" name="53 Conector recto de flecha">
              <a:extLst>
                <a:ext uri="{FF2B5EF4-FFF2-40B4-BE49-F238E27FC236}">
                  <a16:creationId xmlns:a16="http://schemas.microsoft.com/office/drawing/2014/main" id="{A2A39D91-3268-5511-45A3-50258561B045}"/>
                </a:ext>
              </a:extLst>
            </p:cNvPr>
            <p:cNvCxnSpPr>
              <a:stCxn id="4" idx="4"/>
              <a:endCxn id="10" idx="0"/>
            </p:cNvCxnSpPr>
            <p:nvPr/>
          </p:nvCxnSpPr>
          <p:spPr>
            <a:xfrm rot="16200000" flipH="1">
              <a:off x="5166352" y="4095359"/>
              <a:ext cx="532859" cy="66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59 Conector recto de flecha">
              <a:extLst>
                <a:ext uri="{FF2B5EF4-FFF2-40B4-BE49-F238E27FC236}">
                  <a16:creationId xmlns:a16="http://schemas.microsoft.com/office/drawing/2014/main" id="{C09B5312-18EB-A02E-43F2-3DD9771881A6}"/>
                </a:ext>
              </a:extLst>
            </p:cNvPr>
            <p:cNvCxnSpPr>
              <a:stCxn id="8" idx="3"/>
              <a:endCxn id="14" idx="2"/>
            </p:cNvCxnSpPr>
            <p:nvPr/>
          </p:nvCxnSpPr>
          <p:spPr>
            <a:xfrm>
              <a:off x="7439061" y="3609020"/>
              <a:ext cx="35373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61 Conector recto de flecha">
              <a:extLst>
                <a:ext uri="{FF2B5EF4-FFF2-40B4-BE49-F238E27FC236}">
                  <a16:creationId xmlns:a16="http://schemas.microsoft.com/office/drawing/2014/main" id="{33454A42-DF17-0CF7-4082-34031E169C28}"/>
                </a:ext>
              </a:extLst>
            </p:cNvPr>
            <p:cNvCxnSpPr>
              <a:stCxn id="14" idx="4"/>
              <a:endCxn id="15" idx="0"/>
            </p:cNvCxnSpPr>
            <p:nvPr/>
          </p:nvCxnSpPr>
          <p:spPr>
            <a:xfrm rot="16200000" flipH="1">
              <a:off x="8130269" y="4106949"/>
              <a:ext cx="504056" cy="122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63 Conector recto de flecha">
              <a:extLst>
                <a:ext uri="{FF2B5EF4-FFF2-40B4-BE49-F238E27FC236}">
                  <a16:creationId xmlns:a16="http://schemas.microsoft.com/office/drawing/2014/main" id="{4712C86D-D60F-EC8A-B71A-4DE082085CBD}"/>
                </a:ext>
              </a:extLst>
            </p:cNvPr>
            <p:cNvCxnSpPr>
              <a:stCxn id="8" idx="2"/>
              <a:endCxn id="21" idx="0"/>
            </p:cNvCxnSpPr>
            <p:nvPr/>
          </p:nvCxnSpPr>
          <p:spPr>
            <a:xfrm rot="16200000" flipH="1">
              <a:off x="6768587" y="4106104"/>
              <a:ext cx="360040" cy="139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65 Conector recto de flecha">
              <a:extLst>
                <a:ext uri="{FF2B5EF4-FFF2-40B4-BE49-F238E27FC236}">
                  <a16:creationId xmlns:a16="http://schemas.microsoft.com/office/drawing/2014/main" id="{7E7AE65C-F4C8-FBBA-19E8-9F1BB2BD66E5}"/>
                </a:ext>
              </a:extLst>
            </p:cNvPr>
            <p:cNvCxnSpPr>
              <a:stCxn id="21" idx="4"/>
              <a:endCxn id="9" idx="0"/>
            </p:cNvCxnSpPr>
            <p:nvPr/>
          </p:nvCxnSpPr>
          <p:spPr>
            <a:xfrm rot="5400000">
              <a:off x="6699894" y="5045523"/>
              <a:ext cx="504056" cy="7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72 Forma">
              <a:extLst>
                <a:ext uri="{FF2B5EF4-FFF2-40B4-BE49-F238E27FC236}">
                  <a16:creationId xmlns:a16="http://schemas.microsoft.com/office/drawing/2014/main" id="{CA0FBC19-94C1-3144-5E40-4DD410047C7B}"/>
                </a:ext>
              </a:extLst>
            </p:cNvPr>
            <p:cNvCxnSpPr>
              <a:stCxn id="10" idx="2"/>
              <a:endCxn id="9" idx="1"/>
            </p:cNvCxnSpPr>
            <p:nvPr/>
          </p:nvCxnSpPr>
          <p:spPr>
            <a:xfrm rot="16200000" flipH="1">
              <a:off x="5688124" y="4833156"/>
              <a:ext cx="504056" cy="1008112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74 Conector recto de flecha">
              <a:extLst>
                <a:ext uri="{FF2B5EF4-FFF2-40B4-BE49-F238E27FC236}">
                  <a16:creationId xmlns:a16="http://schemas.microsoft.com/office/drawing/2014/main" id="{512AB2CF-DE41-BD5B-213F-F2630CA824CA}"/>
                </a:ext>
              </a:extLst>
            </p:cNvPr>
            <p:cNvCxnSpPr>
              <a:stCxn id="3" idx="0"/>
              <a:endCxn id="12" idx="4"/>
            </p:cNvCxnSpPr>
            <p:nvPr/>
          </p:nvCxnSpPr>
          <p:spPr>
            <a:xfrm rot="5400000" flipH="1" flipV="1">
              <a:off x="3162700" y="2595765"/>
              <a:ext cx="1368152" cy="102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77 Conector recto de flecha">
              <a:extLst>
                <a:ext uri="{FF2B5EF4-FFF2-40B4-BE49-F238E27FC236}">
                  <a16:creationId xmlns:a16="http://schemas.microsoft.com/office/drawing/2014/main" id="{14025C41-D2D0-679A-33D9-37A50C976353}"/>
                </a:ext>
              </a:extLst>
            </p:cNvPr>
            <p:cNvCxnSpPr>
              <a:stCxn id="12" idx="0"/>
              <a:endCxn id="11" idx="2"/>
            </p:cNvCxnSpPr>
            <p:nvPr/>
          </p:nvCxnSpPr>
          <p:spPr>
            <a:xfrm rot="5400000" flipH="1" flipV="1">
              <a:off x="3671900" y="1232756"/>
              <a:ext cx="3600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78 Elipse">
              <a:extLst>
                <a:ext uri="{FF2B5EF4-FFF2-40B4-BE49-F238E27FC236}">
                  <a16:creationId xmlns:a16="http://schemas.microsoft.com/office/drawing/2014/main" id="{677F57B1-8BA3-71D4-A61D-BEBCEE195B45}"/>
                </a:ext>
              </a:extLst>
            </p:cNvPr>
            <p:cNvSpPr/>
            <p:nvPr/>
          </p:nvSpPr>
          <p:spPr>
            <a:xfrm>
              <a:off x="1691680" y="548680"/>
              <a:ext cx="1166758" cy="50405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ysClr val="windowText" lastClr="000000"/>
                  </a:solidFill>
                </a:rPr>
                <a:t>Negative</a:t>
              </a:r>
              <a:endParaRPr lang="es-P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79 Elipse">
              <a:extLst>
                <a:ext uri="{FF2B5EF4-FFF2-40B4-BE49-F238E27FC236}">
                  <a16:creationId xmlns:a16="http://schemas.microsoft.com/office/drawing/2014/main" id="{4F3343E1-6522-396B-A584-960EA4BBD036}"/>
                </a:ext>
              </a:extLst>
            </p:cNvPr>
            <p:cNvSpPr/>
            <p:nvPr/>
          </p:nvSpPr>
          <p:spPr>
            <a:xfrm>
              <a:off x="4845402" y="548680"/>
              <a:ext cx="1166758" cy="504056"/>
            </a:xfrm>
            <a:prstGeom prst="ellipse">
              <a:avLst/>
            </a:prstGeom>
            <a:solidFill>
              <a:srgbClr val="FFC000">
                <a:alpha val="61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dirty="0">
                  <a:solidFill>
                    <a:sysClr val="windowText" lastClr="000000"/>
                  </a:solidFill>
                </a:rPr>
                <a:t>Positive</a:t>
              </a:r>
              <a:endParaRPr lang="es-P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80 Elipse">
              <a:extLst>
                <a:ext uri="{FF2B5EF4-FFF2-40B4-BE49-F238E27FC236}">
                  <a16:creationId xmlns:a16="http://schemas.microsoft.com/office/drawing/2014/main" id="{557F4969-2FB9-CEBF-7789-405676717150}"/>
                </a:ext>
              </a:extLst>
            </p:cNvPr>
            <p:cNvSpPr/>
            <p:nvPr/>
          </p:nvSpPr>
          <p:spPr>
            <a:xfrm>
              <a:off x="4427984" y="2132856"/>
              <a:ext cx="1368152" cy="5760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ysClr val="windowText" lastClr="000000"/>
                  </a:solidFill>
                </a:rPr>
                <a:t>Unvailable</a:t>
              </a:r>
            </a:p>
          </p:txBody>
        </p:sp>
        <p:cxnSp>
          <p:nvCxnSpPr>
            <p:cNvPr id="33" name="92 Conector recto de flecha">
              <a:extLst>
                <a:ext uri="{FF2B5EF4-FFF2-40B4-BE49-F238E27FC236}">
                  <a16:creationId xmlns:a16="http://schemas.microsoft.com/office/drawing/2014/main" id="{CE0902A4-AB45-CF5C-7629-ABEB90975711}"/>
                </a:ext>
              </a:extLst>
            </p:cNvPr>
            <p:cNvCxnSpPr>
              <a:endCxn id="32" idx="2"/>
            </p:cNvCxnSpPr>
            <p:nvPr/>
          </p:nvCxnSpPr>
          <p:spPr>
            <a:xfrm>
              <a:off x="3851920" y="2420888"/>
              <a:ext cx="57606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97 Conector recto de flecha">
              <a:extLst>
                <a:ext uri="{FF2B5EF4-FFF2-40B4-BE49-F238E27FC236}">
                  <a16:creationId xmlns:a16="http://schemas.microsoft.com/office/drawing/2014/main" id="{D733C963-FC77-E90B-BC62-466CB592AF4A}"/>
                </a:ext>
              </a:extLst>
            </p:cNvPr>
            <p:cNvCxnSpPr>
              <a:stCxn id="32" idx="6"/>
              <a:endCxn id="13" idx="1"/>
            </p:cNvCxnSpPr>
            <p:nvPr/>
          </p:nvCxnSpPr>
          <p:spPr>
            <a:xfrm>
              <a:off x="5796136" y="2420888"/>
              <a:ext cx="5040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99 Conector recto de flecha">
              <a:extLst>
                <a:ext uri="{FF2B5EF4-FFF2-40B4-BE49-F238E27FC236}">
                  <a16:creationId xmlns:a16="http://schemas.microsoft.com/office/drawing/2014/main" id="{0EE5D5DF-9210-81C2-7E1A-D5C02DB1CB75}"/>
                </a:ext>
              </a:extLst>
            </p:cNvPr>
            <p:cNvCxnSpPr>
              <a:stCxn id="11" idx="3"/>
              <a:endCxn id="31" idx="2"/>
            </p:cNvCxnSpPr>
            <p:nvPr/>
          </p:nvCxnSpPr>
          <p:spPr>
            <a:xfrm>
              <a:off x="4355976" y="800708"/>
              <a:ext cx="48942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15 Conector recto de flecha">
              <a:extLst>
                <a:ext uri="{FF2B5EF4-FFF2-40B4-BE49-F238E27FC236}">
                  <a16:creationId xmlns:a16="http://schemas.microsoft.com/office/drawing/2014/main" id="{DF39D572-C8E4-D83F-9E97-9983C3C52AF1}"/>
                </a:ext>
              </a:extLst>
            </p:cNvPr>
            <p:cNvCxnSpPr/>
            <p:nvPr/>
          </p:nvCxnSpPr>
          <p:spPr>
            <a:xfrm rot="5400000">
              <a:off x="6372200" y="1411982"/>
              <a:ext cx="115212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120 Conector recto de flecha">
              <a:extLst>
                <a:ext uri="{FF2B5EF4-FFF2-40B4-BE49-F238E27FC236}">
                  <a16:creationId xmlns:a16="http://schemas.microsoft.com/office/drawing/2014/main" id="{257CABF8-9751-6ADC-D4FF-09630BFB5EE8}"/>
                </a:ext>
              </a:extLst>
            </p:cNvPr>
            <p:cNvCxnSpPr>
              <a:stCxn id="11" idx="1"/>
              <a:endCxn id="30" idx="6"/>
            </p:cNvCxnSpPr>
            <p:nvPr/>
          </p:nvCxnSpPr>
          <p:spPr>
            <a:xfrm rot="10800000">
              <a:off x="2858438" y="800708"/>
              <a:ext cx="48942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122 Rectángulo">
              <a:extLst>
                <a:ext uri="{FF2B5EF4-FFF2-40B4-BE49-F238E27FC236}">
                  <a16:creationId xmlns:a16="http://schemas.microsoft.com/office/drawing/2014/main" id="{95B830A2-829F-13DC-378B-53CC54FDB602}"/>
                </a:ext>
              </a:extLst>
            </p:cNvPr>
            <p:cNvSpPr/>
            <p:nvPr/>
          </p:nvSpPr>
          <p:spPr>
            <a:xfrm>
              <a:off x="251520" y="1196752"/>
              <a:ext cx="1152128" cy="10801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No further study on this direction</a:t>
              </a:r>
            </a:p>
          </p:txBody>
        </p:sp>
        <p:cxnSp>
          <p:nvCxnSpPr>
            <p:cNvPr id="39" name="124 Forma">
              <a:extLst>
                <a:ext uri="{FF2B5EF4-FFF2-40B4-BE49-F238E27FC236}">
                  <a16:creationId xmlns:a16="http://schemas.microsoft.com/office/drawing/2014/main" id="{C1CAE21B-DAC0-E25C-1B35-FC33ED0465F1}"/>
                </a:ext>
              </a:extLst>
            </p:cNvPr>
            <p:cNvCxnSpPr>
              <a:stCxn id="30" idx="2"/>
              <a:endCxn id="38" idx="0"/>
            </p:cNvCxnSpPr>
            <p:nvPr/>
          </p:nvCxnSpPr>
          <p:spPr>
            <a:xfrm rot="10800000" flipV="1">
              <a:off x="827584" y="800708"/>
              <a:ext cx="864096" cy="39604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136 Rectángulo">
              <a:extLst>
                <a:ext uri="{FF2B5EF4-FFF2-40B4-BE49-F238E27FC236}">
                  <a16:creationId xmlns:a16="http://schemas.microsoft.com/office/drawing/2014/main" id="{7694CED5-AA8F-B500-BFBC-96BE930D28B6}"/>
                </a:ext>
              </a:extLst>
            </p:cNvPr>
            <p:cNvSpPr/>
            <p:nvPr/>
          </p:nvSpPr>
          <p:spPr>
            <a:xfrm>
              <a:off x="7236296" y="548680"/>
              <a:ext cx="1008112" cy="50405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dirty="0">
                  <a:solidFill>
                    <a:schemeClr val="tx1"/>
                  </a:solidFill>
                </a:rPr>
                <a:t>Father</a:t>
              </a:r>
            </a:p>
          </p:txBody>
        </p:sp>
        <p:cxnSp>
          <p:nvCxnSpPr>
            <p:cNvPr id="41" name="138 Conector recto de flecha">
              <a:extLst>
                <a:ext uri="{FF2B5EF4-FFF2-40B4-BE49-F238E27FC236}">
                  <a16:creationId xmlns:a16="http://schemas.microsoft.com/office/drawing/2014/main" id="{18EFD387-7727-C5CE-0B4C-0EC946C62285}"/>
                </a:ext>
              </a:extLst>
            </p:cNvPr>
            <p:cNvCxnSpPr>
              <a:stCxn id="31" idx="6"/>
              <a:endCxn id="40" idx="1"/>
            </p:cNvCxnSpPr>
            <p:nvPr/>
          </p:nvCxnSpPr>
          <p:spPr>
            <a:xfrm>
              <a:off x="6012160" y="800708"/>
              <a:ext cx="12241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4484247-1F3E-8190-354D-A361B04ADCDA}"/>
              </a:ext>
            </a:extLst>
          </p:cNvPr>
          <p:cNvSpPr txBox="1"/>
          <p:nvPr/>
        </p:nvSpPr>
        <p:spPr>
          <a:xfrm>
            <a:off x="1076092" y="5510866"/>
            <a:ext cx="10192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 PARA ESTUDIOS FAMILIARES DE HTLV-1 EN EL INSTITUTO DE MEDICINA TROPICAL ALEXANDER VON HUMBOLDT – UPCH</a:t>
            </a:r>
          </a:p>
        </p:txBody>
      </p:sp>
    </p:spTree>
    <p:extLst>
      <p:ext uri="{BB962C8B-B14F-4D97-AF65-F5344CB8AC3E}">
        <p14:creationId xmlns:p14="http://schemas.microsoft.com/office/powerpoint/2010/main" val="251351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95A0C8D-DB01-9A74-AB64-43B3B1D2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B5C5C8-EABA-E714-F4D1-E2FC459454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2332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>
            <a:extLst>
              <a:ext uri="{FF2B5EF4-FFF2-40B4-BE49-F238E27FC236}">
                <a16:creationId xmlns:a16="http://schemas.microsoft.com/office/drawing/2014/main" id="{1A764990-F4A8-082E-1215-882E8ADFC2A6}"/>
              </a:ext>
            </a:extLst>
          </p:cNvPr>
          <p:cNvSpPr txBox="1">
            <a:spLocks/>
          </p:cNvSpPr>
          <p:nvPr/>
        </p:nvSpPr>
        <p:spPr>
          <a:xfrm>
            <a:off x="1529826" y="408154"/>
            <a:ext cx="7666956" cy="8932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Infección por HTLV-1 en el Perú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36CCCA-D9B5-1E7B-6CC0-D10E3021644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20000" contrast="-40000"/>
          </a:blip>
          <a:stretch>
            <a:fillRect/>
          </a:stretch>
        </p:blipFill>
        <p:spPr>
          <a:xfrm>
            <a:off x="2330013" y="1160825"/>
            <a:ext cx="7666956" cy="52890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6484A93-7D48-1766-E408-D3F07E199F6B}"/>
              </a:ext>
            </a:extLst>
          </p:cNvPr>
          <p:cNvSpPr/>
          <p:nvPr/>
        </p:nvSpPr>
        <p:spPr>
          <a:xfrm>
            <a:off x="5080958" y="1301402"/>
            <a:ext cx="4702582" cy="327059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600" dirty="0">
                <a:solidFill>
                  <a:schemeClr val="bg1"/>
                </a:solidFill>
              </a:rPr>
              <a:t>En el Perú se estima que </a:t>
            </a:r>
            <a:r>
              <a:rPr lang="es-PE" sz="2600" b="1" dirty="0">
                <a:solidFill>
                  <a:schemeClr val="accent1">
                    <a:lumMod val="50000"/>
                  </a:schemeClr>
                </a:solidFill>
              </a:rPr>
              <a:t>1-3%</a:t>
            </a:r>
            <a:r>
              <a:rPr lang="es-PE" sz="2600" dirty="0">
                <a:solidFill>
                  <a:schemeClr val="bg1"/>
                </a:solidFill>
              </a:rPr>
              <a:t> de la población es portadora de HTLV-1</a:t>
            </a:r>
          </a:p>
          <a:p>
            <a:pPr algn="ctr"/>
            <a:r>
              <a:rPr lang="es-PE" sz="2600" dirty="0">
                <a:solidFill>
                  <a:schemeClr val="bg1"/>
                </a:solidFill>
              </a:rPr>
              <a:t>(150 000 – 450 000 personas)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83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C0AE9-6CF5-D3F6-C36D-CCE26F541B5F}"/>
              </a:ext>
            </a:extLst>
          </p:cNvPr>
          <p:cNvSpPr txBox="1">
            <a:spLocks/>
          </p:cNvSpPr>
          <p:nvPr/>
        </p:nvSpPr>
        <p:spPr>
          <a:xfrm>
            <a:off x="610333" y="48093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P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ADA9500-D2F4-6831-744C-7F53FEDDF28A}"/>
              </a:ext>
            </a:extLst>
          </p:cNvPr>
          <p:cNvSpPr txBox="1">
            <a:spLocks/>
          </p:cNvSpPr>
          <p:nvPr/>
        </p:nvSpPr>
        <p:spPr>
          <a:xfrm>
            <a:off x="838200" y="1143716"/>
            <a:ext cx="10515600" cy="49885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ATLL es un neoplasia prevenible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Al ser una infección silente, conocer la verdadera prevalencia de HTLV-1 y controlar su diseminación representa un reto 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Idealmente debe realizarse tamizaje a las parejas de casos seropositivos y estudios familiares 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Difundir el conocimiento del HTLV-1 entre los profesionales de la salud, especialmente en entornos endémicos podría favorecer el control local y acelerar la formación de programas de control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tamizaje antenatal </a:t>
            </a: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representa una propuesta para identificación y seguimiento de casos en riesgo de desarrollar enfermedad. Esto requiere de la implementación de estudios de costo-efectividad y programas de salud pública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Necesario: enfoque multidisciplinario</a:t>
            </a:r>
          </a:p>
          <a:p>
            <a:pPr>
              <a:defRPr/>
            </a:pPr>
            <a:r>
              <a:rPr lang="es-PE" sz="2000" dirty="0">
                <a:latin typeface="Arial" panose="020B0604020202020204" pitchFamily="34" charset="0"/>
                <a:cs typeface="Arial" panose="020B0604020202020204" pitchFamily="34" charset="0"/>
              </a:rPr>
              <a:t>Debemos prestar especial atención a los casos familiares de enfermedades asociadas a HTLV-1</a:t>
            </a:r>
          </a:p>
        </p:txBody>
      </p:sp>
    </p:spTree>
    <p:extLst>
      <p:ext uri="{BB962C8B-B14F-4D97-AF65-F5344CB8AC3E}">
        <p14:creationId xmlns:p14="http://schemas.microsoft.com/office/powerpoint/2010/main" val="2969903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18C0125-76C1-2AAE-BD44-49D4631C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70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dministrator\Pictures\vlir.png">
            <a:extLst>
              <a:ext uri="{FF2B5EF4-FFF2-40B4-BE49-F238E27FC236}">
                <a16:creationId xmlns:a16="http://schemas.microsoft.com/office/drawing/2014/main" id="{52EDCA08-D53A-4DEB-32B8-1547F2788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71" y="5551745"/>
            <a:ext cx="2235320" cy="52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Pictures\be.png">
            <a:extLst>
              <a:ext uri="{FF2B5EF4-FFF2-40B4-BE49-F238E27FC236}">
                <a16:creationId xmlns:a16="http://schemas.microsoft.com/office/drawing/2014/main" id="{4DDB5DAB-8793-5D1F-EF91-1401A8CD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15" y="5479713"/>
            <a:ext cx="2932482" cy="53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istrator\Pictures\descarga.png">
            <a:extLst>
              <a:ext uri="{FF2B5EF4-FFF2-40B4-BE49-F238E27FC236}">
                <a16:creationId xmlns:a16="http://schemas.microsoft.com/office/drawing/2014/main" id="{F8D2A051-DC7C-FD1E-ADA1-5A00FDD93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85" y="5479713"/>
            <a:ext cx="2041852" cy="60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CDF64F9C-8AED-023A-76CB-37CE2594DFA9}"/>
              </a:ext>
            </a:extLst>
          </p:cNvPr>
          <p:cNvSpPr txBox="1">
            <a:spLocks/>
          </p:cNvSpPr>
          <p:nvPr/>
        </p:nvSpPr>
        <p:spPr>
          <a:xfrm>
            <a:off x="1657350" y="424744"/>
            <a:ext cx="5372100" cy="364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b="1" dirty="0">
                <a:solidFill>
                  <a:schemeClr val="tx1"/>
                </a:solidFill>
              </a:rPr>
              <a:t>Instituto de Medicina Tropical Alexander von Humboldt</a:t>
            </a:r>
          </a:p>
          <a:p>
            <a:r>
              <a:rPr lang="es-PE" sz="1800" dirty="0">
                <a:solidFill>
                  <a:schemeClr val="tx1"/>
                </a:solidFill>
              </a:rPr>
              <a:t>Prof. Eduardo Gotuzzo</a:t>
            </a:r>
          </a:p>
          <a:p>
            <a:r>
              <a:rPr lang="es-PE" sz="1800" dirty="0">
                <a:solidFill>
                  <a:schemeClr val="tx1"/>
                </a:solidFill>
              </a:rPr>
              <a:t>Prof. Dr. Daniel Clark</a:t>
            </a:r>
          </a:p>
          <a:p>
            <a:r>
              <a:rPr lang="es-PE" sz="1800" dirty="0">
                <a:solidFill>
                  <a:schemeClr val="tx1"/>
                </a:solidFill>
              </a:rPr>
              <a:t>Dra. Elsa González</a:t>
            </a:r>
          </a:p>
          <a:p>
            <a:r>
              <a:rPr lang="es-PE" sz="1800" dirty="0">
                <a:solidFill>
                  <a:schemeClr val="tx1"/>
                </a:solidFill>
              </a:rPr>
              <a:t>Dr. Michael Talledo</a:t>
            </a:r>
          </a:p>
          <a:p>
            <a:r>
              <a:rPr lang="es-PE" sz="1800" dirty="0">
                <a:solidFill>
                  <a:schemeClr val="tx1"/>
                </a:solidFill>
              </a:rPr>
              <a:t>Dr. Fernando Mejía</a:t>
            </a:r>
          </a:p>
          <a:p>
            <a:r>
              <a:rPr lang="es-PE" sz="1800" dirty="0">
                <a:solidFill>
                  <a:schemeClr val="tx1"/>
                </a:solidFill>
              </a:rPr>
              <a:t>Lic. Giovanni López</a:t>
            </a:r>
          </a:p>
          <a:p>
            <a:r>
              <a:rPr lang="es-PE" sz="1800" dirty="0">
                <a:solidFill>
                  <a:schemeClr val="tx1"/>
                </a:solidFill>
              </a:rPr>
              <a:t>Lic. </a:t>
            </a:r>
            <a:r>
              <a:rPr lang="es-PE" sz="1800" dirty="0" err="1">
                <a:solidFill>
                  <a:schemeClr val="tx1"/>
                </a:solidFill>
              </a:rPr>
              <a:t>Yéssica</a:t>
            </a:r>
            <a:r>
              <a:rPr lang="es-PE" sz="1800" dirty="0">
                <a:solidFill>
                  <a:schemeClr val="tx1"/>
                </a:solidFill>
              </a:rPr>
              <a:t> Ramos ɫ</a:t>
            </a:r>
          </a:p>
          <a:p>
            <a:endParaRPr lang="es-PE" sz="2000" dirty="0">
              <a:solidFill>
                <a:schemeClr val="tx1"/>
              </a:solidFill>
            </a:endParaRPr>
          </a:p>
          <a:p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25F6D24-AB42-E5EE-32A8-19ED4CD934D7}"/>
              </a:ext>
            </a:extLst>
          </p:cNvPr>
          <p:cNvSpPr txBox="1">
            <a:spLocks/>
          </p:cNvSpPr>
          <p:nvPr/>
        </p:nvSpPr>
        <p:spPr>
          <a:xfrm>
            <a:off x="5971980" y="635158"/>
            <a:ext cx="423063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2400" b="1" dirty="0"/>
              <a:t>Rega </a:t>
            </a:r>
            <a:r>
              <a:rPr lang="es-PE" sz="2400" b="1" dirty="0" err="1"/>
              <a:t>Institute</a:t>
            </a:r>
            <a:r>
              <a:rPr lang="es-PE" sz="2400" b="1" dirty="0"/>
              <a:t> </a:t>
            </a:r>
            <a:r>
              <a:rPr lang="es-PE" sz="2400" b="1" dirty="0" err="1"/>
              <a:t>for</a:t>
            </a:r>
            <a:r>
              <a:rPr lang="es-PE" sz="2400" b="1" dirty="0"/>
              <a:t> Medical </a:t>
            </a:r>
            <a:r>
              <a:rPr lang="es-PE" sz="2400" b="1" dirty="0" err="1"/>
              <a:t>Research</a:t>
            </a:r>
            <a:r>
              <a:rPr lang="es-PE" sz="2400" b="1" dirty="0"/>
              <a:t>, KU Leuven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/>
              <a:t>Prof. Dr. Anne-Mieke Vandamme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/>
              <a:t>Prof. Dr. Kristel Van </a:t>
            </a:r>
            <a:r>
              <a:rPr lang="es-PE" sz="1800" dirty="0" err="1"/>
              <a:t>Laethem</a:t>
            </a:r>
            <a:endParaRPr lang="es-P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/>
              <a:t>Dr. </a:t>
            </a:r>
            <a:r>
              <a:rPr lang="es-PE" sz="1800" dirty="0" err="1"/>
              <a:t>Lize</a:t>
            </a:r>
            <a:r>
              <a:rPr lang="es-PE" sz="1800" dirty="0"/>
              <a:t> </a:t>
            </a:r>
            <a:r>
              <a:rPr lang="es-PE" sz="1800" dirty="0" err="1"/>
              <a:t>Cuypers</a:t>
            </a:r>
            <a:endParaRPr lang="es-P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800" dirty="0"/>
              <a:t>Dr. Johan Van </a:t>
            </a:r>
            <a:r>
              <a:rPr lang="es-PE" sz="1800" dirty="0" err="1"/>
              <a:t>Weyenbergh</a:t>
            </a:r>
            <a:endParaRPr lang="es-PE" sz="180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CD68D87-EE0E-C812-8012-432AEA101239}"/>
              </a:ext>
            </a:extLst>
          </p:cNvPr>
          <p:cNvSpPr txBox="1">
            <a:spLocks/>
          </p:cNvSpPr>
          <p:nvPr/>
        </p:nvSpPr>
        <p:spPr>
          <a:xfrm>
            <a:off x="1657350" y="3877640"/>
            <a:ext cx="4163962" cy="1798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400" b="1" dirty="0" err="1"/>
              <a:t>Institute</a:t>
            </a:r>
            <a:r>
              <a:rPr lang="es-PE" sz="2400" b="1" dirty="0"/>
              <a:t> of Tropical Medicina </a:t>
            </a:r>
            <a:r>
              <a:rPr lang="es-PE" sz="2400" b="1" dirty="0" err="1"/>
              <a:t>Antwerp</a:t>
            </a:r>
            <a:endParaRPr lang="es-PE" sz="2400" b="1" dirty="0"/>
          </a:p>
          <a:p>
            <a:pPr marL="0" indent="0">
              <a:buNone/>
            </a:pPr>
            <a:r>
              <a:rPr lang="es-PE" sz="1800" dirty="0"/>
              <a:t>Dr. Kristien Verdonck</a:t>
            </a:r>
          </a:p>
          <a:p>
            <a:pPr marL="0" indent="0">
              <a:buNone/>
            </a:pPr>
            <a:r>
              <a:rPr lang="es-PE" sz="1800" dirty="0"/>
              <a:t>Prof. Dr. Guido Vanham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4A61738F-6A00-1D9D-8588-523A5C227B1C}"/>
              </a:ext>
            </a:extLst>
          </p:cNvPr>
          <p:cNvSpPr txBox="1">
            <a:spLocks/>
          </p:cNvSpPr>
          <p:nvPr/>
        </p:nvSpPr>
        <p:spPr>
          <a:xfrm>
            <a:off x="6024891" y="3076603"/>
            <a:ext cx="4163962" cy="1798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PE" sz="2400" b="1" dirty="0"/>
              <a:t>Hospital Nacional Edgardo Rebagliati Martins</a:t>
            </a:r>
          </a:p>
          <a:p>
            <a:pPr marL="0" indent="0">
              <a:buNone/>
            </a:pPr>
            <a:r>
              <a:rPr lang="es-PE" sz="1800" dirty="0"/>
              <a:t>Dr. Brady Beltran </a:t>
            </a:r>
          </a:p>
          <a:p>
            <a:pPr marL="0" indent="0">
              <a:buNone/>
            </a:pPr>
            <a:r>
              <a:rPr lang="es-PE" sz="1800" dirty="0"/>
              <a:t>Dra. Denisse Castro</a:t>
            </a:r>
          </a:p>
          <a:p>
            <a:pPr marL="0" indent="0">
              <a:buNone/>
            </a:pPr>
            <a:r>
              <a:rPr lang="es-PE" sz="1800" dirty="0"/>
              <a:t>Dra. Sally Paredes</a:t>
            </a:r>
          </a:p>
        </p:txBody>
      </p:sp>
    </p:spTree>
    <p:extLst>
      <p:ext uri="{BB962C8B-B14F-4D97-AF65-F5344CB8AC3E}">
        <p14:creationId xmlns:p14="http://schemas.microsoft.com/office/powerpoint/2010/main" val="28505098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C5DBC77-E622-C9C1-15DF-9E575CEA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06" y="732063"/>
            <a:ext cx="5101339" cy="48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17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2A63B872-59B1-6310-75F7-9B2CB78D2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504559"/>
              </p:ext>
            </p:extLst>
          </p:nvPr>
        </p:nvGraphicFramePr>
        <p:xfrm>
          <a:off x="1034747" y="1540773"/>
          <a:ext cx="10122505" cy="4386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7838">
                  <a:extLst>
                    <a:ext uri="{9D8B030D-6E8A-4147-A177-3AD203B41FA5}">
                      <a16:colId xmlns:a16="http://schemas.microsoft.com/office/drawing/2014/main" val="1457841880"/>
                    </a:ext>
                  </a:extLst>
                </a:gridCol>
                <a:gridCol w="2274809">
                  <a:extLst>
                    <a:ext uri="{9D8B030D-6E8A-4147-A177-3AD203B41FA5}">
                      <a16:colId xmlns:a16="http://schemas.microsoft.com/office/drawing/2014/main" val="605068082"/>
                    </a:ext>
                  </a:extLst>
                </a:gridCol>
                <a:gridCol w="1874215">
                  <a:extLst>
                    <a:ext uri="{9D8B030D-6E8A-4147-A177-3AD203B41FA5}">
                      <a16:colId xmlns:a16="http://schemas.microsoft.com/office/drawing/2014/main" val="3352532477"/>
                    </a:ext>
                  </a:extLst>
                </a:gridCol>
                <a:gridCol w="1280099">
                  <a:extLst>
                    <a:ext uri="{9D8B030D-6E8A-4147-A177-3AD203B41FA5}">
                      <a16:colId xmlns:a16="http://schemas.microsoft.com/office/drawing/2014/main" val="1910414803"/>
                    </a:ext>
                  </a:extLst>
                </a:gridCol>
                <a:gridCol w="1175087">
                  <a:extLst>
                    <a:ext uri="{9D8B030D-6E8A-4147-A177-3AD203B41FA5}">
                      <a16:colId xmlns:a16="http://schemas.microsoft.com/office/drawing/2014/main" val="158676185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024108411"/>
                    </a:ext>
                  </a:extLst>
                </a:gridCol>
              </a:tblGrid>
              <a:tr h="27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Población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Departamento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N° sujetos HTLV +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%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Referencia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Año publicación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3201055274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Gestantes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Lima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42 / 2492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1.7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5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2006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1421401476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Gestantes de origen quechua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Cusco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5 / 211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2.4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6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1997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2395698847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Mujeres jóvenes sanas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Lima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5 / 133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3.8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2003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3601046183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Mujeres jóvenes sanas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Ica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5 / 132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3.8 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2003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3994109612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Mujeres jóvenes sanas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Ayacucho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4 / 303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1.3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2003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1260600762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Trabajadoras sexuales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Lima &amp; Callao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97 / 1119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8.7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8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2002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3990032056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Gestantes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Lima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16 / 510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3.1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9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1992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2000248590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HSH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Arequipa, Ucayali, Loreto, Lima, Piura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48 / 2655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1.8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10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2009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1591325843"/>
                  </a:ext>
                </a:extLst>
              </a:tr>
              <a:tr h="2707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Trabajadoras sexuales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Callao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184 / 1938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9.6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11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2017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1203719844"/>
                  </a:ext>
                </a:extLst>
              </a:tr>
              <a:tr h="5054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Individuos de una comunidad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Ayacucho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11/397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2.8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>
                          <a:effectLst/>
                        </a:rPr>
                        <a:t>12</a:t>
                      </a:r>
                      <a:endParaRPr lang="es-PE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400" dirty="0">
                          <a:effectLst/>
                        </a:rPr>
                        <a:t>2014</a:t>
                      </a:r>
                      <a:endParaRPr lang="es-PE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024" marR="85024" marT="0" marB="0"/>
                </a:tc>
                <a:extLst>
                  <a:ext uri="{0D108BD9-81ED-4DB2-BD59-A6C34878D82A}">
                    <a16:rowId xmlns:a16="http://schemas.microsoft.com/office/drawing/2014/main" val="3430507839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E8D54F88-5E6E-15CA-BB2B-6EDBB1C9DD61}"/>
              </a:ext>
            </a:extLst>
          </p:cNvPr>
          <p:cNvSpPr txBox="1"/>
          <p:nvPr/>
        </p:nvSpPr>
        <p:spPr>
          <a:xfrm>
            <a:off x="643465" y="1023436"/>
            <a:ext cx="109050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>
                <a:effectLst/>
                <a:latin typeface="Aptos Display" panose="020B0004020202020204" pitchFamily="34" charset="0"/>
                <a:ea typeface="Calibri" panose="020F0502020204030204" pitchFamily="34" charset="0"/>
              </a:rPr>
              <a:t>Estudios que reportan prevalencia de HTLV-1 en poblaciones peruanas</a:t>
            </a:r>
            <a:endParaRPr lang="es-PE" sz="2800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7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7794B-B550-C6E4-A09F-D4C9ABEF3D60}"/>
              </a:ext>
            </a:extLst>
          </p:cNvPr>
          <p:cNvSpPr txBox="1">
            <a:spLocks/>
          </p:cNvSpPr>
          <p:nvPr/>
        </p:nvSpPr>
        <p:spPr>
          <a:xfrm>
            <a:off x="907623" y="607840"/>
            <a:ext cx="8867749" cy="1101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 asociadas a HTLV-1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350E49-C001-1432-EF36-00C00C441B92}"/>
              </a:ext>
            </a:extLst>
          </p:cNvPr>
          <p:cNvSpPr txBox="1">
            <a:spLocks/>
          </p:cNvSpPr>
          <p:nvPr/>
        </p:nvSpPr>
        <p:spPr>
          <a:xfrm>
            <a:off x="677379" y="1709057"/>
            <a:ext cx="11231592" cy="40643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200" dirty="0"/>
              <a:t>Hasta </a:t>
            </a:r>
            <a:r>
              <a:rPr lang="es-PE" sz="3200" b="1" dirty="0"/>
              <a:t>10%</a:t>
            </a:r>
            <a:r>
              <a:rPr lang="es-PE" sz="3200" dirty="0"/>
              <a:t> de los portadores de HTLV-1 presentan </a:t>
            </a:r>
            <a:r>
              <a:rPr lang="es-PE" sz="3200" b="1" dirty="0"/>
              <a:t>complicaciones</a:t>
            </a:r>
          </a:p>
          <a:p>
            <a:r>
              <a:rPr lang="es-PE" sz="3200" dirty="0"/>
              <a:t>Se desconoce por qué algunas personas desarrollan complicaciones y otras no</a:t>
            </a:r>
          </a:p>
          <a:p>
            <a:r>
              <a:rPr lang="es-PE" sz="3200" dirty="0"/>
              <a:t>Las complicaciones son diversas:</a:t>
            </a:r>
          </a:p>
          <a:p>
            <a:pPr lvl="1"/>
            <a:r>
              <a:rPr lang="es-PE" sz="2800" dirty="0"/>
              <a:t>Neoplásicas</a:t>
            </a:r>
          </a:p>
          <a:p>
            <a:pPr lvl="1"/>
            <a:r>
              <a:rPr lang="es-PE" sz="2800" dirty="0"/>
              <a:t>Inflamatorias</a:t>
            </a:r>
          </a:p>
          <a:p>
            <a:pPr lvl="1"/>
            <a:r>
              <a:rPr lang="es-PE" sz="2800" dirty="0"/>
              <a:t>Infecciosas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385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42AB31A-A7AB-F439-C78F-3B114F68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123" y="393627"/>
            <a:ext cx="10768102" cy="732502"/>
          </a:xfrm>
        </p:spPr>
        <p:txBody>
          <a:bodyPr>
            <a:noAutofit/>
          </a:bodyPr>
          <a:lstStyle/>
          <a:p>
            <a:r>
              <a:rPr lang="es-PE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Enfermedades asociadas a HTLV-1</a:t>
            </a:r>
            <a:endParaRPr 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6">
            <a:extLst>
              <a:ext uri="{FF2B5EF4-FFF2-40B4-BE49-F238E27FC236}">
                <a16:creationId xmlns:a16="http://schemas.microsoft.com/office/drawing/2014/main" id="{7CF143E3-F267-C499-71BF-33D2A5BCFB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12826" y="1769825"/>
          <a:ext cx="7566348" cy="379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2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2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039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Neoplasias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434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Enfermedades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 inflamatorias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/>
                          </a:solidFill>
                        </a:rPr>
                        <a:t>Infecciones</a:t>
                      </a:r>
                      <a:r>
                        <a:rPr lang="es-ES" sz="1600" baseline="0" dirty="0">
                          <a:solidFill>
                            <a:schemeClr val="tx1"/>
                          </a:solidFill>
                        </a:rPr>
                        <a:t> oportunistas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8413">
                <a:tc row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Linfoma/leucemia</a:t>
                      </a:r>
                      <a:r>
                        <a:rPr lang="es-ES" sz="1600" baseline="0" dirty="0"/>
                        <a:t> a células T del adulto (ATLL)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Linfoma cutáneo</a:t>
                      </a:r>
                      <a:endParaRPr lang="en-US" sz="1600" dirty="0"/>
                    </a:p>
                  </a:txBody>
                  <a:tcPr>
                    <a:solidFill>
                      <a:srgbClr val="FFCCCC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="1" dirty="0"/>
                        <a:t>Paraparesia</a:t>
                      </a:r>
                      <a:r>
                        <a:rPr lang="es-ES" sz="1600" b="1" baseline="0" dirty="0"/>
                        <a:t> espástica tropical/ mielopatía asociada a HTLV-1 (PET)</a:t>
                      </a:r>
                      <a:endParaRPr lang="en-US" sz="1600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Uveítis</a:t>
                      </a:r>
                      <a:r>
                        <a:rPr lang="es-ES" sz="1600" baseline="0" dirty="0"/>
                        <a:t> asociada a HTLV-1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Síndrome</a:t>
                      </a:r>
                      <a:r>
                        <a:rPr lang="es-ES" sz="1600" baseline="0" dirty="0"/>
                        <a:t> de ojo seco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Tiroiditis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Miositis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Alveolitis</a:t>
                      </a:r>
                      <a:endParaRPr lang="en-US" sz="1600" dirty="0"/>
                    </a:p>
                  </a:txBody>
                  <a:tcPr>
                    <a:solidFill>
                      <a:srgbClr val="FCFEE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Estrongiloidiasis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Acarosis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Tuberculosis</a:t>
                      </a:r>
                      <a:endParaRPr lang="en-US" sz="16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/>
                        <a:t>Onicomicosis</a:t>
                      </a:r>
                      <a:endParaRPr lang="en-US" sz="1600" dirty="0"/>
                    </a:p>
                  </a:txBody>
                  <a:tcPr>
                    <a:solidFill>
                      <a:srgbClr val="D7F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4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Dermatitis</a:t>
                      </a:r>
                      <a:r>
                        <a:rPr lang="es-ES" sz="1600" baseline="0" dirty="0"/>
                        <a:t> infectiva (DI)</a:t>
                      </a:r>
                      <a:endParaRPr lang="en-US" sz="1600" dirty="0"/>
                    </a:p>
                  </a:txBody>
                  <a:tcPr>
                    <a:solidFill>
                      <a:srgbClr val="C5ED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55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4759B0-2325-6D0D-F2B0-B74C8AFC2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867" y="539752"/>
            <a:ext cx="9105303" cy="542594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705BA6-9424-837B-1011-9EF2D6E60E80}"/>
              </a:ext>
            </a:extLst>
          </p:cNvPr>
          <p:cNvSpPr txBox="1"/>
          <p:nvPr/>
        </p:nvSpPr>
        <p:spPr>
          <a:xfrm>
            <a:off x="7741920" y="6072777"/>
            <a:ext cx="41510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600" dirty="0"/>
              <a:t>Barr RS, et al(2022) Front. </a:t>
            </a:r>
            <a:r>
              <a:rPr lang="es-PE" sz="1600" dirty="0" err="1"/>
              <a:t>Med</a:t>
            </a:r>
            <a:r>
              <a:rPr lang="es-PE" sz="1600" dirty="0"/>
              <a:t>. 9:941647</a:t>
            </a:r>
          </a:p>
        </p:txBody>
      </p:sp>
    </p:spTree>
    <p:extLst>
      <p:ext uri="{BB962C8B-B14F-4D97-AF65-F5344CB8AC3E}">
        <p14:creationId xmlns:p14="http://schemas.microsoft.com/office/powerpoint/2010/main" val="864199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2259</Words>
  <Application>Microsoft Office PowerPoint</Application>
  <PresentationFormat>Panorámica</PresentationFormat>
  <Paragraphs>342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9" baseType="lpstr">
      <vt:lpstr>Aptos</vt:lpstr>
      <vt:lpstr>Aptos Display</vt:lpstr>
      <vt:lpstr>Arial</vt:lpstr>
      <vt:lpstr>Calibri</vt:lpstr>
      <vt:lpstr>Wingdings</vt:lpstr>
      <vt:lpstr>Tema de Office</vt:lpstr>
      <vt:lpstr>¿Podemos erradicar la transmisión de HTLV-1?</vt:lpstr>
      <vt:lpstr>Presentación de PowerPoint</vt:lpstr>
      <vt:lpstr>Generalidades</vt:lpstr>
      <vt:lpstr>Presentación de PowerPoint</vt:lpstr>
      <vt:lpstr>Presentación de PowerPoint</vt:lpstr>
      <vt:lpstr>Presentación de PowerPoint</vt:lpstr>
      <vt:lpstr>Presentación de PowerPoint</vt:lpstr>
      <vt:lpstr>Enfermedades asociadas a HTLV-1</vt:lpstr>
      <vt:lpstr>Presentación de PowerPoint</vt:lpstr>
      <vt:lpstr>Rutas de transmisión</vt:lpstr>
      <vt:lpstr>Caso clínico</vt:lpstr>
      <vt:lpstr>Presentación de PowerPoint</vt:lpstr>
      <vt:lpstr>Presentación de PowerPoint</vt:lpstr>
      <vt:lpstr>Estudios de agregación familiar de enfermedades asociadas a HTLV-1</vt:lpstr>
      <vt:lpstr>¿Las enfermedades asociadas a HTLV-1 se presentan en familias?</vt:lpstr>
      <vt:lpstr>Presentación de PowerPoint</vt:lpstr>
      <vt:lpstr>Presentación de PowerPoint</vt:lpstr>
      <vt:lpstr>Presentación de PowerPoint</vt:lpstr>
      <vt:lpstr>Patrones de agregación familiar de PET y ATLL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 para reducir la transmisión de HTLV-1</vt:lpstr>
      <vt:lpstr>Transmisión vertical </vt:lpstr>
      <vt:lpstr>Factores de riesgo para transmisión perinatal</vt:lpstr>
      <vt:lpstr>El dilema de la lactancia materna</vt:lpstr>
      <vt:lpstr>Presentación de PowerPoint</vt:lpstr>
      <vt:lpstr>Factores de riesgo para transmisión perinatal</vt:lpstr>
      <vt:lpstr>El dilema de la lactancia materna</vt:lpstr>
      <vt:lpstr>Idealmente…</vt:lpstr>
      <vt:lpstr>¿Tamizaje antenatal?</vt:lpstr>
      <vt:lpstr>Presentación de PowerPoint</vt:lpstr>
      <vt:lpstr>Conclusiones</vt:lpstr>
      <vt:lpstr>Implicancias y Relevancia</vt:lpstr>
      <vt:lpstr>Transmisión horizontal</vt:lpstr>
      <vt:lpstr>HTLV-1 es una ITS</vt:lpstr>
      <vt:lpstr>HTLV-1 es una ITS</vt:lpstr>
      <vt:lpstr>HTLV-1 en MSM y TS</vt:lpstr>
      <vt:lpstr>Presentación de PowerPoint</vt:lpstr>
      <vt:lpstr>Presentación de PowerPoint</vt:lpstr>
      <vt:lpstr>Parejas discordantes</vt:lpstr>
      <vt:lpstr>¿Qué podemos hacer?</vt:lpstr>
      <vt:lpstr>Niveles en los que podemos intervenir</vt:lpstr>
      <vt:lpstr>Presentación de PowerPoint</vt:lpstr>
      <vt:lpstr>Conclusiones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Alejandra Castro</dc:creator>
  <cp:lastModifiedBy>Carolina Alvarez</cp:lastModifiedBy>
  <cp:revision>12</cp:revision>
  <dcterms:created xsi:type="dcterms:W3CDTF">2024-09-03T17:08:15Z</dcterms:created>
  <dcterms:modified xsi:type="dcterms:W3CDTF">2024-10-05T12:59:18Z</dcterms:modified>
</cp:coreProperties>
</file>