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710" r:id="rId2"/>
  </p:sldMasterIdLst>
  <p:notesMasterIdLst>
    <p:notesMasterId r:id="rId41"/>
  </p:notesMasterIdLst>
  <p:sldIdLst>
    <p:sldId id="283" r:id="rId3"/>
    <p:sldId id="348" r:id="rId4"/>
    <p:sldId id="423" r:id="rId5"/>
    <p:sldId id="677" r:id="rId6"/>
    <p:sldId id="2147473724" r:id="rId7"/>
    <p:sldId id="688" r:id="rId8"/>
    <p:sldId id="662" r:id="rId9"/>
    <p:sldId id="656" r:id="rId10"/>
    <p:sldId id="696" r:id="rId11"/>
    <p:sldId id="697" r:id="rId12"/>
    <p:sldId id="698" r:id="rId13"/>
    <p:sldId id="663" r:id="rId14"/>
    <p:sldId id="664" r:id="rId15"/>
    <p:sldId id="665" r:id="rId16"/>
    <p:sldId id="666" r:id="rId17"/>
    <p:sldId id="667" r:id="rId18"/>
    <p:sldId id="668" r:id="rId19"/>
    <p:sldId id="689" r:id="rId20"/>
    <p:sldId id="690" r:id="rId21"/>
    <p:sldId id="691" r:id="rId22"/>
    <p:sldId id="692" r:id="rId23"/>
    <p:sldId id="693" r:id="rId24"/>
    <p:sldId id="694" r:id="rId25"/>
    <p:sldId id="685" r:id="rId26"/>
    <p:sldId id="699" r:id="rId27"/>
    <p:sldId id="669" r:id="rId28"/>
    <p:sldId id="695" r:id="rId29"/>
    <p:sldId id="687" r:id="rId30"/>
    <p:sldId id="700" r:id="rId31"/>
    <p:sldId id="2147473725" r:id="rId32"/>
    <p:sldId id="701" r:id="rId33"/>
    <p:sldId id="702" r:id="rId34"/>
    <p:sldId id="703" r:id="rId35"/>
    <p:sldId id="707" r:id="rId36"/>
    <p:sldId id="2147473726" r:id="rId37"/>
    <p:sldId id="2147473727" r:id="rId38"/>
    <p:sldId id="2147473728" r:id="rId39"/>
    <p:sldId id="657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hado, Tiago [JANBR]" initials="MT[" lastIdx="6" clrIdx="0"/>
  <p:cmAuthor id="1" name="Marchiani, Mariana" initials="M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DA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19EC2-F6AD-4DCF-9DCA-DE82C541F554}" v="2" dt="2024-10-04T00:06:24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>
      <p:cViewPr varScale="1">
        <p:scale>
          <a:sx n="63" d="100"/>
          <a:sy n="63" d="100"/>
        </p:scale>
        <p:origin x="128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73CF3-7CFB-42FD-9C3B-6060DA68E9DD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536D5-245B-4212-923E-1F1EC7A678F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66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63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1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12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L COVER_1A">
    <p:bg>
      <p:bgPr>
        <a:solidFill>
          <a:srgbClr val="E1ECEA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A8352B-1A7E-4E4A-B277-0CD24D16A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8" t="2" b="-577"/>
          <a:stretch/>
        </p:blipFill>
        <p:spPr>
          <a:xfrm>
            <a:off x="207395" y="-39537"/>
            <a:ext cx="8936609" cy="6897537"/>
          </a:xfrm>
          <a:prstGeom prst="rect">
            <a:avLst/>
          </a:prstGeom>
        </p:spPr>
      </p:pic>
      <p:sp>
        <p:nvSpPr>
          <p:cNvPr id="20858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1883" y="2846327"/>
            <a:ext cx="7754112" cy="703013"/>
          </a:xfrm>
          <a:prstGeom prst="rect">
            <a:avLst/>
          </a:prstGeom>
        </p:spPr>
        <p:txBody>
          <a:bodyPr anchor="b"/>
          <a:lstStyle>
            <a:lvl1pPr algn="l">
              <a:defRPr sz="20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858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1883" y="3588191"/>
            <a:ext cx="7754112" cy="608316"/>
          </a:xfrm>
          <a:prstGeom prst="rect">
            <a:avLst/>
          </a:prstGeom>
        </p:spPr>
        <p:txBody>
          <a:bodyPr/>
          <a:lstStyle>
            <a:lvl1pPr marL="0" marR="0" indent="0" algn="l" defTabSz="38575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254"/>
              </a:spcAft>
              <a:buClr>
                <a:srgbClr val="AEDB76"/>
              </a:buClr>
              <a:buSzPct val="125000"/>
              <a:buFontTx/>
              <a:buNone/>
              <a:tabLst/>
              <a:defRPr sz="675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81883" y="2619437"/>
            <a:ext cx="7754112" cy="22296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7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6DC046-91BB-1F45-8C69-22050ABD2511}"/>
              </a:ext>
            </a:extLst>
          </p:cNvPr>
          <p:cNvSpPr/>
          <p:nvPr/>
        </p:nvSpPr>
        <p:spPr bwMode="auto">
          <a:xfrm>
            <a:off x="2" y="2426938"/>
            <a:ext cx="77508" cy="154081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5782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L SECTION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45C8E7-B3EF-FC45-B494-D0B970095A5C}"/>
              </a:ext>
            </a:extLst>
          </p:cNvPr>
          <p:cNvSpPr/>
          <p:nvPr/>
        </p:nvSpPr>
        <p:spPr bwMode="auto">
          <a:xfrm>
            <a:off x="-1" y="8"/>
            <a:ext cx="9144002" cy="4614545"/>
          </a:xfrm>
          <a:prstGeom prst="rect">
            <a:avLst/>
          </a:prstGeom>
          <a:solidFill>
            <a:srgbClr val="E1ECEA">
              <a:alpha val="2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6529CEC-8C22-F84F-89C5-30136D6B0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8" t="2" b="32135"/>
          <a:stretch/>
        </p:blipFill>
        <p:spPr>
          <a:xfrm>
            <a:off x="207395" y="-39536"/>
            <a:ext cx="8936609" cy="4654083"/>
          </a:xfrm>
          <a:prstGeom prst="rect">
            <a:avLst/>
          </a:prstGeom>
        </p:spPr>
      </p:pic>
      <p:sp>
        <p:nvSpPr>
          <p:cNvPr id="20858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1883" y="2850813"/>
            <a:ext cx="7754112" cy="428633"/>
          </a:xfrm>
          <a:prstGeom prst="rect">
            <a:avLst/>
          </a:prstGeom>
        </p:spPr>
        <p:txBody>
          <a:bodyPr anchor="b"/>
          <a:lstStyle>
            <a:lvl1pPr algn="l"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8589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81883" y="3375463"/>
            <a:ext cx="7754112" cy="608316"/>
          </a:xfrm>
          <a:prstGeom prst="rect">
            <a:avLst/>
          </a:prstGeom>
        </p:spPr>
        <p:txBody>
          <a:bodyPr/>
          <a:lstStyle>
            <a:lvl1pPr marL="0" marR="0" indent="0" algn="l" defTabSz="38575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254"/>
              </a:spcAft>
              <a:buClr>
                <a:srgbClr val="AEDB76"/>
              </a:buClr>
              <a:buSzPct val="125000"/>
              <a:buFontTx/>
              <a:buNone/>
              <a:tabLst/>
              <a:defRPr sz="675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C95EA-7C9E-484D-9F6B-994A88E91C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885" y="4924343"/>
            <a:ext cx="8633517" cy="136313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67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hyperlinks to trials for section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D9EFBC-7A44-9C46-8291-47DE08754587}"/>
              </a:ext>
            </a:extLst>
          </p:cNvPr>
          <p:cNvGrpSpPr/>
          <p:nvPr/>
        </p:nvGrpSpPr>
        <p:grpSpPr>
          <a:xfrm>
            <a:off x="-1" y="4614545"/>
            <a:ext cx="9144002" cy="0"/>
            <a:chOff x="-1" y="154172"/>
            <a:chExt cx="9144001" cy="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C7BE9C-81E2-EA42-957A-1A3BB3AB72AC}"/>
                </a:ext>
              </a:extLst>
            </p:cNvPr>
            <p:cNvCxnSpPr/>
            <p:nvPr userDrawn="1"/>
          </p:nvCxnSpPr>
          <p:spPr bwMode="auto">
            <a:xfrm>
              <a:off x="-1" y="154172"/>
              <a:ext cx="486075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4EFE958-EE50-2F4C-8287-6567A244D653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60404" y="154172"/>
              <a:ext cx="165487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FBC0C25-1794-4F49-A744-C27588B9866B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6714925" y="154172"/>
              <a:ext cx="165487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A1F8E5A-804F-5842-9737-6FA8306F89AF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8469445" y="154172"/>
              <a:ext cx="67455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7C0FD81-13DD-3E45-874B-E17A87ADF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1883" y="2498451"/>
            <a:ext cx="7754112" cy="22296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675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42425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F46FE0A-ECD0-E543-BE03-1DDAACFF2225}"/>
              </a:ext>
            </a:extLst>
          </p:cNvPr>
          <p:cNvSpPr/>
          <p:nvPr/>
        </p:nvSpPr>
        <p:spPr bwMode="auto">
          <a:xfrm>
            <a:off x="0" y="0"/>
            <a:ext cx="9144000" cy="117566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C475B9-E97F-9546-912C-0FABE135A218}"/>
              </a:ext>
            </a:extLst>
          </p:cNvPr>
          <p:cNvSpPr/>
          <p:nvPr/>
        </p:nvSpPr>
        <p:spPr bwMode="auto">
          <a:xfrm>
            <a:off x="-1307" y="0"/>
            <a:ext cx="2036787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4EC3C-BAD6-1C48-9C1D-8AC4B4F84D47}"/>
              </a:ext>
            </a:extLst>
          </p:cNvPr>
          <p:cNvSpPr txBox="1"/>
          <p:nvPr/>
        </p:nvSpPr>
        <p:spPr>
          <a:xfrm>
            <a:off x="147768" y="884469"/>
            <a:ext cx="19753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189861" y="5905573"/>
            <a:ext cx="6725543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949" y="1657834"/>
            <a:ext cx="1807532" cy="1791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5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E6AF8F4-B613-B54F-84E1-EF3BA62DB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9861" y="1657831"/>
            <a:ext cx="6725543" cy="4107973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788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key take away text for the section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9A6BBA-6FDA-944A-8FC9-972BBC663EF3}"/>
              </a:ext>
            </a:extLst>
          </p:cNvPr>
          <p:cNvGrpSpPr/>
          <p:nvPr/>
        </p:nvGrpSpPr>
        <p:grpSpPr>
          <a:xfrm>
            <a:off x="2171071" y="1516915"/>
            <a:ext cx="6676569" cy="0"/>
            <a:chOff x="-1" y="154172"/>
            <a:chExt cx="8960316" cy="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4FDA237-60C6-BD42-A704-6954F6BB73F6}"/>
                </a:ext>
              </a:extLst>
            </p:cNvPr>
            <p:cNvCxnSpPr/>
            <p:nvPr userDrawn="1"/>
          </p:nvCxnSpPr>
          <p:spPr bwMode="auto">
            <a:xfrm>
              <a:off x="-1" y="154172"/>
              <a:ext cx="486075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453059-76EA-8244-A06A-C2A2CA145ABC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60404" y="154172"/>
              <a:ext cx="165487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E811FB-FED8-2541-912C-8E073BDD395C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6714925" y="154172"/>
              <a:ext cx="165487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CF738A-88AD-F444-B83A-56CD44E0203B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8469445" y="154172"/>
              <a:ext cx="49087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745217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F46FE0A-ECD0-E543-BE03-1DDAACFF2225}"/>
              </a:ext>
            </a:extLst>
          </p:cNvPr>
          <p:cNvSpPr/>
          <p:nvPr/>
        </p:nvSpPr>
        <p:spPr bwMode="auto">
          <a:xfrm>
            <a:off x="0" y="0"/>
            <a:ext cx="9144000" cy="117566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27947" y="587022"/>
            <a:ext cx="8686800" cy="5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AD0C3F-054E-0F41-B9EE-71C617C910BF}"/>
              </a:ext>
            </a:extLst>
          </p:cNvPr>
          <p:cNvGrpSpPr/>
          <p:nvPr/>
        </p:nvGrpSpPr>
        <p:grpSpPr>
          <a:xfrm rot="16200000">
            <a:off x="-3350183" y="3362548"/>
            <a:ext cx="6858003" cy="132911"/>
            <a:chOff x="-1" y="154172"/>
            <a:chExt cx="9144001" cy="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CD8EA3-A581-CD42-9AC6-42234186AB70}"/>
                </a:ext>
              </a:extLst>
            </p:cNvPr>
            <p:cNvCxnSpPr/>
            <p:nvPr userDrawn="1"/>
          </p:nvCxnSpPr>
          <p:spPr bwMode="auto">
            <a:xfrm>
              <a:off x="-1" y="154172"/>
              <a:ext cx="486075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37BCA7-495F-1A42-8FD3-D7A6549149CD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4960404" y="154172"/>
              <a:ext cx="165487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6290B56-A3D8-F249-971C-9E82FCEAECB2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6714925" y="154172"/>
              <a:ext cx="165487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D177FE-8C91-D34A-8D50-833A59F64210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8469445" y="154172"/>
              <a:ext cx="67455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8889977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marR="0" indent="0" algn="l" defTabSz="514337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marL="0" marR="0" lvl="0" indent="0" algn="l" defTabSz="514337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/>
            </a:pPr>
            <a:r>
              <a:rPr lang="en-US" dirty="0" err="1"/>
              <a:t>Woyach</a:t>
            </a:r>
            <a:r>
              <a:rPr lang="en-US" dirty="0"/>
              <a:t> JA, 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2018; DPI:10.1056/NEJMoa1812836. </a:t>
            </a:r>
          </a:p>
          <a:p>
            <a:pPr lvl="0"/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073AEC-831D-AE4D-809E-0AD34B9ED2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0E6DA-69E0-6C43-93D7-65054D416C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397000"/>
            <a:ext cx="868680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89141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BULLETS top/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073AEC-831D-AE4D-809E-0AD34B9ED2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0E6DA-69E0-6C43-93D7-65054D416C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397006"/>
            <a:ext cx="8686800" cy="13992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31478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1" y="1397000"/>
            <a:ext cx="4154558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0ADE8F-1D19-6947-8E42-A8497F1700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0845" y="1397000"/>
            <a:ext cx="4154558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05499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COLUMN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397000"/>
            <a:ext cx="274320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0ADE8F-1D19-6947-8E42-A8497F1700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108960" y="1397000"/>
            <a:ext cx="274320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D1535D-E96E-F849-8613-F0C3EEB41A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89320" y="1397000"/>
            <a:ext cx="274320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2237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  <a:lvl2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2pPr>
            <a:lvl3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3pPr>
            <a:lvl4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4pPr>
            <a:lvl5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fld id="{6499CFA3-064C-4927-B487-123D6DE9084A}" type="datetimeFigureOut">
              <a:rPr lang="pt-BR" smtClean="0"/>
              <a:pPr/>
              <a:t>03/10/2024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fld id="{B3BA25A4-6BBE-4B2D-8FE8-819E6DE5C088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20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COLUMN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397000"/>
            <a:ext cx="201168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0ADE8F-1D19-6947-8E42-A8497F1700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92680" y="1397000"/>
            <a:ext cx="201168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D1535D-E96E-F849-8613-F0C3EEB41A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56760" y="1397000"/>
            <a:ext cx="201168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D9EABF-E607-1044-A37C-9C1F560C2D7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720840" y="1397000"/>
            <a:ext cx="201168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55040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COLUMNS (2) top/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1" y="1398107"/>
            <a:ext cx="4154558" cy="1405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0ADE8F-1D19-6947-8E42-A8497F1700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0845" y="1398107"/>
            <a:ext cx="4154558" cy="1405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58823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1_IMAGE top/COLUMNS (2)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1" y="4359968"/>
            <a:ext cx="4154558" cy="1405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0ADE8F-1D19-6947-8E42-A8497F1700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0845" y="4359968"/>
            <a:ext cx="4154558" cy="1405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34268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BULLETS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1" y="1397000"/>
            <a:ext cx="4154558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32154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BULLETS (narrow)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397000"/>
            <a:ext cx="201168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71600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IMAGE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BE99F4-F82C-E148-A4FE-C59DC64C75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0845" y="1397000"/>
            <a:ext cx="4154558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709384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IMAGE/BULLETS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F35011C-BF7F-7B47-99BF-B550C316D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0CA10E2-609C-7640-80F7-0F6290856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0BDF5B-D490-3442-BC9D-E9F62C8E07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720840" y="1397000"/>
            <a:ext cx="2011680" cy="436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65274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L TITLE/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7947" y="5905573"/>
            <a:ext cx="8686800" cy="666751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94">
                <a:solidFill>
                  <a:schemeClr val="bg1"/>
                </a:solidFill>
              </a:defRPr>
            </a:lvl1pPr>
            <a:lvl2pPr marL="192876" indent="0">
              <a:buFontTx/>
              <a:buNone/>
              <a:defRPr/>
            </a:lvl2pPr>
            <a:lvl3pPr marL="385753" indent="0">
              <a:buFontTx/>
              <a:buNone/>
              <a:defRPr/>
            </a:lvl3pPr>
            <a:lvl4pPr marL="578630" indent="0">
              <a:buFontTx/>
              <a:buNone/>
              <a:defRPr/>
            </a:lvl4pPr>
            <a:lvl5pPr marL="77150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788FD9-84B0-3A4A-8C2B-494DE8448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96750"/>
            <a:ext cx="8686800" cy="3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3C4868-FFEC-6A43-B5E3-B838816C6F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945" y="371825"/>
            <a:ext cx="5029200" cy="21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19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04657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464770" y="1327154"/>
            <a:ext cx="8242857" cy="442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73477" y="151640"/>
            <a:ext cx="8242859" cy="991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6388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311400"/>
            <a:ext cx="9144000" cy="4546600"/>
          </a:xfrm>
          <a:prstGeom prst="rect">
            <a:avLst/>
          </a:prstGeom>
          <a:solidFill>
            <a:srgbClr val="003C8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13" dirty="0">
              <a:solidFill>
                <a:prstClr val="white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133600" y="2616200"/>
            <a:ext cx="64770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>
                <a:solidFill>
                  <a:srgbClr val="9BE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33600" y="4749804"/>
            <a:ext cx="64770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algn="l" defTabSz="514350" rtl="0" eaLnBrk="1" latinLnBrk="0" hangingPunct="1">
              <a:buFont typeface="Arial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75174" y="6531930"/>
            <a:ext cx="3384222" cy="1701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06" b="1" dirty="0">
                <a:solidFill>
                  <a:prstClr val="white"/>
                </a:solidFill>
                <a:latin typeface="Arial"/>
              </a:rPr>
              <a:t>CONFIDENTIAL. For Internal Use Only.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589" y="6515297"/>
            <a:ext cx="2505456" cy="32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F702C-1A6D-4BC7-8D34-9B130B2B8C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" y="0"/>
            <a:ext cx="2042014" cy="13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508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828800" y="2311400"/>
            <a:ext cx="7315200" cy="2844800"/>
          </a:xfrm>
          <a:prstGeom prst="rect">
            <a:avLst/>
          </a:prstGeom>
          <a:solidFill>
            <a:srgbClr val="003C8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13" dirty="0">
              <a:solidFill>
                <a:prstClr val="white"/>
              </a:solidFill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057400" y="2616200"/>
            <a:ext cx="6934200" cy="1574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C0FF8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057400" y="4157247"/>
            <a:ext cx="6477000" cy="17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514350" rtl="0" eaLnBrk="1" latinLnBrk="0" hangingPunct="1">
              <a:buFont typeface="Arial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algn="l" defTabSz="514350" rtl="0" eaLnBrk="1" latinLnBrk="0" hangingPunct="1">
              <a:defRPr lang="en-US" sz="9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75174" y="6531930"/>
            <a:ext cx="3384222" cy="1701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06" b="1" dirty="0">
                <a:solidFill>
                  <a:prstClr val="white"/>
                </a:solidFill>
                <a:latin typeface="Arial"/>
              </a:rPr>
              <a:t>CONFIDENTIAL. For Internal Use Only.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589" y="6515297"/>
            <a:ext cx="2505456" cy="32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8FBA7-277D-4942-BFBD-6EA6BBA479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" y="0"/>
            <a:ext cx="2042014" cy="13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7313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62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00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70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62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91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62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9CFA3-064C-4927-B487-123D6DE9084A}" type="datetimeFigureOut">
              <a:rPr lang="pt-BR" smtClean="0"/>
              <a:t>03/10/2024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A25A4-6BBE-4B2D-8FE8-819E6DE5C0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36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670CE1-6D9D-FD41-8D70-8C08467B7D7F}"/>
              </a:ext>
            </a:extLst>
          </p:cNvPr>
          <p:cNvSpPr/>
          <p:nvPr/>
        </p:nvSpPr>
        <p:spPr bwMode="auto">
          <a:xfrm>
            <a:off x="0" y="0"/>
            <a:ext cx="9144000" cy="1175664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51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7947" y="623150"/>
            <a:ext cx="8686800" cy="46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DD041-FB29-4749-8604-6210393DD4E8}"/>
              </a:ext>
            </a:extLst>
          </p:cNvPr>
          <p:cNvSpPr/>
          <p:nvPr/>
        </p:nvSpPr>
        <p:spPr bwMode="auto">
          <a:xfrm>
            <a:off x="3" y="5"/>
            <a:ext cx="45719" cy="117666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1CD4D-A88B-DD4B-A185-875D4B0F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97000"/>
            <a:ext cx="8686800" cy="4368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A591F-BA3B-4760-81EB-A4F69B907F6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62" y="6354093"/>
            <a:ext cx="1229527" cy="4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568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30" r:id="rId19"/>
  </p:sldLayoutIdLst>
  <p:transition spd="slow"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013" b="1" i="0">
          <a:solidFill>
            <a:schemeClr val="bg1"/>
          </a:solidFill>
          <a:latin typeface="+mn-lt"/>
          <a:ea typeface="+mj-ea"/>
          <a:cs typeface="Calibri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5pPr>
      <a:lvl6pPr marL="1928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6pPr>
      <a:lvl7pPr marL="38575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7pPr>
      <a:lvl8pPr marL="57863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8pPr>
      <a:lvl9pPr marL="77150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435" b="1">
          <a:solidFill>
            <a:schemeClr val="bg2"/>
          </a:solidFill>
          <a:latin typeface="Arial" charset="0"/>
        </a:defRPr>
      </a:lvl9pPr>
    </p:titleStyle>
    <p:bodyStyle>
      <a:lvl1pPr marL="77151" indent="-77151" algn="l" rtl="0" eaLnBrk="1" fontAlgn="base" hangingPunct="1">
        <a:lnSpc>
          <a:spcPct val="90000"/>
        </a:lnSpc>
        <a:spcBef>
          <a:spcPts val="338"/>
        </a:spcBef>
        <a:spcAft>
          <a:spcPts val="169"/>
        </a:spcAft>
        <a:buClr>
          <a:schemeClr val="bg1"/>
        </a:buClr>
        <a:buSzPct val="100000"/>
        <a:buFont typeface="Arial" charset="0"/>
        <a:buChar char="•"/>
        <a:tabLst/>
        <a:defRPr sz="788" b="0">
          <a:solidFill>
            <a:schemeClr val="bg1"/>
          </a:solidFill>
          <a:latin typeface="+mn-lt"/>
          <a:ea typeface="+mn-ea"/>
          <a:cs typeface="Calibri"/>
        </a:defRPr>
      </a:lvl1pPr>
      <a:lvl2pPr marL="205735" indent="-77151" algn="l" rtl="0" eaLnBrk="1" fontAlgn="base" hangingPunct="1">
        <a:lnSpc>
          <a:spcPct val="90000"/>
        </a:lnSpc>
        <a:spcBef>
          <a:spcPts val="0"/>
        </a:spcBef>
        <a:spcAft>
          <a:spcPts val="225"/>
        </a:spcAft>
        <a:buClr>
          <a:schemeClr val="bg1"/>
        </a:buClr>
        <a:buSzPct val="100000"/>
        <a:buFont typeface="Lucida Grande"/>
        <a:buChar char="–"/>
        <a:tabLst/>
        <a:defRPr sz="675" b="0">
          <a:solidFill>
            <a:schemeClr val="bg1"/>
          </a:solidFill>
          <a:latin typeface="+mn-lt"/>
          <a:cs typeface="Calibri"/>
        </a:defRPr>
      </a:lvl2pPr>
      <a:lvl3pPr marL="334319" marR="0" indent="-77151" algn="l" defTabSz="514337" rtl="0" eaLnBrk="1" fontAlgn="base" latinLnBrk="0" hangingPunct="1">
        <a:lnSpc>
          <a:spcPct val="90000"/>
        </a:lnSpc>
        <a:spcBef>
          <a:spcPts val="0"/>
        </a:spcBef>
        <a:spcAft>
          <a:spcPts val="225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675" b="0">
          <a:solidFill>
            <a:schemeClr val="bg1"/>
          </a:solidFill>
          <a:latin typeface="+mn-lt"/>
          <a:cs typeface="Calibri"/>
        </a:defRPr>
      </a:lvl3pPr>
      <a:lvl4pPr marL="453617" indent="-66078" algn="l" rtl="0" eaLnBrk="1" fontAlgn="base" hangingPunct="1">
        <a:spcBef>
          <a:spcPts val="0"/>
        </a:spcBef>
        <a:spcAft>
          <a:spcPct val="0"/>
        </a:spcAft>
        <a:buClr>
          <a:schemeClr val="bg1"/>
        </a:buClr>
        <a:buSzPct val="100000"/>
        <a:buFont typeface="System Font Regular"/>
        <a:buChar char="−"/>
        <a:tabLst/>
        <a:defRPr sz="619" b="0">
          <a:solidFill>
            <a:schemeClr val="bg1"/>
          </a:solidFill>
          <a:effectLst/>
          <a:latin typeface="+mn-lt"/>
        </a:defRPr>
      </a:lvl4pPr>
      <a:lvl5pPr marL="614348" indent="-66971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•"/>
        <a:tabLst/>
        <a:defRPr sz="619" b="0">
          <a:solidFill>
            <a:schemeClr val="bg1"/>
          </a:solidFill>
          <a:effectLst/>
          <a:latin typeface="+mn-lt"/>
        </a:defRPr>
      </a:lvl5pPr>
      <a:lvl6pPr marL="1060821" indent="-96439" algn="l" rtl="0" eaLnBrk="1" fontAlgn="base" hangingPunct="1">
        <a:spcBef>
          <a:spcPct val="20000"/>
        </a:spcBef>
        <a:spcAft>
          <a:spcPct val="0"/>
        </a:spcAft>
        <a:buClr>
          <a:srgbClr val="BC5C8A"/>
        </a:buClr>
        <a:buChar char="»"/>
        <a:defRPr sz="844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1253697" indent="-96439" algn="l" rtl="0" eaLnBrk="1" fontAlgn="base" hangingPunct="1">
        <a:spcBef>
          <a:spcPct val="20000"/>
        </a:spcBef>
        <a:spcAft>
          <a:spcPct val="0"/>
        </a:spcAft>
        <a:buClr>
          <a:srgbClr val="BC5C8A"/>
        </a:buClr>
        <a:buChar char="»"/>
        <a:defRPr sz="844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446574" indent="-96439" algn="l" rtl="0" eaLnBrk="1" fontAlgn="base" hangingPunct="1">
        <a:spcBef>
          <a:spcPct val="20000"/>
        </a:spcBef>
        <a:spcAft>
          <a:spcPct val="0"/>
        </a:spcAft>
        <a:buClr>
          <a:srgbClr val="BC5C8A"/>
        </a:buClr>
        <a:buChar char="»"/>
        <a:defRPr sz="844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639451" indent="-96439" algn="l" rtl="0" eaLnBrk="1" fontAlgn="base" hangingPunct="1">
        <a:spcBef>
          <a:spcPct val="20000"/>
        </a:spcBef>
        <a:spcAft>
          <a:spcPct val="0"/>
        </a:spcAft>
        <a:buClr>
          <a:srgbClr val="BC5C8A"/>
        </a:buClr>
        <a:buChar char="»"/>
        <a:defRPr sz="844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bodyStyle>
    <p:otherStyle>
      <a:defPPr>
        <a:defRPr lang="en-US"/>
      </a:defPPr>
      <a:lvl1pPr marL="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3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1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1">
          <p15:clr>
            <a:srgbClr val="F26B43"/>
          </p15:clr>
        </p15:guide>
        <p15:guide id="2" pos="3159">
          <p15:clr>
            <a:srgbClr val="F26B43"/>
          </p15:clr>
        </p15:guide>
        <p15:guide id="3" orient="horz" pos="660">
          <p15:clr>
            <a:srgbClr val="F26B43"/>
          </p15:clr>
        </p15:guide>
        <p15:guide id="4" orient="horz" pos="2724">
          <p15:clr>
            <a:srgbClr val="F26B43"/>
          </p15:clr>
        </p15:guide>
        <p15:guide id="5" pos="1620">
          <p15:clr>
            <a:srgbClr val="F26B43"/>
          </p15:clr>
        </p15:guide>
        <p15:guide id="6" orient="horz" pos="31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guilherme.perini@einstein.b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guilherme.perini@einstein.b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1772816"/>
            <a:ext cx="9144000" cy="1470025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¿Porque tenemos que focar en el estudio de los Linfomas Primários de Sistema Nervioso Central?</a:t>
            </a:r>
            <a:endParaRPr lang="pt-BR" b="1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227" y="3933056"/>
            <a:ext cx="9144000" cy="1752600"/>
          </a:xfrm>
        </p:spPr>
        <p:txBody>
          <a:bodyPr>
            <a:normAutofit/>
          </a:bodyPr>
          <a:lstStyle/>
          <a:p>
            <a:r>
              <a:rPr lang="pt-BR" sz="14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Guilherme Fleury Perini, MD</a:t>
            </a:r>
          </a:p>
          <a:p>
            <a:r>
              <a:rPr lang="pt-BR" sz="14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Hospital Israelita Albert Einstein</a:t>
            </a:r>
          </a:p>
          <a:p>
            <a:r>
              <a:rPr lang="pt-BR" sz="14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hlinkClick r:id="rId2"/>
              </a:rPr>
              <a:t>guilherme.perini@einstein.br</a:t>
            </a:r>
            <a:endParaRPr lang="pt-BR" sz="1400" dirty="0">
              <a:solidFill>
                <a:schemeClr val="tx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r>
              <a:rPr lang="pt-BR" sz="1400" dirty="0">
                <a:solidFill>
                  <a:schemeClr val="tx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@guiperiniMD</a:t>
            </a:r>
          </a:p>
          <a:p>
            <a:endParaRPr lang="pt-BR" sz="1200" dirty="0"/>
          </a:p>
        </p:txBody>
      </p:sp>
      <p:pic>
        <p:nvPicPr>
          <p:cNvPr id="5" name="Picture 8" descr="Resultado de imagem para hospital einstein">
            <a:extLst>
              <a:ext uri="{FF2B5EF4-FFF2-40B4-BE49-F238E27FC236}">
                <a16:creationId xmlns:a16="http://schemas.microsoft.com/office/drawing/2014/main" id="{50A1E6C1-63EF-4C57-B774-752B6E78B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8" b="27669"/>
          <a:stretch/>
        </p:blipFill>
        <p:spPr bwMode="auto">
          <a:xfrm>
            <a:off x="4019671" y="5867224"/>
            <a:ext cx="1319665" cy="6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EF0E64-A335-4A91-BF71-7252DB8D0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43" t="18190" r="11875" b="75757"/>
          <a:stretch/>
        </p:blipFill>
        <p:spPr>
          <a:xfrm>
            <a:off x="1475656" y="6020577"/>
            <a:ext cx="1655251" cy="4644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94155A-5C48-4B6A-9E85-72CD1D7BE6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63" t="18107" r="57098" b="73625"/>
          <a:stretch/>
        </p:blipFill>
        <p:spPr>
          <a:xfrm>
            <a:off x="6298215" y="5970951"/>
            <a:ext cx="143922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5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431D-BFD7-5521-5B82-93927B07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79AAB-8EED-0606-F4E2-375A51561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5600D-DC9D-8F5D-7991-FB1C2B9D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6201" r="20076" b="20600"/>
          <a:stretch/>
        </p:blipFill>
        <p:spPr>
          <a:xfrm>
            <a:off x="0" y="752947"/>
            <a:ext cx="904962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9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47BD-A01D-36E1-DA18-963EB40AB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68E9-2775-5D6C-5009-C04B52F3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4661F-B8FE-97E8-C20C-3CC506EBC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6201" r="19288" b="19200"/>
          <a:stretch/>
        </p:blipFill>
        <p:spPr>
          <a:xfrm>
            <a:off x="0" y="694421"/>
            <a:ext cx="9052903" cy="54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95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09EA7-0DC6-4625-80C4-378B7123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>
                <a:solidFill>
                  <a:srgbClr val="002060"/>
                </a:solidFill>
              </a:rPr>
              <a:t>Controversy</a:t>
            </a:r>
            <a:r>
              <a:rPr lang="pt-BR" dirty="0">
                <a:solidFill>
                  <a:srgbClr val="002060"/>
                </a:solidFill>
              </a:rPr>
              <a:t> 1: </a:t>
            </a:r>
            <a:r>
              <a:rPr lang="pt-BR" dirty="0" err="1">
                <a:solidFill>
                  <a:srgbClr val="002060"/>
                </a:solidFill>
              </a:rPr>
              <a:t>Rituximab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D4006C-A114-41AC-8E85-98DB09016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HOVON105/ALLG NHL24</a:t>
            </a:r>
          </a:p>
          <a:p>
            <a:pPr lvl="1"/>
            <a:r>
              <a:rPr lang="pt-BR" sz="1800" dirty="0" err="1"/>
              <a:t>Phase</a:t>
            </a:r>
            <a:r>
              <a:rPr lang="pt-BR" sz="1800" dirty="0"/>
              <a:t> 3 </a:t>
            </a:r>
            <a:r>
              <a:rPr lang="pt-BR" sz="1800" dirty="0" err="1"/>
              <a:t>of</a:t>
            </a:r>
            <a:r>
              <a:rPr lang="pt-BR" sz="1800" dirty="0"/>
              <a:t> MBVP +/- </a:t>
            </a:r>
            <a:r>
              <a:rPr lang="pt-BR" sz="1800" dirty="0" err="1"/>
              <a:t>Rituximab</a:t>
            </a:r>
            <a:r>
              <a:rPr lang="pt-BR" sz="1800" dirty="0"/>
              <a:t> </a:t>
            </a:r>
            <a:r>
              <a:rPr lang="pt-BR" sz="1800" dirty="0" err="1"/>
              <a:t>followed</a:t>
            </a:r>
            <a:r>
              <a:rPr lang="pt-BR" sz="1800" dirty="0"/>
              <a:t> </a:t>
            </a:r>
            <a:r>
              <a:rPr lang="pt-BR" sz="1800" dirty="0" err="1"/>
              <a:t>by</a:t>
            </a:r>
            <a:r>
              <a:rPr lang="pt-BR" sz="1800" dirty="0"/>
              <a:t> </a:t>
            </a:r>
            <a:r>
              <a:rPr lang="pt-BR" sz="1800" dirty="0" err="1"/>
              <a:t>Cytarabine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WBRT (&lt;60y)	</a:t>
            </a:r>
          </a:p>
          <a:p>
            <a:pPr lvl="2"/>
            <a:r>
              <a:rPr lang="pt-BR" sz="1600" dirty="0"/>
              <a:t>No </a:t>
            </a:r>
            <a:r>
              <a:rPr lang="pt-BR" sz="1600" dirty="0" err="1"/>
              <a:t>difference</a:t>
            </a:r>
            <a:r>
              <a:rPr lang="pt-BR" sz="1600" dirty="0"/>
              <a:t> in ORR, EFS, PFS </a:t>
            </a:r>
            <a:r>
              <a:rPr lang="pt-BR" sz="1600" dirty="0" err="1"/>
              <a:t>and</a:t>
            </a:r>
            <a:r>
              <a:rPr lang="pt-BR" sz="1600" dirty="0"/>
              <a:t> OS</a:t>
            </a:r>
          </a:p>
          <a:p>
            <a:pPr lvl="2"/>
            <a:r>
              <a:rPr lang="pt-BR" sz="1600" dirty="0"/>
              <a:t>No </a:t>
            </a:r>
            <a:r>
              <a:rPr lang="pt-BR" sz="1600" dirty="0" err="1"/>
              <a:t>toxicity</a:t>
            </a:r>
            <a:r>
              <a:rPr lang="pt-BR" sz="1600" dirty="0"/>
              <a:t> </a:t>
            </a:r>
            <a:r>
              <a:rPr lang="pt-BR" sz="1600" dirty="0" err="1"/>
              <a:t>signal</a:t>
            </a:r>
            <a:endParaRPr lang="en-US" sz="1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78C5E6-E625-4C12-84F4-CAD97A153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62" t="12201" r="5000" b="51181"/>
          <a:stretch/>
        </p:blipFill>
        <p:spPr>
          <a:xfrm>
            <a:off x="0" y="3513856"/>
            <a:ext cx="3888432" cy="26123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0A0AAF7-7E36-4AD3-B17A-48545A4FF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62" t="47637" r="5000" b="21651"/>
          <a:stretch/>
        </p:blipFill>
        <p:spPr>
          <a:xfrm>
            <a:off x="4159932" y="3513856"/>
            <a:ext cx="4526868" cy="25506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C8E9D68-064B-4B5C-B4BA-A4E8875242A5}"/>
              </a:ext>
            </a:extLst>
          </p:cNvPr>
          <p:cNvSpPr txBox="1"/>
          <p:nvPr/>
        </p:nvSpPr>
        <p:spPr>
          <a:xfrm>
            <a:off x="6265059" y="6497398"/>
            <a:ext cx="2756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Bromberg</a:t>
            </a:r>
            <a:r>
              <a:rPr lang="pt-BR" sz="1200" dirty="0"/>
              <a:t> JEC et al, Lancet </a:t>
            </a:r>
            <a:r>
              <a:rPr lang="pt-BR" sz="1200" dirty="0" err="1"/>
              <a:t>Hematol</a:t>
            </a:r>
            <a:r>
              <a:rPr lang="pt-BR" sz="1200" dirty="0"/>
              <a:t> 2019</a:t>
            </a:r>
            <a:endParaRPr lang="en-US" sz="1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27E6A8-591E-4192-BCC2-AB5B21377A33}"/>
              </a:ext>
            </a:extLst>
          </p:cNvPr>
          <p:cNvSpPr txBox="1"/>
          <p:nvPr/>
        </p:nvSpPr>
        <p:spPr>
          <a:xfrm>
            <a:off x="683568" y="2780928"/>
            <a:ext cx="8003232" cy="203132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Rituximab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did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not</a:t>
            </a:r>
            <a:r>
              <a:rPr lang="pt-BR" dirty="0">
                <a:solidFill>
                  <a:schemeClr val="bg1"/>
                </a:solidFill>
              </a:rPr>
              <a:t> improve </a:t>
            </a:r>
            <a:r>
              <a:rPr lang="pt-BR" dirty="0" err="1">
                <a:solidFill>
                  <a:schemeClr val="bg1"/>
                </a:solidFill>
              </a:rPr>
              <a:t>results</a:t>
            </a:r>
            <a:r>
              <a:rPr lang="pt-BR" dirty="0">
                <a:solidFill>
                  <a:schemeClr val="bg1"/>
                </a:solidFill>
              </a:rPr>
              <a:t> in a </a:t>
            </a:r>
            <a:r>
              <a:rPr lang="pt-BR" dirty="0" err="1">
                <a:solidFill>
                  <a:schemeClr val="bg1"/>
                </a:solidFill>
              </a:rPr>
              <a:t>phase</a:t>
            </a:r>
            <a:r>
              <a:rPr lang="pt-BR" dirty="0">
                <a:solidFill>
                  <a:schemeClr val="bg1"/>
                </a:solidFill>
              </a:rPr>
              <a:t> 3 </a:t>
            </a:r>
            <a:r>
              <a:rPr lang="pt-BR" dirty="0" err="1">
                <a:solidFill>
                  <a:schemeClr val="bg1"/>
                </a:solidFill>
              </a:rPr>
              <a:t>trial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 err="1">
                <a:solidFill>
                  <a:schemeClr val="bg1"/>
                </a:solidFill>
              </a:rPr>
              <a:t>However</a:t>
            </a:r>
            <a:r>
              <a:rPr lang="pt-BR" dirty="0">
                <a:solidFill>
                  <a:schemeClr val="bg1"/>
                </a:solidFill>
              </a:rPr>
              <a:t>...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There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is</a:t>
            </a:r>
            <a:r>
              <a:rPr lang="pt-BR" dirty="0">
                <a:solidFill>
                  <a:schemeClr val="bg1"/>
                </a:solidFill>
              </a:rPr>
              <a:t> a </a:t>
            </a:r>
            <a:r>
              <a:rPr lang="pt-BR" dirty="0" err="1">
                <a:solidFill>
                  <a:schemeClr val="bg1"/>
                </a:solidFill>
              </a:rPr>
              <a:t>sign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of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better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results</a:t>
            </a:r>
            <a:r>
              <a:rPr lang="pt-BR" dirty="0">
                <a:solidFill>
                  <a:schemeClr val="bg1"/>
                </a:solidFill>
              </a:rPr>
              <a:t> in </a:t>
            </a:r>
            <a:r>
              <a:rPr lang="pt-BR" dirty="0" err="1">
                <a:solidFill>
                  <a:schemeClr val="bg1"/>
                </a:solidFill>
              </a:rPr>
              <a:t>pts</a:t>
            </a:r>
            <a:r>
              <a:rPr lang="pt-BR" dirty="0">
                <a:solidFill>
                  <a:schemeClr val="bg1"/>
                </a:solidFill>
              </a:rPr>
              <a:t> &lt;60y</a:t>
            </a: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Not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toxic</a:t>
            </a:r>
            <a:endParaRPr lang="pt-BR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If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resources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not</a:t>
            </a:r>
            <a:r>
              <a:rPr lang="pt-BR" dirty="0">
                <a:solidFill>
                  <a:schemeClr val="bg1"/>
                </a:solidFill>
              </a:rPr>
              <a:t> a </a:t>
            </a:r>
            <a:r>
              <a:rPr lang="pt-BR" dirty="0" err="1">
                <a:solidFill>
                  <a:schemeClr val="bg1"/>
                </a:solidFill>
              </a:rPr>
              <a:t>problem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should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offered</a:t>
            </a:r>
            <a:r>
              <a:rPr lang="pt-BR" dirty="0">
                <a:solidFill>
                  <a:schemeClr val="bg1"/>
                </a:solidFill>
              </a:rPr>
              <a:t> as </a:t>
            </a:r>
            <a:r>
              <a:rPr lang="pt-BR" dirty="0" err="1">
                <a:solidFill>
                  <a:schemeClr val="bg1"/>
                </a:solidFill>
              </a:rPr>
              <a:t>part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of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induction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regimen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E11A8-BA3B-464F-8610-F278B0FF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Controversy</a:t>
            </a:r>
            <a:r>
              <a:rPr lang="pt-BR" dirty="0"/>
              <a:t> 2: IT/IO </a:t>
            </a:r>
            <a:r>
              <a:rPr lang="pt-BR" dirty="0" err="1"/>
              <a:t>Chemo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31882F-655E-4A25-8186-B0EB55A9E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err="1"/>
              <a:t>Remains</a:t>
            </a:r>
            <a:r>
              <a:rPr lang="pt-BR" dirty="0"/>
              <a:t> a </a:t>
            </a:r>
            <a:r>
              <a:rPr lang="pt-BR" dirty="0" err="1"/>
              <a:t>matter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debate</a:t>
            </a:r>
          </a:p>
          <a:p>
            <a:pPr lvl="1"/>
            <a:r>
              <a:rPr lang="pt-BR" dirty="0"/>
              <a:t>PCNSL SG1 </a:t>
            </a:r>
            <a:r>
              <a:rPr lang="pt-BR" dirty="0" err="1"/>
              <a:t>proposed</a:t>
            </a:r>
            <a:r>
              <a:rPr lang="pt-BR" dirty="0"/>
              <a:t> CSF </a:t>
            </a:r>
            <a:r>
              <a:rPr lang="pt-BR" dirty="0" err="1"/>
              <a:t>dissemination</a:t>
            </a:r>
            <a:r>
              <a:rPr lang="pt-BR" dirty="0"/>
              <a:t> as a </a:t>
            </a:r>
            <a:r>
              <a:rPr lang="pt-BR" dirty="0" err="1"/>
              <a:t>poor</a:t>
            </a:r>
            <a:r>
              <a:rPr lang="pt-BR" dirty="0"/>
              <a:t> </a:t>
            </a:r>
            <a:r>
              <a:rPr lang="pt-BR" dirty="0" err="1"/>
              <a:t>prognosis</a:t>
            </a: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r>
              <a:rPr lang="pt-BR" dirty="0" err="1"/>
              <a:t>Recent</a:t>
            </a:r>
            <a:r>
              <a:rPr lang="pt-BR" dirty="0"/>
              <a:t> </a:t>
            </a:r>
            <a:r>
              <a:rPr lang="pt-BR" dirty="0" err="1"/>
              <a:t>trials</a:t>
            </a:r>
            <a:r>
              <a:rPr lang="pt-BR" dirty="0"/>
              <a:t> does </a:t>
            </a:r>
            <a:r>
              <a:rPr lang="pt-BR" dirty="0" err="1"/>
              <a:t>not</a:t>
            </a:r>
            <a:r>
              <a:rPr lang="pt-BR" dirty="0"/>
              <a:t> include IT/IO Treatment</a:t>
            </a:r>
          </a:p>
          <a:p>
            <a:endParaRPr lang="pt-BR" dirty="0"/>
          </a:p>
          <a:p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recommended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most</a:t>
            </a:r>
            <a:r>
              <a:rPr lang="pt-BR" dirty="0"/>
              <a:t> </a:t>
            </a:r>
            <a:r>
              <a:rPr lang="pt-BR" dirty="0" err="1"/>
              <a:t>Guidelines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alternative</a:t>
            </a:r>
            <a:r>
              <a:rPr lang="pt-BR" dirty="0"/>
              <a:t> in </a:t>
            </a:r>
            <a:r>
              <a:rPr lang="pt-BR" dirty="0" err="1"/>
              <a:t>patients</a:t>
            </a:r>
            <a:r>
              <a:rPr lang="pt-BR" dirty="0"/>
              <a:t> </a:t>
            </a:r>
            <a:r>
              <a:rPr lang="pt-BR" dirty="0" err="1"/>
              <a:t>receiving</a:t>
            </a:r>
            <a:r>
              <a:rPr lang="pt-BR" dirty="0"/>
              <a:t> </a:t>
            </a:r>
            <a:r>
              <a:rPr lang="pt-BR" dirty="0" err="1"/>
              <a:t>MTx</a:t>
            </a:r>
            <a:r>
              <a:rPr lang="pt-BR" dirty="0"/>
              <a:t>&lt;3g/m2 </a:t>
            </a:r>
          </a:p>
          <a:p>
            <a:endParaRPr lang="pt-BR" dirty="0"/>
          </a:p>
          <a:p>
            <a:r>
              <a:rPr lang="pt-BR" dirty="0" err="1"/>
              <a:t>Preferably</a:t>
            </a:r>
            <a:r>
              <a:rPr lang="pt-BR" dirty="0"/>
              <a:t> Intraventricular </a:t>
            </a:r>
            <a:r>
              <a:rPr lang="pt-BR" dirty="0" err="1"/>
              <a:t>route</a:t>
            </a:r>
            <a:r>
              <a:rPr lang="pt-BR" dirty="0"/>
              <a:t> (</a:t>
            </a:r>
            <a:r>
              <a:rPr lang="pt-BR" dirty="0" err="1"/>
              <a:t>Omaya</a:t>
            </a:r>
            <a:r>
              <a:rPr lang="pt-BR" dirty="0"/>
              <a:t> </a:t>
            </a:r>
            <a:r>
              <a:rPr lang="pt-BR" dirty="0" err="1"/>
              <a:t>reservoir</a:t>
            </a:r>
            <a:r>
              <a:rPr lang="pt-BR" dirty="0"/>
              <a:t>)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FFA1B6-63D4-4AC7-A448-4EFA9ED68EAE}"/>
              </a:ext>
            </a:extLst>
          </p:cNvPr>
          <p:cNvSpPr txBox="1"/>
          <p:nvPr/>
        </p:nvSpPr>
        <p:spPr>
          <a:xfrm>
            <a:off x="6804248" y="6525344"/>
            <a:ext cx="2310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/>
              <a:t>Hoang-Xuan</a:t>
            </a:r>
            <a:r>
              <a:rPr lang="pt-BR" sz="1100" dirty="0"/>
              <a:t> K, Lancet </a:t>
            </a:r>
            <a:r>
              <a:rPr lang="pt-BR" sz="1100" dirty="0" err="1"/>
              <a:t>Hematol</a:t>
            </a:r>
            <a:r>
              <a:rPr lang="pt-BR" sz="1100" dirty="0"/>
              <a:t> 2015 </a:t>
            </a:r>
          </a:p>
        </p:txBody>
      </p:sp>
    </p:spTree>
    <p:extLst>
      <p:ext uri="{BB962C8B-B14F-4D97-AF65-F5344CB8AC3E}">
        <p14:creationId xmlns:p14="http://schemas.microsoft.com/office/powerpoint/2010/main" val="365739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D1607-9E64-46BF-B6E4-73623C05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Consolidation</a:t>
            </a:r>
            <a:r>
              <a:rPr lang="pt-BR" dirty="0"/>
              <a:t> </a:t>
            </a:r>
            <a:r>
              <a:rPr lang="pt-BR" dirty="0" err="1"/>
              <a:t>Strategies</a:t>
            </a:r>
            <a:r>
              <a:rPr lang="pt-BR" dirty="0"/>
              <a:t> 1: WBRT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0C1969-39E0-4B72-9CB4-4C65BEA64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err="1"/>
              <a:t>Prefered</a:t>
            </a:r>
            <a:r>
              <a:rPr lang="pt-BR" sz="2400" dirty="0"/>
              <a:t> </a:t>
            </a:r>
            <a:r>
              <a:rPr lang="pt-BR" sz="2400" dirty="0" err="1"/>
              <a:t>Consolidation</a:t>
            </a:r>
            <a:r>
              <a:rPr lang="pt-BR" sz="2400" dirty="0"/>
              <a:t> for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last</a:t>
            </a:r>
            <a:r>
              <a:rPr lang="pt-BR" sz="2400" dirty="0"/>
              <a:t> 40y</a:t>
            </a:r>
          </a:p>
          <a:p>
            <a:pPr lvl="1"/>
            <a:r>
              <a:rPr lang="pt-BR" sz="2000" dirty="0"/>
              <a:t>PFS </a:t>
            </a:r>
            <a:r>
              <a:rPr lang="pt-BR" sz="2000" dirty="0" err="1"/>
              <a:t>benefit</a:t>
            </a:r>
            <a:r>
              <a:rPr lang="pt-BR" sz="2000" dirty="0"/>
              <a:t> </a:t>
            </a:r>
            <a:r>
              <a:rPr lang="pt-BR" sz="2000" dirty="0" err="1"/>
              <a:t>proved</a:t>
            </a:r>
            <a:r>
              <a:rPr lang="pt-BR" sz="2000" dirty="0"/>
              <a:t> in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highly</a:t>
            </a:r>
            <a:r>
              <a:rPr lang="pt-BR" sz="2000" dirty="0"/>
              <a:t> </a:t>
            </a:r>
            <a:r>
              <a:rPr lang="pt-BR" sz="2000" dirty="0" err="1"/>
              <a:t>controversial</a:t>
            </a:r>
            <a:r>
              <a:rPr lang="pt-BR" sz="2000" dirty="0"/>
              <a:t> PCNSL SG-1 </a:t>
            </a:r>
            <a:r>
              <a:rPr lang="pt-BR" sz="2000" dirty="0" err="1"/>
              <a:t>trial</a:t>
            </a:r>
            <a:endParaRPr lang="pt-BR" sz="2000" dirty="0"/>
          </a:p>
          <a:p>
            <a:pPr lvl="1"/>
            <a:r>
              <a:rPr lang="pt-BR" sz="2000" dirty="0"/>
              <a:t>No OS </a:t>
            </a:r>
            <a:r>
              <a:rPr lang="pt-BR" sz="2000" dirty="0" err="1"/>
              <a:t>Benefit</a:t>
            </a:r>
            <a:endParaRPr lang="pt-BR" sz="2000" dirty="0"/>
          </a:p>
          <a:p>
            <a:pPr lvl="1"/>
            <a:r>
              <a:rPr lang="pt-BR" sz="2000" b="1" dirty="0" err="1"/>
              <a:t>Toxic</a:t>
            </a:r>
            <a:r>
              <a:rPr lang="pt-BR" sz="2000" b="1" dirty="0"/>
              <a:t>!</a:t>
            </a:r>
            <a:endParaRPr lang="en-US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13415A-C3AE-4EB8-B451-DE411BEE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28738" r="16925" b="35825"/>
          <a:stretch/>
        </p:blipFill>
        <p:spPr>
          <a:xfrm>
            <a:off x="971600" y="3212976"/>
            <a:ext cx="7200800" cy="327309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728967-B1AB-4319-95A4-09C7D450C76D}"/>
              </a:ext>
            </a:extLst>
          </p:cNvPr>
          <p:cNvSpPr txBox="1"/>
          <p:nvPr/>
        </p:nvSpPr>
        <p:spPr>
          <a:xfrm>
            <a:off x="6804248" y="6525344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/>
              <a:t>Thiel</a:t>
            </a:r>
            <a:r>
              <a:rPr lang="pt-BR" sz="1100" dirty="0"/>
              <a:t> E, Lancet </a:t>
            </a:r>
            <a:r>
              <a:rPr lang="pt-BR" sz="1100" dirty="0" err="1"/>
              <a:t>Oncol</a:t>
            </a:r>
            <a:r>
              <a:rPr lang="pt-BR" sz="1100" dirty="0"/>
              <a:t> 2010 </a:t>
            </a:r>
          </a:p>
        </p:txBody>
      </p:sp>
    </p:spTree>
    <p:extLst>
      <p:ext uri="{BB962C8B-B14F-4D97-AF65-F5344CB8AC3E}">
        <p14:creationId xmlns:p14="http://schemas.microsoft.com/office/powerpoint/2010/main" val="183808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410665-93EB-49D5-88AC-6076DA33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 err="1"/>
              <a:t>Consolidation</a:t>
            </a:r>
            <a:r>
              <a:rPr lang="pt-BR" sz="4000" dirty="0"/>
              <a:t> </a:t>
            </a:r>
            <a:r>
              <a:rPr lang="pt-BR" sz="4000" dirty="0" err="1"/>
              <a:t>Strategies</a:t>
            </a:r>
            <a:r>
              <a:rPr lang="pt-BR" sz="4000" dirty="0"/>
              <a:t> 2: </a:t>
            </a:r>
            <a:r>
              <a:rPr lang="pt-BR" sz="4000" dirty="0" err="1"/>
              <a:t>Chemo</a:t>
            </a:r>
            <a:endParaRPr lang="en-US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07369F-CC97-4758-A213-352CE5C9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Non-</a:t>
            </a:r>
            <a:r>
              <a:rPr lang="pt-BR" dirty="0" err="1"/>
              <a:t>myeloablative</a:t>
            </a:r>
            <a:r>
              <a:rPr lang="pt-BR" dirty="0"/>
              <a:t> </a:t>
            </a:r>
            <a:r>
              <a:rPr lang="pt-BR" dirty="0" err="1"/>
              <a:t>chemotherapy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option</a:t>
            </a:r>
            <a:r>
              <a:rPr lang="pt-BR" dirty="0"/>
              <a:t> (Alliance 50202)</a:t>
            </a:r>
          </a:p>
          <a:p>
            <a:pPr lvl="1"/>
            <a:r>
              <a:rPr lang="pt-BR" dirty="0"/>
              <a:t>EA </a:t>
            </a:r>
            <a:r>
              <a:rPr lang="pt-BR" dirty="0" err="1"/>
              <a:t>Consolidation</a:t>
            </a:r>
            <a:r>
              <a:rPr lang="pt-BR" dirty="0"/>
              <a:t> </a:t>
            </a:r>
            <a:r>
              <a:rPr lang="pt-BR" dirty="0" err="1"/>
              <a:t>most</a:t>
            </a:r>
            <a:r>
              <a:rPr lang="pt-BR" dirty="0"/>
              <a:t> </a:t>
            </a:r>
            <a:r>
              <a:rPr lang="pt-BR" dirty="0" err="1"/>
              <a:t>acceptable</a:t>
            </a:r>
            <a:endParaRPr lang="pt-BR" dirty="0"/>
          </a:p>
        </p:txBody>
      </p:sp>
      <p:pic>
        <p:nvPicPr>
          <p:cNvPr id="4" name="Picture 2" descr="An external file that holds a picture, illustration, etc.&#10;Object name is zlj9991033640001.jpg">
            <a:extLst>
              <a:ext uri="{FF2B5EF4-FFF2-40B4-BE49-F238E27FC236}">
                <a16:creationId xmlns:a16="http://schemas.microsoft.com/office/drawing/2014/main" id="{DC6C892C-732E-42BE-BA90-0B3FC16B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0904"/>
            <a:ext cx="3715545" cy="280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4AA5FC33-4B70-4374-85B1-70077EEEC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955" r="1164" b="66390"/>
          <a:stretch/>
        </p:blipFill>
        <p:spPr bwMode="auto">
          <a:xfrm>
            <a:off x="4355976" y="3400904"/>
            <a:ext cx="4300964" cy="290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A871BEA1-17CA-4D41-BAA7-A6FC334F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256" y="6384925"/>
            <a:ext cx="21290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400" dirty="0" err="1">
                <a:latin typeface="Calibri" pitchFamily="34" charset="0"/>
              </a:rPr>
              <a:t>Rubenstein</a:t>
            </a:r>
            <a:r>
              <a:rPr lang="pt-BR" altLang="pt-BR" sz="1400" dirty="0">
                <a:latin typeface="Calibri" pitchFamily="34" charset="0"/>
              </a:rPr>
              <a:t> et al, JCO 2014</a:t>
            </a:r>
          </a:p>
        </p:txBody>
      </p:sp>
    </p:spTree>
    <p:extLst>
      <p:ext uri="{BB962C8B-B14F-4D97-AF65-F5344CB8AC3E}">
        <p14:creationId xmlns:p14="http://schemas.microsoft.com/office/powerpoint/2010/main" val="400987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546B8-A5DC-4B23-A9FA-4B77317B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Consolidation</a:t>
            </a:r>
            <a:r>
              <a:rPr lang="pt-BR" dirty="0"/>
              <a:t> </a:t>
            </a:r>
            <a:r>
              <a:rPr lang="pt-BR" dirty="0" err="1"/>
              <a:t>Strategy</a:t>
            </a:r>
            <a:r>
              <a:rPr lang="pt-BR" dirty="0"/>
              <a:t> 3: ASCT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3D1E49-D2FD-48D9-B2AE-D7567DA16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9B1F12-A390-4590-ABB6-DB3117624466}"/>
              </a:ext>
            </a:extLst>
          </p:cNvPr>
          <p:cNvSpPr/>
          <p:nvPr/>
        </p:nvSpPr>
        <p:spPr>
          <a:xfrm>
            <a:off x="107504" y="1196752"/>
            <a:ext cx="2952328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741222C-A0BF-4066-9DD4-85F94A29E270}"/>
              </a:ext>
            </a:extLst>
          </p:cNvPr>
          <p:cNvSpPr/>
          <p:nvPr/>
        </p:nvSpPr>
        <p:spPr>
          <a:xfrm>
            <a:off x="3141956" y="1192086"/>
            <a:ext cx="2768929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C3EE565-C826-48E1-8F5D-331B05D2FE61}"/>
              </a:ext>
            </a:extLst>
          </p:cNvPr>
          <p:cNvSpPr/>
          <p:nvPr/>
        </p:nvSpPr>
        <p:spPr>
          <a:xfrm>
            <a:off x="6012160" y="1187421"/>
            <a:ext cx="3060848" cy="526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7222155-133B-49EE-9B0E-292F11911BA8}"/>
              </a:ext>
            </a:extLst>
          </p:cNvPr>
          <p:cNvSpPr txBox="1"/>
          <p:nvPr/>
        </p:nvSpPr>
        <p:spPr>
          <a:xfrm>
            <a:off x="179512" y="1484784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Illerhaus</a:t>
            </a:r>
            <a:endParaRPr lang="pt-BR" b="1" dirty="0"/>
          </a:p>
          <a:p>
            <a:pPr algn="ctr"/>
            <a:r>
              <a:rPr lang="pt-BR" b="1" dirty="0"/>
              <a:t>(n=79)</a:t>
            </a:r>
          </a:p>
          <a:p>
            <a:endParaRPr lang="pt-BR" dirty="0"/>
          </a:p>
          <a:p>
            <a:r>
              <a:rPr lang="pt-BR" dirty="0"/>
              <a:t>ASCT (BCNU+TT) </a:t>
            </a:r>
            <a:r>
              <a:rPr lang="pt-BR" dirty="0" err="1"/>
              <a:t>after</a:t>
            </a:r>
            <a:r>
              <a:rPr lang="pt-BR" dirty="0"/>
              <a:t> R-</a:t>
            </a:r>
            <a:r>
              <a:rPr lang="pt-BR" dirty="0" err="1"/>
              <a:t>Mtx</a:t>
            </a:r>
            <a:r>
              <a:rPr lang="pt-BR" dirty="0"/>
              <a:t> (8) + R-Cy(3)</a:t>
            </a:r>
          </a:p>
          <a:p>
            <a:endParaRPr lang="pt-BR" dirty="0"/>
          </a:p>
          <a:p>
            <a:pPr algn="ctr"/>
            <a:r>
              <a:rPr lang="pt-BR" dirty="0"/>
              <a:t>5y-PFS 64.8%</a:t>
            </a:r>
          </a:p>
          <a:p>
            <a:pPr algn="ctr"/>
            <a:r>
              <a:rPr lang="pt-BR" dirty="0"/>
              <a:t>5y-OS 79%</a:t>
            </a:r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1FA278-747A-4482-A894-80E971E5C55C}"/>
              </a:ext>
            </a:extLst>
          </p:cNvPr>
          <p:cNvSpPr txBox="1"/>
          <p:nvPr/>
        </p:nvSpPr>
        <p:spPr>
          <a:xfrm>
            <a:off x="439519" y="6497398"/>
            <a:ext cx="2563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Illerhaus</a:t>
            </a:r>
            <a:r>
              <a:rPr lang="pt-BR" sz="1200" dirty="0"/>
              <a:t> G et al, Lancet </a:t>
            </a:r>
            <a:r>
              <a:rPr lang="pt-BR" sz="1200" dirty="0" err="1"/>
              <a:t>Hematol</a:t>
            </a:r>
            <a:r>
              <a:rPr lang="pt-BR" sz="1200" dirty="0"/>
              <a:t> 2016</a:t>
            </a:r>
            <a:endParaRPr lang="en-US" sz="1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0039894-963E-41A7-B27F-82B85F2EDB20}"/>
              </a:ext>
            </a:extLst>
          </p:cNvPr>
          <p:cNvSpPr txBox="1"/>
          <p:nvPr/>
        </p:nvSpPr>
        <p:spPr>
          <a:xfrm>
            <a:off x="3211188" y="1484783"/>
            <a:ext cx="28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GOELAMS</a:t>
            </a:r>
          </a:p>
          <a:p>
            <a:pPr algn="ctr"/>
            <a:r>
              <a:rPr lang="pt-BR" b="1" dirty="0"/>
              <a:t>(n=25)</a:t>
            </a:r>
          </a:p>
          <a:p>
            <a:endParaRPr lang="pt-BR" dirty="0"/>
          </a:p>
          <a:p>
            <a:r>
              <a:rPr lang="pt-BR" dirty="0"/>
              <a:t>ASCT (BEAM)</a:t>
            </a:r>
          </a:p>
          <a:p>
            <a:r>
              <a:rPr lang="pt-BR" dirty="0"/>
              <a:t>High </a:t>
            </a:r>
            <a:r>
              <a:rPr lang="pt-BR" dirty="0" err="1"/>
              <a:t>number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relapses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ASCT</a:t>
            </a:r>
          </a:p>
          <a:p>
            <a:endParaRPr lang="pt-BR" dirty="0"/>
          </a:p>
          <a:p>
            <a:pPr algn="ctr"/>
            <a:r>
              <a:rPr lang="pt-BR" dirty="0"/>
              <a:t>4y-PFS 46%</a:t>
            </a:r>
          </a:p>
          <a:p>
            <a:pPr algn="ctr"/>
            <a:r>
              <a:rPr lang="pt-BR" dirty="0"/>
              <a:t>4y-OS 64%</a:t>
            </a:r>
            <a:endParaRPr lang="en-US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6B45F3-A38B-444D-ACB5-458DAE116ED3}"/>
              </a:ext>
            </a:extLst>
          </p:cNvPr>
          <p:cNvSpPr txBox="1"/>
          <p:nvPr/>
        </p:nvSpPr>
        <p:spPr>
          <a:xfrm>
            <a:off x="3745084" y="6497398"/>
            <a:ext cx="181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Colombat</a:t>
            </a:r>
            <a:r>
              <a:rPr lang="pt-BR" sz="1200" dirty="0"/>
              <a:t> et al, BMT 2006</a:t>
            </a:r>
            <a:endParaRPr lang="en-US" sz="1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ADD09BE-7FC6-4B52-9CB2-B51FA6290C87}"/>
              </a:ext>
            </a:extLst>
          </p:cNvPr>
          <p:cNvSpPr txBox="1"/>
          <p:nvPr/>
        </p:nvSpPr>
        <p:spPr>
          <a:xfrm>
            <a:off x="6170364" y="1484783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OSHO-53</a:t>
            </a:r>
          </a:p>
          <a:p>
            <a:pPr algn="ctr"/>
            <a:r>
              <a:rPr lang="pt-BR" b="1" dirty="0"/>
              <a:t>(n=16)</a:t>
            </a:r>
          </a:p>
          <a:p>
            <a:endParaRPr lang="pt-BR" dirty="0"/>
          </a:p>
          <a:p>
            <a:r>
              <a:rPr lang="pt-BR" dirty="0"/>
              <a:t>ASCT (</a:t>
            </a:r>
            <a:r>
              <a:rPr lang="pt-BR" dirty="0" err="1"/>
              <a:t>BuTT</a:t>
            </a:r>
            <a:r>
              <a:rPr lang="pt-BR" dirty="0"/>
              <a:t>)</a:t>
            </a:r>
          </a:p>
          <a:p>
            <a:endParaRPr lang="pt-BR" dirty="0"/>
          </a:p>
          <a:p>
            <a:pPr algn="ctr"/>
            <a:r>
              <a:rPr lang="pt-BR" dirty="0"/>
              <a:t>2y-EFS 56%</a:t>
            </a:r>
          </a:p>
          <a:p>
            <a:pPr algn="ctr"/>
            <a:r>
              <a:rPr lang="pt-BR" dirty="0"/>
              <a:t>2y-OS 61%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F7736FC-D3B7-41AF-BE5E-9BDE1BB64671}"/>
              </a:ext>
            </a:extLst>
          </p:cNvPr>
          <p:cNvSpPr txBox="1"/>
          <p:nvPr/>
        </p:nvSpPr>
        <p:spPr>
          <a:xfrm>
            <a:off x="6265059" y="6497398"/>
            <a:ext cx="2538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Montemurro</a:t>
            </a:r>
            <a:r>
              <a:rPr lang="pt-BR" sz="1200" dirty="0"/>
              <a:t> M et al, Ann </a:t>
            </a:r>
            <a:r>
              <a:rPr lang="pt-BR" sz="1200" dirty="0" err="1"/>
              <a:t>Oncol</a:t>
            </a:r>
            <a:r>
              <a:rPr lang="pt-BR" sz="1200" dirty="0"/>
              <a:t> 2007</a:t>
            </a:r>
            <a:endParaRPr lang="en-US" sz="1200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80A7E7EB-6563-4AD2-950C-E7B031A29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t="34644" r="33551" b="29919"/>
          <a:stretch/>
        </p:blipFill>
        <p:spPr>
          <a:xfrm>
            <a:off x="130478" y="3981125"/>
            <a:ext cx="2857346" cy="1868075"/>
          </a:xfrm>
          <a:prstGeom prst="rect">
            <a:avLst/>
          </a:prstGeom>
        </p:spPr>
      </p:pic>
      <p:pic>
        <p:nvPicPr>
          <p:cNvPr id="6146" name="Picture 2" descr="Figure 2">
            <a:extLst>
              <a:ext uri="{FF2B5EF4-FFF2-40B4-BE49-F238E27FC236}">
                <a16:creationId xmlns:a16="http://schemas.microsoft.com/office/drawing/2014/main" id="{058E3A47-F543-48EB-9952-E38624CA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88" y="4137251"/>
            <a:ext cx="2641708" cy="20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gure 2">
            <a:extLst>
              <a:ext uri="{FF2B5EF4-FFF2-40B4-BE49-F238E27FC236}">
                <a16:creationId xmlns:a16="http://schemas.microsoft.com/office/drawing/2014/main" id="{3A0074BA-5DB5-435D-8C53-289EA92F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18" y="4094838"/>
            <a:ext cx="2842249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8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56B16-9265-4B20-953C-FFC38AED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there</a:t>
            </a:r>
            <a:r>
              <a:rPr lang="pt-BR" dirty="0"/>
              <a:t> a </a:t>
            </a:r>
            <a:r>
              <a:rPr lang="pt-BR" dirty="0" err="1"/>
              <a:t>better</a:t>
            </a:r>
            <a:r>
              <a:rPr lang="pt-BR" dirty="0"/>
              <a:t> </a:t>
            </a:r>
            <a:r>
              <a:rPr lang="pt-BR" dirty="0" err="1"/>
              <a:t>Consolidation</a:t>
            </a:r>
            <a:r>
              <a:rPr lang="pt-BR" dirty="0"/>
              <a:t>?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390E07-CCF7-466C-B3F9-776091C7B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893687E-02C9-4ED0-BE64-E477ACD4AD6B}"/>
              </a:ext>
            </a:extLst>
          </p:cNvPr>
          <p:cNvSpPr/>
          <p:nvPr/>
        </p:nvSpPr>
        <p:spPr>
          <a:xfrm>
            <a:off x="97384" y="1326778"/>
            <a:ext cx="4402833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2B1128-8588-4435-ADE7-0D067F9DD4D3}"/>
              </a:ext>
            </a:extLst>
          </p:cNvPr>
          <p:cNvSpPr/>
          <p:nvPr/>
        </p:nvSpPr>
        <p:spPr>
          <a:xfrm>
            <a:off x="4643784" y="1326778"/>
            <a:ext cx="4330822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AA6644C-7B67-4394-ADC9-A57D103BAD64}"/>
              </a:ext>
            </a:extLst>
          </p:cNvPr>
          <p:cNvSpPr/>
          <p:nvPr/>
        </p:nvSpPr>
        <p:spPr>
          <a:xfrm>
            <a:off x="241513" y="1397612"/>
            <a:ext cx="41145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err="1"/>
              <a:t>Phase</a:t>
            </a:r>
            <a:r>
              <a:rPr lang="pt-BR" sz="2000" b="1" dirty="0"/>
              <a:t> 2 PRECIS </a:t>
            </a:r>
            <a:r>
              <a:rPr lang="pt-BR" sz="2000" b="1" dirty="0" err="1"/>
              <a:t>trial</a:t>
            </a:r>
            <a:endParaRPr lang="pt-BR" sz="2000" b="1" dirty="0"/>
          </a:p>
          <a:p>
            <a:pPr algn="ctr"/>
            <a:endParaRPr lang="pt-BR" sz="2000" b="1" dirty="0"/>
          </a:p>
          <a:p>
            <a:r>
              <a:rPr lang="pt-BR" sz="2000" dirty="0"/>
              <a:t>18 – 60 y/o (n=140)</a:t>
            </a:r>
          </a:p>
          <a:p>
            <a:pPr lvl="1"/>
            <a:r>
              <a:rPr lang="pt-BR" dirty="0" err="1"/>
              <a:t>Randomized</a:t>
            </a:r>
            <a:r>
              <a:rPr lang="pt-BR" dirty="0"/>
              <a:t> 1:1 </a:t>
            </a:r>
            <a:r>
              <a:rPr lang="pt-BR" dirty="0" err="1"/>
              <a:t>to</a:t>
            </a:r>
            <a:r>
              <a:rPr lang="pt-BR" dirty="0"/>
              <a:t> WBRT </a:t>
            </a:r>
            <a:r>
              <a:rPr lang="pt-BR" dirty="0" err="1"/>
              <a:t>or</a:t>
            </a:r>
            <a:r>
              <a:rPr lang="pt-BR" dirty="0"/>
              <a:t> ASCT (TBC)</a:t>
            </a:r>
          </a:p>
          <a:p>
            <a:pPr lvl="1"/>
            <a:r>
              <a:rPr lang="pt-BR" b="1" dirty="0"/>
              <a:t>11% deaths </a:t>
            </a:r>
            <a:r>
              <a:rPr lang="pt-BR" b="1" dirty="0" err="1"/>
              <a:t>related</a:t>
            </a:r>
            <a:r>
              <a:rPr lang="pt-BR" b="1" dirty="0"/>
              <a:t> </a:t>
            </a:r>
            <a:r>
              <a:rPr lang="pt-BR" b="1" dirty="0" err="1"/>
              <a:t>to</a:t>
            </a:r>
            <a:r>
              <a:rPr lang="pt-BR" b="1" dirty="0"/>
              <a:t> ASCT</a:t>
            </a:r>
            <a:endParaRPr lang="pt-BR" dirty="0"/>
          </a:p>
          <a:p>
            <a:pPr lvl="1"/>
            <a:r>
              <a:rPr lang="pt-BR" dirty="0"/>
              <a:t>No 4y-OS </a:t>
            </a:r>
            <a:r>
              <a:rPr lang="pt-BR" dirty="0" err="1"/>
              <a:t>benefit</a:t>
            </a:r>
            <a:r>
              <a:rPr lang="pt-BR" dirty="0"/>
              <a:t> (64 x 66%)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7D82C7-203A-425C-AB15-C4A2E12DA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2" t="46456" r="37401" b="20469"/>
          <a:stretch/>
        </p:blipFill>
        <p:spPr>
          <a:xfrm>
            <a:off x="498600" y="3576876"/>
            <a:ext cx="3600400" cy="272462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A34D4C4-7C0A-41CC-8E8A-C600C2EBA067}"/>
              </a:ext>
            </a:extLst>
          </p:cNvPr>
          <p:cNvSpPr txBox="1"/>
          <p:nvPr/>
        </p:nvSpPr>
        <p:spPr>
          <a:xfrm>
            <a:off x="1547664" y="6596390"/>
            <a:ext cx="1689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/>
              <a:t>Houillier</a:t>
            </a:r>
            <a:r>
              <a:rPr lang="pt-BR" sz="1100" dirty="0"/>
              <a:t> C et al, JCO 2018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508AD0D-C03A-4A3E-99BB-BDFC29065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62" t="19288" r="16138" b="52362"/>
          <a:stretch/>
        </p:blipFill>
        <p:spPr>
          <a:xfrm>
            <a:off x="4934985" y="3522218"/>
            <a:ext cx="3744416" cy="280831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E0555A3-6DB2-4FB0-B5C1-B1306ABDCB78}"/>
              </a:ext>
            </a:extLst>
          </p:cNvPr>
          <p:cNvSpPr/>
          <p:nvPr/>
        </p:nvSpPr>
        <p:spPr>
          <a:xfrm>
            <a:off x="4705898" y="1377350"/>
            <a:ext cx="41145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IELSG32 – 2nd </a:t>
            </a:r>
            <a:r>
              <a:rPr lang="pt-BR" sz="2000" b="1" dirty="0" err="1"/>
              <a:t>Randomization</a:t>
            </a:r>
            <a:endParaRPr lang="pt-BR" sz="2000" b="1" dirty="0"/>
          </a:p>
          <a:p>
            <a:pPr algn="ctr"/>
            <a:endParaRPr lang="pt-BR" sz="2000" b="1" dirty="0"/>
          </a:p>
          <a:p>
            <a:r>
              <a:rPr lang="pt-BR" sz="2000" dirty="0"/>
              <a:t>18 – 70 y/o (n=118)</a:t>
            </a:r>
          </a:p>
          <a:p>
            <a:pPr lvl="1"/>
            <a:r>
              <a:rPr lang="pt-BR" dirty="0" err="1"/>
              <a:t>Randomized</a:t>
            </a:r>
            <a:r>
              <a:rPr lang="pt-BR" dirty="0"/>
              <a:t> 1:1 </a:t>
            </a:r>
            <a:r>
              <a:rPr lang="pt-BR" dirty="0" err="1"/>
              <a:t>to</a:t>
            </a:r>
            <a:r>
              <a:rPr lang="pt-BR" dirty="0"/>
              <a:t> WBRT </a:t>
            </a:r>
            <a:r>
              <a:rPr lang="pt-BR" dirty="0" err="1"/>
              <a:t>or</a:t>
            </a:r>
            <a:r>
              <a:rPr lang="pt-BR" dirty="0"/>
              <a:t> ASCT (TT + BCNU)</a:t>
            </a:r>
          </a:p>
          <a:p>
            <a:pPr lvl="1"/>
            <a:r>
              <a:rPr lang="pt-BR" dirty="0"/>
              <a:t>No PFS </a:t>
            </a:r>
            <a:r>
              <a:rPr lang="pt-BR" dirty="0" err="1"/>
              <a:t>Benefit</a:t>
            </a:r>
            <a:endParaRPr lang="pt-BR" dirty="0"/>
          </a:p>
          <a:p>
            <a:pPr lvl="1"/>
            <a:r>
              <a:rPr lang="pt-BR" dirty="0"/>
              <a:t>No OS </a:t>
            </a:r>
            <a:r>
              <a:rPr lang="pt-BR" dirty="0" err="1"/>
              <a:t>Benefit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2247DE4-95EF-4A03-AC35-BB141642B292}"/>
              </a:ext>
            </a:extLst>
          </p:cNvPr>
          <p:cNvSpPr txBox="1"/>
          <p:nvPr/>
        </p:nvSpPr>
        <p:spPr>
          <a:xfrm>
            <a:off x="5962250" y="6575471"/>
            <a:ext cx="24176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/>
              <a:t>Ferreri</a:t>
            </a:r>
            <a:r>
              <a:rPr lang="pt-BR" sz="1100" dirty="0"/>
              <a:t> AJM et al, Lancet </a:t>
            </a:r>
            <a:r>
              <a:rPr lang="pt-BR" sz="1100" dirty="0" err="1"/>
              <a:t>Hematol</a:t>
            </a:r>
            <a:r>
              <a:rPr lang="pt-BR" sz="1100" dirty="0"/>
              <a:t> 2017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12165A2-B76D-4E58-ACFD-26DF6CD51495}"/>
              </a:ext>
            </a:extLst>
          </p:cNvPr>
          <p:cNvSpPr txBox="1"/>
          <p:nvPr/>
        </p:nvSpPr>
        <p:spPr>
          <a:xfrm>
            <a:off x="1622729" y="2254959"/>
            <a:ext cx="6264696" cy="34163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ASCT </a:t>
            </a:r>
            <a:r>
              <a:rPr lang="pt-BR" dirty="0" err="1">
                <a:solidFill>
                  <a:schemeClr val="bg1"/>
                </a:solidFill>
              </a:rPr>
              <a:t>is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least</a:t>
            </a:r>
            <a:r>
              <a:rPr lang="pt-BR" dirty="0">
                <a:solidFill>
                  <a:schemeClr val="bg1"/>
                </a:solidFill>
              </a:rPr>
              <a:t> equivalente </a:t>
            </a:r>
            <a:r>
              <a:rPr lang="pt-BR" dirty="0" err="1">
                <a:solidFill>
                  <a:schemeClr val="bg1"/>
                </a:solidFill>
              </a:rPr>
              <a:t>to</a:t>
            </a:r>
            <a:r>
              <a:rPr lang="pt-BR" dirty="0">
                <a:solidFill>
                  <a:schemeClr val="bg1"/>
                </a:solidFill>
              </a:rPr>
              <a:t> WBRT as </a:t>
            </a:r>
            <a:r>
              <a:rPr lang="pt-BR" dirty="0" err="1">
                <a:solidFill>
                  <a:schemeClr val="bg1"/>
                </a:solidFill>
              </a:rPr>
              <a:t>consolidation</a:t>
            </a:r>
            <a:r>
              <a:rPr lang="pt-BR" dirty="0">
                <a:solidFill>
                  <a:schemeClr val="bg1"/>
                </a:solidFill>
              </a:rPr>
              <a:t>: </a:t>
            </a: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Improvement</a:t>
            </a:r>
            <a:r>
              <a:rPr lang="pt-BR" dirty="0">
                <a:solidFill>
                  <a:schemeClr val="bg1"/>
                </a:solidFill>
              </a:rPr>
              <a:t> in </a:t>
            </a:r>
            <a:r>
              <a:rPr lang="pt-BR" dirty="0" err="1">
                <a:solidFill>
                  <a:schemeClr val="bg1"/>
                </a:solidFill>
              </a:rPr>
              <a:t>neurocognition</a:t>
            </a:r>
            <a:endParaRPr lang="pt-BR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No </a:t>
            </a:r>
            <a:r>
              <a:rPr lang="pt-BR" dirty="0" err="1">
                <a:solidFill>
                  <a:schemeClr val="bg1"/>
                </a:solidFill>
              </a:rPr>
              <a:t>long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term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toxicities</a:t>
            </a:r>
            <a:endParaRPr lang="pt-BR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 err="1">
                <a:solidFill>
                  <a:schemeClr val="bg1"/>
                </a:solidFill>
              </a:rPr>
              <a:t>However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not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all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patients</a:t>
            </a:r>
            <a:r>
              <a:rPr lang="pt-BR" dirty="0">
                <a:solidFill>
                  <a:schemeClr val="bg1"/>
                </a:solidFill>
              </a:rPr>
              <a:t> are </a:t>
            </a:r>
            <a:r>
              <a:rPr lang="pt-BR" dirty="0" err="1">
                <a:solidFill>
                  <a:schemeClr val="bg1"/>
                </a:solidFill>
              </a:rPr>
              <a:t>suitable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</a:t>
            </a:r>
            <a:r>
              <a:rPr lang="pt-BR" dirty="0">
                <a:solidFill>
                  <a:schemeClr val="bg1"/>
                </a:solidFill>
              </a:rPr>
              <a:t> ASCT</a:t>
            </a: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Mobilization</a:t>
            </a:r>
            <a:endParaRPr lang="pt-BR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Conditioning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regimen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toxicity</a:t>
            </a:r>
            <a:endParaRPr lang="pt-BR" dirty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Tiothepa</a:t>
            </a:r>
            <a:r>
              <a:rPr lang="pt-BR" dirty="0">
                <a:solidFill>
                  <a:schemeClr val="bg1"/>
                </a:solidFill>
              </a:rPr>
              <a:t> in </a:t>
            </a:r>
            <a:r>
              <a:rPr lang="pt-BR" dirty="0" err="1">
                <a:solidFill>
                  <a:schemeClr val="bg1"/>
                </a:solidFill>
              </a:rPr>
              <a:t>Brazil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is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challenging</a:t>
            </a:r>
            <a:r>
              <a:rPr lang="pt-BR" dirty="0">
                <a:solidFill>
                  <a:schemeClr val="bg1"/>
                </a:solidFill>
              </a:rPr>
              <a:t>...</a:t>
            </a:r>
          </a:p>
          <a:p>
            <a:pPr marL="342900" indent="-342900" algn="ctr">
              <a:buAutoNum type="arabicPeriod"/>
            </a:pPr>
            <a:r>
              <a:rPr lang="pt-BR" dirty="0" err="1">
                <a:solidFill>
                  <a:schemeClr val="bg1"/>
                </a:solidFill>
              </a:rPr>
              <a:t>There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is</a:t>
            </a:r>
            <a:r>
              <a:rPr lang="pt-BR" dirty="0">
                <a:solidFill>
                  <a:schemeClr val="bg1"/>
                </a:solidFill>
              </a:rPr>
              <a:t> no </a:t>
            </a:r>
            <a:r>
              <a:rPr lang="pt-BR" dirty="0" err="1">
                <a:solidFill>
                  <a:schemeClr val="bg1"/>
                </a:solidFill>
              </a:rPr>
              <a:t>room</a:t>
            </a:r>
            <a:r>
              <a:rPr lang="pt-BR" dirty="0">
                <a:solidFill>
                  <a:schemeClr val="bg1"/>
                </a:solidFill>
              </a:rPr>
              <a:t> for BEAM </a:t>
            </a:r>
            <a:r>
              <a:rPr lang="pt-BR" dirty="0" err="1">
                <a:solidFill>
                  <a:schemeClr val="bg1"/>
                </a:solidFill>
              </a:rPr>
              <a:t>conditioning</a:t>
            </a:r>
            <a:r>
              <a:rPr lang="pt-BR" dirty="0">
                <a:solidFill>
                  <a:schemeClr val="bg1"/>
                </a:solidFill>
              </a:rPr>
              <a:t> in PCNSL</a:t>
            </a:r>
          </a:p>
          <a:p>
            <a:pPr marL="342900" indent="-342900" algn="ctr"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ASCT </a:t>
            </a:r>
            <a:r>
              <a:rPr lang="pt-BR" dirty="0" err="1">
                <a:solidFill>
                  <a:schemeClr val="bg1"/>
                </a:solidFill>
              </a:rPr>
              <a:t>will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compared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chemotherapy</a:t>
            </a:r>
            <a:r>
              <a:rPr lang="pt-BR" dirty="0">
                <a:solidFill>
                  <a:schemeClr val="bg1"/>
                </a:solidFill>
              </a:rPr>
              <a:t> (R-</a:t>
            </a:r>
            <a:r>
              <a:rPr lang="pt-BR" dirty="0" err="1">
                <a:solidFill>
                  <a:schemeClr val="bg1"/>
                </a:solidFill>
              </a:rPr>
              <a:t>DeVic</a:t>
            </a:r>
            <a:r>
              <a:rPr lang="pt-BR" dirty="0">
                <a:solidFill>
                  <a:schemeClr val="bg1"/>
                </a:solidFill>
              </a:rPr>
              <a:t>) in a ph3 </a:t>
            </a:r>
            <a:r>
              <a:rPr lang="pt-BR" dirty="0" err="1">
                <a:solidFill>
                  <a:schemeClr val="bg1"/>
                </a:solidFill>
              </a:rPr>
              <a:t>trial</a:t>
            </a:r>
            <a:r>
              <a:rPr lang="pt-BR" dirty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NCT02531841)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97F21-3F4E-49A2-4CCF-07ABA816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ASCT in PCNSL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A8214-6321-26A1-9610-F07B3ED26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752037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Ilerhaus</a:t>
            </a:r>
            <a:r>
              <a:rPr lang="en-US" dirty="0"/>
              <a:t>, Lancet </a:t>
            </a:r>
            <a:r>
              <a:rPr lang="en-US" dirty="0" err="1"/>
              <a:t>Hematol</a:t>
            </a:r>
            <a:r>
              <a:rPr lang="en-US" dirty="0"/>
              <a:t> 2016 (n=81)</a:t>
            </a:r>
          </a:p>
          <a:p>
            <a:endParaRPr lang="en-US" dirty="0"/>
          </a:p>
          <a:p>
            <a:r>
              <a:rPr lang="en-US" dirty="0"/>
              <a:t>Conditioning Regimen</a:t>
            </a:r>
          </a:p>
          <a:p>
            <a:pPr lvl="1"/>
            <a:r>
              <a:rPr lang="en-US" dirty="0"/>
              <a:t>Rituximab 375mg/m2 D-7</a:t>
            </a:r>
          </a:p>
          <a:p>
            <a:pPr lvl="1"/>
            <a:r>
              <a:rPr lang="en-US" dirty="0" err="1"/>
              <a:t>Carmustina</a:t>
            </a:r>
            <a:r>
              <a:rPr lang="en-US" dirty="0"/>
              <a:t> 400mg/m2 D-6</a:t>
            </a:r>
          </a:p>
          <a:p>
            <a:pPr lvl="1"/>
            <a:r>
              <a:rPr lang="en-US" dirty="0" err="1"/>
              <a:t>Tiotepa</a:t>
            </a:r>
            <a:r>
              <a:rPr lang="en-US" dirty="0"/>
              <a:t> 5mg/kg D-5, D-4</a:t>
            </a:r>
          </a:p>
          <a:p>
            <a:pPr lvl="1"/>
            <a:r>
              <a:rPr lang="en-US" dirty="0" err="1"/>
              <a:t>Infusão</a:t>
            </a:r>
            <a:r>
              <a:rPr lang="en-US" dirty="0"/>
              <a:t> D0</a:t>
            </a:r>
          </a:p>
          <a:p>
            <a:pPr lvl="1"/>
            <a:r>
              <a:rPr lang="en-US" dirty="0" err="1"/>
              <a:t>Pegfilgatrim</a:t>
            </a:r>
            <a:r>
              <a:rPr lang="en-US" dirty="0"/>
              <a:t> D4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30D17-BB36-12F5-3E79-7B51F4288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7" t="22965" r="35825" b="19201"/>
          <a:stretch/>
        </p:blipFill>
        <p:spPr>
          <a:xfrm>
            <a:off x="5076056" y="1374125"/>
            <a:ext cx="3917032" cy="4978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BC10B-9311-BB3D-B1E1-A99B7CF5BE65}"/>
              </a:ext>
            </a:extLst>
          </p:cNvPr>
          <p:cNvSpPr txBox="1"/>
          <p:nvPr/>
        </p:nvSpPr>
        <p:spPr>
          <a:xfrm>
            <a:off x="6748536" y="6496716"/>
            <a:ext cx="2395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Ilerhaus</a:t>
            </a:r>
            <a:r>
              <a:rPr lang="en-US" sz="1200" dirty="0"/>
              <a:t> et al, Lancet </a:t>
            </a:r>
            <a:r>
              <a:rPr lang="en-US" sz="1200" dirty="0" err="1"/>
              <a:t>Hematol</a:t>
            </a:r>
            <a:r>
              <a:rPr lang="en-US" sz="12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24016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D25A-6112-2619-1138-6C956E64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Toxicidade</a:t>
            </a:r>
            <a:r>
              <a:rPr lang="en-US" dirty="0"/>
              <a:t> do </a:t>
            </a:r>
            <a:r>
              <a:rPr lang="en-US" dirty="0" err="1"/>
              <a:t>Tratamento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74EDF2-AE80-4990-6EFD-6FD02A08F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475" t="27679" r="8833" b="15045"/>
          <a:stretch/>
        </p:blipFill>
        <p:spPr>
          <a:xfrm>
            <a:off x="1506488" y="1052736"/>
            <a:ext cx="6131024" cy="5383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10B04-D802-B06A-AE31-A7DB6A7150F1}"/>
              </a:ext>
            </a:extLst>
          </p:cNvPr>
          <p:cNvSpPr txBox="1"/>
          <p:nvPr/>
        </p:nvSpPr>
        <p:spPr>
          <a:xfrm>
            <a:off x="6748536" y="6496716"/>
            <a:ext cx="2395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Ilerhaus</a:t>
            </a:r>
            <a:r>
              <a:rPr lang="en-US" sz="1200" dirty="0"/>
              <a:t> et al, Lancet </a:t>
            </a:r>
            <a:r>
              <a:rPr lang="en-US" sz="1200" dirty="0" err="1"/>
              <a:t>Hematol</a:t>
            </a:r>
            <a:r>
              <a:rPr lang="en-US" sz="12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16430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Conflitos de Interés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Speaker`s Bureau: Janssen, Roche, Takeda, Abbvie, Dr. Reddys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err="1"/>
              <a:t>Educational</a:t>
            </a:r>
            <a:r>
              <a:rPr lang="pt-BR" sz="2800" dirty="0"/>
              <a:t> </a:t>
            </a:r>
            <a:r>
              <a:rPr lang="pt-BR" sz="2800" dirty="0" err="1"/>
              <a:t>Support</a:t>
            </a:r>
            <a:r>
              <a:rPr lang="pt-BR" sz="2800" dirty="0"/>
              <a:t>: Janssen, Takeda, Roche, </a:t>
            </a:r>
            <a:r>
              <a:rPr lang="pt-BR" sz="2800" dirty="0" err="1"/>
              <a:t>Abbvie</a:t>
            </a: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err="1"/>
              <a:t>Advisory</a:t>
            </a:r>
            <a:r>
              <a:rPr lang="pt-BR" sz="2800" dirty="0"/>
              <a:t> Board: Janssen, </a:t>
            </a:r>
            <a:r>
              <a:rPr lang="pt-BR" sz="2800" dirty="0" err="1"/>
              <a:t>Abbvie</a:t>
            </a:r>
            <a:r>
              <a:rPr lang="pt-BR" sz="2800" dirty="0"/>
              <a:t>, Astra </a:t>
            </a:r>
            <a:r>
              <a:rPr lang="pt-BR" sz="2800" dirty="0" err="1"/>
              <a:t>Zeneca</a:t>
            </a: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err="1"/>
              <a:t>Research</a:t>
            </a:r>
            <a:r>
              <a:rPr lang="pt-BR" sz="2800" dirty="0"/>
              <a:t>: Janssen, Millenium, Merck, Bayer, Astra </a:t>
            </a:r>
            <a:r>
              <a:rPr lang="pt-BR" sz="2800" dirty="0" err="1"/>
              <a:t>Zeneca</a:t>
            </a:r>
            <a:r>
              <a:rPr lang="pt-B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579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1665-59FA-A6B6-8D6C-732D52CE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ASCT in PCNSL -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13CE3-D3B1-AB26-5485-CA89A3E3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628800"/>
            <a:ext cx="7920880" cy="4525963"/>
          </a:xfrm>
        </p:spPr>
        <p:txBody>
          <a:bodyPr>
            <a:normAutofit/>
          </a:bodyPr>
          <a:lstStyle/>
          <a:p>
            <a:r>
              <a:rPr lang="en-US" dirty="0" err="1"/>
              <a:t>Ferreri</a:t>
            </a:r>
            <a:r>
              <a:rPr lang="en-US" dirty="0"/>
              <a:t> et al, Lancet </a:t>
            </a:r>
            <a:r>
              <a:rPr lang="en-US" dirty="0" err="1"/>
              <a:t>Hematol</a:t>
            </a:r>
            <a:r>
              <a:rPr lang="en-US" dirty="0"/>
              <a:t> 2017</a:t>
            </a:r>
          </a:p>
          <a:p>
            <a:endParaRPr lang="en-US" dirty="0"/>
          </a:p>
          <a:p>
            <a:r>
              <a:rPr lang="en-US" dirty="0" err="1"/>
              <a:t>Condicionamento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Carmustina</a:t>
            </a:r>
            <a:r>
              <a:rPr lang="en-US" dirty="0"/>
              <a:t> 400 mg/m² on day –6</a:t>
            </a:r>
          </a:p>
          <a:p>
            <a:pPr lvl="1"/>
            <a:r>
              <a:rPr lang="en-US" dirty="0"/>
              <a:t>Thiotepa 5 mg/kg every 12 h on days –5 and –4</a:t>
            </a:r>
          </a:p>
          <a:p>
            <a:pPr lvl="1"/>
            <a:endParaRPr lang="en-US" dirty="0"/>
          </a:p>
          <a:p>
            <a:r>
              <a:rPr lang="en-US" dirty="0"/>
              <a:t>N=54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C2446-9D77-2083-3B7E-33E40D6DEAA1}"/>
              </a:ext>
            </a:extLst>
          </p:cNvPr>
          <p:cNvSpPr txBox="1"/>
          <p:nvPr/>
        </p:nvSpPr>
        <p:spPr>
          <a:xfrm>
            <a:off x="6478590" y="6444642"/>
            <a:ext cx="2665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Ferreri</a:t>
            </a:r>
            <a:r>
              <a:rPr lang="en-US" sz="1400" dirty="0"/>
              <a:t> et al, Lancet </a:t>
            </a:r>
            <a:r>
              <a:rPr lang="en-US" sz="1400" dirty="0" err="1"/>
              <a:t>Hematol</a:t>
            </a:r>
            <a:r>
              <a:rPr lang="en-US" sz="14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885825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A440-8588-FC3D-4F1C-3ECA512A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Toxicidade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44484-A600-C4C8-B7D0-BA3B68DA9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12" t="24498" r="23152" b="34137"/>
          <a:stretch/>
        </p:blipFill>
        <p:spPr>
          <a:xfrm>
            <a:off x="124695" y="1844824"/>
            <a:ext cx="8894610" cy="44473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190D0-D0F4-5503-B5DD-0AEC5B80A8D5}"/>
              </a:ext>
            </a:extLst>
          </p:cNvPr>
          <p:cNvSpPr txBox="1"/>
          <p:nvPr/>
        </p:nvSpPr>
        <p:spPr>
          <a:xfrm>
            <a:off x="6478590" y="6444642"/>
            <a:ext cx="2665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Ferreri</a:t>
            </a:r>
            <a:r>
              <a:rPr lang="en-US" sz="1400" dirty="0"/>
              <a:t> et al, Lancet </a:t>
            </a:r>
            <a:r>
              <a:rPr lang="en-US" sz="1400" dirty="0" err="1"/>
              <a:t>Hematol</a:t>
            </a:r>
            <a:r>
              <a:rPr lang="en-US" sz="14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09613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FD3E-B358-997C-DD8F-197A65FE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ASCT in PCNSL – ANOCEF/GOELAMS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0D08-EA5C-12F5-0AC9-4CF96299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Houssein</a:t>
            </a:r>
            <a:r>
              <a:rPr lang="en-US" dirty="0"/>
              <a:t>, JCO 2019</a:t>
            </a:r>
          </a:p>
          <a:p>
            <a:r>
              <a:rPr lang="en-US" dirty="0"/>
              <a:t>N=70</a:t>
            </a:r>
          </a:p>
          <a:p>
            <a:endParaRPr lang="en-US" dirty="0"/>
          </a:p>
          <a:p>
            <a:r>
              <a:rPr lang="en-US" dirty="0" err="1"/>
              <a:t>Condicionamento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Thiotepa (250 mg/m2 /d D-9;D-8;D-7</a:t>
            </a:r>
          </a:p>
          <a:p>
            <a:pPr lvl="1"/>
            <a:r>
              <a:rPr lang="en-US" dirty="0"/>
              <a:t> Busulfan 8 mg/kg [total dose] D-6 a D4</a:t>
            </a:r>
          </a:p>
          <a:p>
            <a:pPr lvl="1"/>
            <a:r>
              <a:rPr lang="en-US" dirty="0"/>
              <a:t>Cyclophosphamide 60 mg/kg/d D-3 e D2</a:t>
            </a:r>
          </a:p>
          <a:p>
            <a:pPr lvl="1"/>
            <a:r>
              <a:rPr lang="en-US" dirty="0"/>
              <a:t>Peg-filgrastim on D3.</a:t>
            </a:r>
          </a:p>
        </p:txBody>
      </p:sp>
    </p:spTree>
    <p:extLst>
      <p:ext uri="{BB962C8B-B14F-4D97-AF65-F5344CB8AC3E}">
        <p14:creationId xmlns:p14="http://schemas.microsoft.com/office/powerpoint/2010/main" val="367211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EB1B3-7382-7FBB-317E-02DD5EA35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Toxicidade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5D6B1-7D5F-EEA7-CF78-3A3C7E498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53" t="46772" r="62530" b="22999"/>
          <a:stretch/>
        </p:blipFill>
        <p:spPr>
          <a:xfrm>
            <a:off x="323527" y="1417638"/>
            <a:ext cx="8449833" cy="44596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A8975-7E8B-13BD-F60E-51A30DF40645}"/>
              </a:ext>
            </a:extLst>
          </p:cNvPr>
          <p:cNvSpPr txBox="1"/>
          <p:nvPr/>
        </p:nvSpPr>
        <p:spPr>
          <a:xfrm>
            <a:off x="4355976" y="62140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Houssein</a:t>
            </a:r>
            <a:r>
              <a:rPr lang="en-US" dirty="0"/>
              <a:t>, JCO 2019</a:t>
            </a:r>
          </a:p>
        </p:txBody>
      </p:sp>
    </p:spTree>
    <p:extLst>
      <p:ext uri="{BB962C8B-B14F-4D97-AF65-F5344CB8AC3E}">
        <p14:creationId xmlns:p14="http://schemas.microsoft.com/office/powerpoint/2010/main" val="4159971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120B94-43C5-4B91-8DFC-DF606D33B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i="0" dirty="0">
                <a:solidFill>
                  <a:srgbClr val="B62B30"/>
                </a:solidFill>
                <a:effectLst/>
                <a:latin typeface="Lucida Sans Unicode" panose="020B0602030504020204" pitchFamily="34" charset="0"/>
              </a:rPr>
              <a:t>658 Radiotherapy (WBRT) or Autologous Stem-Cell Transplantation (ASCT) for Primary CNS Lymphoma in Patients 60 Years of Age and Younger: Long-Term Results of the Intergroup </a:t>
            </a:r>
            <a:r>
              <a:rPr lang="en-US" sz="1200" b="1" i="0" dirty="0" err="1">
                <a:solidFill>
                  <a:srgbClr val="B62B30"/>
                </a:solidFill>
                <a:effectLst/>
                <a:latin typeface="Lucida Sans Unicode" panose="020B0602030504020204" pitchFamily="34" charset="0"/>
              </a:rPr>
              <a:t>Anocef-Goelams</a:t>
            </a:r>
            <a:r>
              <a:rPr lang="en-US" sz="1200" b="1" i="0" dirty="0">
                <a:solidFill>
                  <a:srgbClr val="B62B30"/>
                </a:solidFill>
                <a:effectLst/>
                <a:latin typeface="Lucida Sans Unicode" panose="020B0602030504020204" pitchFamily="34" charset="0"/>
              </a:rPr>
              <a:t> Randomized Phase II Precis Study</a:t>
            </a:r>
          </a:p>
          <a:p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2EEA72-658F-408E-AA76-FCDB5D66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21651" r="3538" b="37006"/>
          <a:stretch/>
        </p:blipFill>
        <p:spPr>
          <a:xfrm>
            <a:off x="333815" y="2780928"/>
            <a:ext cx="847637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2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0218-47F0-F08D-E491-626DC24E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5F2AB-833C-F742-9A93-E67AC8334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7ACB8-13D0-118B-5089-73FE52AEC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4801" r="31888" b="24800"/>
          <a:stretch/>
        </p:blipFill>
        <p:spPr>
          <a:xfrm>
            <a:off x="0" y="855554"/>
            <a:ext cx="9135720" cy="53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43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C3895-F906-4423-A186-0F2936D0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Consolidation</a:t>
            </a:r>
            <a:r>
              <a:rPr lang="pt-BR" dirty="0"/>
              <a:t> </a:t>
            </a:r>
            <a:r>
              <a:rPr lang="pt-BR" dirty="0" err="1"/>
              <a:t>Therapy</a:t>
            </a:r>
            <a:r>
              <a:rPr lang="pt-BR" dirty="0"/>
              <a:t> – </a:t>
            </a:r>
            <a:r>
              <a:rPr lang="pt-BR" dirty="0" err="1"/>
              <a:t>My</a:t>
            </a:r>
            <a:r>
              <a:rPr lang="pt-BR" dirty="0"/>
              <a:t> POV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E67F93-792A-4397-89EB-9199065AC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ASCT for </a:t>
            </a:r>
            <a:r>
              <a:rPr lang="pt-BR" dirty="0" err="1"/>
              <a:t>elegible</a:t>
            </a:r>
            <a:r>
              <a:rPr lang="pt-BR" dirty="0"/>
              <a:t>, </a:t>
            </a:r>
            <a:r>
              <a:rPr lang="pt-BR" dirty="0" err="1"/>
              <a:t>responding</a:t>
            </a:r>
            <a:r>
              <a:rPr lang="pt-BR" dirty="0"/>
              <a:t> Young </a:t>
            </a:r>
            <a:r>
              <a:rPr lang="pt-BR" dirty="0" err="1"/>
              <a:t>patients</a:t>
            </a:r>
            <a:endParaRPr lang="pt-BR" dirty="0"/>
          </a:p>
          <a:p>
            <a:endParaRPr lang="pt-BR" dirty="0"/>
          </a:p>
          <a:p>
            <a:r>
              <a:rPr lang="pt-BR" dirty="0"/>
              <a:t>EA </a:t>
            </a:r>
            <a:r>
              <a:rPr lang="pt-BR" dirty="0" err="1"/>
              <a:t>Consolidation</a:t>
            </a:r>
            <a:r>
              <a:rPr lang="pt-BR" dirty="0"/>
              <a:t> for </a:t>
            </a:r>
            <a:r>
              <a:rPr lang="pt-BR" dirty="0" err="1"/>
              <a:t>all</a:t>
            </a:r>
            <a:r>
              <a:rPr lang="pt-BR" dirty="0"/>
              <a:t> </a:t>
            </a:r>
            <a:r>
              <a:rPr lang="pt-BR" dirty="0" err="1"/>
              <a:t>others</a:t>
            </a:r>
            <a:endParaRPr lang="pt-BR" dirty="0"/>
          </a:p>
          <a:p>
            <a:endParaRPr lang="pt-BR" dirty="0"/>
          </a:p>
          <a:p>
            <a:r>
              <a:rPr lang="pt-BR" dirty="0"/>
              <a:t>WBRT </a:t>
            </a:r>
            <a:r>
              <a:rPr lang="pt-BR" dirty="0" err="1"/>
              <a:t>only</a:t>
            </a:r>
            <a:r>
              <a:rPr lang="pt-BR" dirty="0"/>
              <a:t> for a </a:t>
            </a:r>
            <a:r>
              <a:rPr lang="pt-BR" dirty="0" err="1"/>
              <a:t>minority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young</a:t>
            </a:r>
            <a:r>
              <a:rPr lang="pt-BR" dirty="0"/>
              <a:t> </a:t>
            </a:r>
            <a:r>
              <a:rPr lang="pt-BR" dirty="0" err="1"/>
              <a:t>patients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suitable</a:t>
            </a:r>
            <a:r>
              <a:rPr lang="pt-BR" dirty="0"/>
              <a:t> for </a:t>
            </a:r>
            <a:r>
              <a:rPr lang="pt-BR" dirty="0" err="1"/>
              <a:t>other</a:t>
            </a:r>
            <a:r>
              <a:rPr lang="pt-BR" dirty="0"/>
              <a:t> </a:t>
            </a:r>
            <a:r>
              <a:rPr lang="pt-BR" dirty="0" err="1"/>
              <a:t>strategies</a:t>
            </a:r>
            <a:endParaRPr lang="pt-BR" dirty="0"/>
          </a:p>
          <a:p>
            <a:pPr lvl="1"/>
            <a:r>
              <a:rPr lang="pt-BR" dirty="0"/>
              <a:t>E.g.: PTLC-CNS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53774E-CDC0-4796-8778-ACAE5EE2E0AD}"/>
              </a:ext>
            </a:extLst>
          </p:cNvPr>
          <p:cNvSpPr txBox="1"/>
          <p:nvPr/>
        </p:nvSpPr>
        <p:spPr>
          <a:xfrm>
            <a:off x="6247681" y="6525344"/>
            <a:ext cx="2909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Perini GF et al, </a:t>
            </a:r>
            <a:r>
              <a:rPr lang="en-US" sz="1200" i="1" dirty="0"/>
              <a:t>Blood</a:t>
            </a:r>
            <a:r>
              <a:rPr lang="en-US" sz="1200" dirty="0"/>
              <a:t> (2015) 126 (23): 3913</a:t>
            </a:r>
          </a:p>
        </p:txBody>
      </p:sp>
    </p:spTree>
    <p:extLst>
      <p:ext uri="{BB962C8B-B14F-4D97-AF65-F5344CB8AC3E}">
        <p14:creationId xmlns:p14="http://schemas.microsoft.com/office/powerpoint/2010/main" val="229374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FC3A-1DF0-52C7-B32E-D45CFBF9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IC should we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1A8A-07F1-3428-97D4-0326EB532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BCNU/TT looks like a better option in Brazil</a:t>
            </a:r>
          </a:p>
          <a:p>
            <a:pPr lvl="1"/>
            <a:r>
              <a:rPr lang="en-US" dirty="0"/>
              <a:t>Less Toxicity</a:t>
            </a:r>
          </a:p>
          <a:p>
            <a:pPr lvl="1"/>
            <a:r>
              <a:rPr lang="en-US" dirty="0"/>
              <a:t>Cheaper</a:t>
            </a:r>
          </a:p>
          <a:p>
            <a:pPr lvl="1"/>
            <a:endParaRPr lang="en-US" dirty="0"/>
          </a:p>
          <a:p>
            <a:r>
              <a:rPr lang="en-US" dirty="0" err="1"/>
              <a:t>BuCyTT</a:t>
            </a:r>
            <a:r>
              <a:rPr lang="en-US" dirty="0"/>
              <a:t> more toxic, although may have superior disease control in retrospective data</a:t>
            </a:r>
          </a:p>
          <a:p>
            <a:endParaRPr lang="en-US" dirty="0"/>
          </a:p>
          <a:p>
            <a:r>
              <a:rPr lang="en-US" dirty="0"/>
              <a:t>No Room for BEAM</a:t>
            </a:r>
          </a:p>
          <a:p>
            <a:endParaRPr lang="en-US" dirty="0"/>
          </a:p>
          <a:p>
            <a:r>
              <a:rPr lang="en-US" dirty="0"/>
              <a:t>Transplant should be performed in experienced sites</a:t>
            </a:r>
          </a:p>
        </p:txBody>
      </p:sp>
    </p:spTree>
    <p:extLst>
      <p:ext uri="{BB962C8B-B14F-4D97-AF65-F5344CB8AC3E}">
        <p14:creationId xmlns:p14="http://schemas.microsoft.com/office/powerpoint/2010/main" val="427373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9373E-5B39-4EDD-A810-4018018A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Conclusions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1C4738-C893-4C29-90AE-4F3A7BFC3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err="1"/>
              <a:t>Primary</a:t>
            </a:r>
            <a:r>
              <a:rPr lang="pt-BR" dirty="0"/>
              <a:t> CNS </a:t>
            </a:r>
            <a:r>
              <a:rPr lang="pt-BR" dirty="0" err="1"/>
              <a:t>lymphomas</a:t>
            </a:r>
            <a:r>
              <a:rPr lang="pt-BR" dirty="0"/>
              <a:t> are </a:t>
            </a:r>
            <a:r>
              <a:rPr lang="pt-BR" dirty="0" err="1"/>
              <a:t>rare</a:t>
            </a:r>
            <a:r>
              <a:rPr lang="pt-BR" dirty="0"/>
              <a:t>, hard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treat</a:t>
            </a:r>
            <a:r>
              <a:rPr lang="pt-BR" dirty="0"/>
              <a:t> </a:t>
            </a:r>
            <a:r>
              <a:rPr lang="pt-BR" dirty="0" err="1"/>
              <a:t>lymphomas</a:t>
            </a:r>
            <a:endParaRPr lang="pt-BR" dirty="0"/>
          </a:p>
          <a:p>
            <a:pPr lvl="1"/>
            <a:r>
              <a:rPr lang="pt-BR" dirty="0"/>
              <a:t>Treatment still </a:t>
            </a:r>
            <a:r>
              <a:rPr lang="pt-BR" dirty="0" err="1"/>
              <a:t>relies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chemotherapy</a:t>
            </a:r>
            <a:endParaRPr lang="pt-BR" dirty="0"/>
          </a:p>
          <a:p>
            <a:pPr lvl="1"/>
            <a:r>
              <a:rPr lang="pt-BR" dirty="0"/>
              <a:t>Role </a:t>
            </a:r>
            <a:r>
              <a:rPr lang="pt-BR" dirty="0" err="1"/>
              <a:t>of</a:t>
            </a:r>
            <a:r>
              <a:rPr lang="pt-BR" dirty="0"/>
              <a:t> ASCT in Young </a:t>
            </a:r>
            <a:r>
              <a:rPr lang="pt-BR" dirty="0" err="1"/>
              <a:t>patients</a:t>
            </a:r>
            <a:endParaRPr lang="pt-BR" dirty="0"/>
          </a:p>
          <a:p>
            <a:pPr lvl="1"/>
            <a:r>
              <a:rPr lang="pt-BR" dirty="0" err="1"/>
              <a:t>Beware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toxicities</a:t>
            </a:r>
            <a:endParaRPr lang="pt-BR" dirty="0"/>
          </a:p>
          <a:p>
            <a:pPr lvl="1"/>
            <a:endParaRPr lang="pt-BR" dirty="0"/>
          </a:p>
          <a:p>
            <a:r>
              <a:rPr lang="pt-BR" dirty="0"/>
              <a:t>New </a:t>
            </a:r>
            <a:r>
              <a:rPr lang="pt-BR" dirty="0" err="1"/>
              <a:t>agents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yet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incorporated</a:t>
            </a:r>
            <a:r>
              <a:rPr lang="pt-BR" dirty="0"/>
              <a:t> in </a:t>
            </a:r>
            <a:r>
              <a:rPr lang="pt-BR" dirty="0" err="1"/>
              <a:t>managing</a:t>
            </a:r>
            <a:r>
              <a:rPr lang="pt-BR" dirty="0"/>
              <a:t> PCNSL</a:t>
            </a:r>
          </a:p>
          <a:p>
            <a:pPr lvl="1"/>
            <a:r>
              <a:rPr lang="pt-BR" dirty="0" err="1"/>
              <a:t>BTKi</a:t>
            </a:r>
            <a:endParaRPr lang="pt-BR" dirty="0"/>
          </a:p>
          <a:p>
            <a:pPr lvl="1"/>
            <a:r>
              <a:rPr lang="en-US" dirty="0"/>
              <a:t>Len</a:t>
            </a:r>
          </a:p>
          <a:p>
            <a:pPr lvl="1"/>
            <a:r>
              <a:rPr lang="en-US" dirty="0"/>
              <a:t>CPI</a:t>
            </a:r>
          </a:p>
        </p:txBody>
      </p:sp>
    </p:spTree>
    <p:extLst>
      <p:ext uri="{BB962C8B-B14F-4D97-AF65-F5344CB8AC3E}">
        <p14:creationId xmlns:p14="http://schemas.microsoft.com/office/powerpoint/2010/main" val="3576371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B040-7BBE-AD80-EB51-58003768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¿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tenemos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GELL,  que </a:t>
            </a:r>
            <a:r>
              <a:rPr lang="en-US" dirty="0" err="1"/>
              <a:t>estudiar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Linfomas</a:t>
            </a:r>
            <a:r>
              <a:rPr lang="en-US" dirty="0"/>
              <a:t> </a:t>
            </a:r>
            <a:r>
              <a:rPr lang="en-US" dirty="0" err="1"/>
              <a:t>Primarios</a:t>
            </a:r>
            <a:r>
              <a:rPr lang="en-US" dirty="0"/>
              <a:t> de SNC?</a:t>
            </a:r>
          </a:p>
        </p:txBody>
      </p:sp>
    </p:spTree>
    <p:extLst>
      <p:ext uri="{BB962C8B-B14F-4D97-AF65-F5344CB8AC3E}">
        <p14:creationId xmlns:p14="http://schemas.microsoft.com/office/powerpoint/2010/main" val="172903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pt-BR" altLang="pt-BR" dirty="0">
                <a:solidFill>
                  <a:srgbClr val="002060"/>
                </a:solidFill>
              </a:rPr>
              <a:t>Linfoma Primário do SNC (PCNSL)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74840" cy="4853136"/>
          </a:xfrm>
        </p:spPr>
        <p:txBody>
          <a:bodyPr>
            <a:normAutofit fontScale="62500" lnSpcReduction="20000"/>
          </a:bodyPr>
          <a:lstStyle/>
          <a:p>
            <a:r>
              <a:rPr lang="pt-BR" altLang="pt-BR" dirty="0"/>
              <a:t>4-6% </a:t>
            </a:r>
            <a:r>
              <a:rPr lang="pt-BR" altLang="pt-BR" dirty="0" err="1"/>
              <a:t>of</a:t>
            </a:r>
            <a:r>
              <a:rPr lang="pt-BR" altLang="pt-BR" dirty="0"/>
              <a:t> </a:t>
            </a:r>
            <a:r>
              <a:rPr lang="pt-BR" altLang="pt-BR" dirty="0" err="1"/>
              <a:t>extranodal</a:t>
            </a:r>
            <a:r>
              <a:rPr lang="pt-BR" altLang="pt-BR" dirty="0"/>
              <a:t> </a:t>
            </a:r>
            <a:r>
              <a:rPr lang="pt-BR" altLang="pt-BR" dirty="0" err="1"/>
              <a:t>lymphomas</a:t>
            </a:r>
            <a:endParaRPr lang="pt-BR" altLang="pt-BR" dirty="0"/>
          </a:p>
          <a:p>
            <a:pPr lvl="1"/>
            <a:r>
              <a:rPr lang="pt-BR" altLang="pt-BR" dirty="0" err="1"/>
              <a:t>Rising</a:t>
            </a:r>
            <a:r>
              <a:rPr lang="pt-BR" altLang="pt-BR" dirty="0"/>
              <a:t> </a:t>
            </a:r>
            <a:r>
              <a:rPr lang="pt-BR" altLang="pt-BR" dirty="0" err="1"/>
              <a:t>incidence</a:t>
            </a:r>
            <a:r>
              <a:rPr lang="pt-BR" altLang="pt-BR" dirty="0"/>
              <a:t> &gt;65 </a:t>
            </a:r>
            <a:r>
              <a:rPr lang="pt-BR" altLang="pt-BR" dirty="0" err="1"/>
              <a:t>years</a:t>
            </a:r>
            <a:endParaRPr lang="pt-BR" altLang="pt-BR" dirty="0"/>
          </a:p>
          <a:p>
            <a:pPr lvl="1"/>
            <a:r>
              <a:rPr lang="pt-BR" altLang="pt-BR" dirty="0"/>
              <a:t>˜20% </a:t>
            </a:r>
            <a:r>
              <a:rPr lang="pt-BR" altLang="pt-BR" dirty="0" err="1"/>
              <a:t>may</a:t>
            </a:r>
            <a:r>
              <a:rPr lang="pt-BR" altLang="pt-BR" dirty="0"/>
              <a:t> </a:t>
            </a:r>
            <a:r>
              <a:rPr lang="pt-BR" altLang="pt-BR" dirty="0" err="1"/>
              <a:t>be</a:t>
            </a:r>
            <a:r>
              <a:rPr lang="pt-BR" altLang="pt-BR" dirty="0"/>
              <a:t> </a:t>
            </a:r>
            <a:r>
              <a:rPr lang="pt-BR" altLang="pt-BR" dirty="0" err="1"/>
              <a:t>preceded</a:t>
            </a:r>
            <a:r>
              <a:rPr lang="pt-BR" altLang="pt-BR" dirty="0"/>
              <a:t> </a:t>
            </a:r>
            <a:r>
              <a:rPr lang="pt-BR" altLang="pt-BR" dirty="0" err="1"/>
              <a:t>by</a:t>
            </a:r>
            <a:r>
              <a:rPr lang="pt-BR" altLang="pt-BR" dirty="0"/>
              <a:t> PIOL</a:t>
            </a:r>
          </a:p>
          <a:p>
            <a:pPr lvl="1"/>
            <a:r>
              <a:rPr lang="pt-BR" altLang="pt-BR" dirty="0" err="1"/>
              <a:t>By</a:t>
            </a:r>
            <a:r>
              <a:rPr lang="pt-BR" altLang="pt-BR" dirty="0"/>
              <a:t> </a:t>
            </a:r>
            <a:r>
              <a:rPr lang="pt-BR" altLang="pt-BR" dirty="0" err="1"/>
              <a:t>definition</a:t>
            </a:r>
            <a:r>
              <a:rPr lang="pt-BR" altLang="pt-BR" dirty="0"/>
              <a:t>, </a:t>
            </a:r>
            <a:r>
              <a:rPr lang="pt-BR" altLang="pt-BR" dirty="0" err="1"/>
              <a:t>stage</a:t>
            </a:r>
            <a:r>
              <a:rPr lang="pt-BR" altLang="pt-BR" dirty="0"/>
              <a:t> IE</a:t>
            </a:r>
          </a:p>
          <a:p>
            <a:pPr lvl="1"/>
            <a:endParaRPr lang="pt-BR" altLang="pt-BR" dirty="0"/>
          </a:p>
          <a:p>
            <a:r>
              <a:rPr lang="pt-BR" altLang="pt-BR" dirty="0"/>
              <a:t>90-95%: DLBCL</a:t>
            </a:r>
          </a:p>
          <a:p>
            <a:pPr lvl="1"/>
            <a:r>
              <a:rPr lang="pt-BR" altLang="pt-BR" dirty="0" err="1"/>
              <a:t>Uniform</a:t>
            </a:r>
            <a:r>
              <a:rPr lang="pt-BR" altLang="pt-BR" dirty="0"/>
              <a:t> ABC </a:t>
            </a:r>
            <a:r>
              <a:rPr lang="pt-BR" altLang="pt-BR" dirty="0" err="1"/>
              <a:t>phenotype</a:t>
            </a:r>
            <a:endParaRPr lang="pt-BR" altLang="pt-BR" dirty="0"/>
          </a:p>
          <a:p>
            <a:pPr lvl="1"/>
            <a:r>
              <a:rPr lang="pt-BR" altLang="pt-BR" dirty="0"/>
              <a:t>NF-</a:t>
            </a:r>
            <a:r>
              <a:rPr lang="pt-BR" altLang="pt-BR" dirty="0" err="1"/>
              <a:t>kB</a:t>
            </a:r>
            <a:r>
              <a:rPr lang="pt-BR" altLang="pt-BR" dirty="0"/>
              <a:t> </a:t>
            </a:r>
            <a:r>
              <a:rPr lang="pt-BR" altLang="pt-BR" dirty="0" err="1"/>
              <a:t>Pathway</a:t>
            </a:r>
            <a:r>
              <a:rPr lang="pt-BR" altLang="pt-BR" dirty="0"/>
              <a:t> </a:t>
            </a:r>
            <a:r>
              <a:rPr lang="pt-BR" altLang="pt-BR" dirty="0" err="1"/>
              <a:t>dependency</a:t>
            </a:r>
            <a:r>
              <a:rPr lang="pt-BR" altLang="pt-BR" dirty="0"/>
              <a:t> (MYD88 ~55%, CD79b ~40%)</a:t>
            </a:r>
          </a:p>
          <a:p>
            <a:pPr lvl="1"/>
            <a:r>
              <a:rPr lang="pt-BR" altLang="pt-BR" dirty="0"/>
              <a:t>9p24.1 </a:t>
            </a:r>
            <a:r>
              <a:rPr lang="pt-BR" altLang="pt-BR" dirty="0" err="1"/>
              <a:t>gains</a:t>
            </a:r>
            <a:r>
              <a:rPr lang="pt-BR" altLang="pt-BR" dirty="0"/>
              <a:t> in ~65% </a:t>
            </a:r>
          </a:p>
          <a:p>
            <a:pPr lvl="1"/>
            <a:endParaRPr lang="pt-BR" altLang="pt-BR" dirty="0"/>
          </a:p>
          <a:p>
            <a:r>
              <a:rPr lang="pt-BR" altLang="pt-BR" dirty="0" err="1"/>
              <a:t>Prognosis</a:t>
            </a:r>
            <a:r>
              <a:rPr lang="pt-BR" altLang="pt-BR" dirty="0"/>
              <a:t> </a:t>
            </a:r>
            <a:r>
              <a:rPr lang="pt-BR" altLang="pt-BR" dirty="0" err="1"/>
              <a:t>is</a:t>
            </a:r>
            <a:r>
              <a:rPr lang="pt-BR" altLang="pt-BR" dirty="0"/>
              <a:t> </a:t>
            </a:r>
            <a:r>
              <a:rPr lang="pt-BR" altLang="pt-BR" dirty="0" err="1"/>
              <a:t>improving</a:t>
            </a:r>
            <a:r>
              <a:rPr lang="pt-BR" altLang="pt-BR" dirty="0"/>
              <a:t>, </a:t>
            </a:r>
            <a:r>
              <a:rPr lang="pt-BR" altLang="pt-BR" dirty="0" err="1"/>
              <a:t>but</a:t>
            </a:r>
            <a:r>
              <a:rPr lang="pt-BR" altLang="pt-BR" dirty="0"/>
              <a:t> </a:t>
            </a:r>
            <a:r>
              <a:rPr lang="pt-BR" altLang="pt-BR" dirty="0" err="1"/>
              <a:t>remains</a:t>
            </a:r>
            <a:r>
              <a:rPr lang="pt-BR" altLang="pt-BR" dirty="0"/>
              <a:t> </a:t>
            </a:r>
            <a:r>
              <a:rPr lang="pt-BR" altLang="pt-BR" dirty="0" err="1"/>
              <a:t>poor</a:t>
            </a:r>
            <a:endParaRPr lang="pt-BR" altLang="pt-BR" dirty="0"/>
          </a:p>
          <a:p>
            <a:pPr lvl="1"/>
            <a:r>
              <a:rPr lang="pt-BR" altLang="pt-BR" dirty="0" err="1"/>
              <a:t>Delayed</a:t>
            </a:r>
            <a:r>
              <a:rPr lang="pt-BR" altLang="pt-BR" dirty="0"/>
              <a:t> </a:t>
            </a:r>
            <a:r>
              <a:rPr lang="pt-BR" altLang="pt-BR" dirty="0" err="1"/>
              <a:t>diagnosis</a:t>
            </a:r>
            <a:endParaRPr lang="pt-BR" altLang="pt-BR" dirty="0"/>
          </a:p>
          <a:p>
            <a:pPr lvl="1"/>
            <a:r>
              <a:rPr lang="pt-BR" altLang="pt-BR" dirty="0" err="1"/>
              <a:t>Poor</a:t>
            </a:r>
            <a:r>
              <a:rPr lang="pt-BR" altLang="pt-BR" dirty="0"/>
              <a:t> performance status</a:t>
            </a:r>
          </a:p>
          <a:p>
            <a:pPr lvl="1"/>
            <a:r>
              <a:rPr lang="pt-BR" altLang="pt-BR" dirty="0" err="1"/>
              <a:t>Tolerability</a:t>
            </a:r>
            <a:r>
              <a:rPr lang="pt-BR" altLang="pt-BR" dirty="0"/>
              <a:t> </a:t>
            </a:r>
            <a:r>
              <a:rPr lang="pt-BR" altLang="pt-BR" dirty="0" err="1"/>
              <a:t>of</a:t>
            </a:r>
            <a:r>
              <a:rPr lang="pt-BR" altLang="pt-BR" dirty="0"/>
              <a:t> </a:t>
            </a:r>
            <a:r>
              <a:rPr lang="pt-BR" altLang="pt-BR" dirty="0" err="1"/>
              <a:t>intensive</a:t>
            </a:r>
            <a:r>
              <a:rPr lang="pt-BR" altLang="pt-BR" dirty="0"/>
              <a:t> </a:t>
            </a:r>
            <a:r>
              <a:rPr lang="pt-BR" altLang="pt-BR" dirty="0" err="1"/>
              <a:t>regimens</a:t>
            </a:r>
            <a:endParaRPr lang="pt-BR" altLang="pt-BR" dirty="0"/>
          </a:p>
          <a:p>
            <a:pPr lvl="1"/>
            <a:r>
              <a:rPr lang="pt-BR" altLang="pt-BR" dirty="0"/>
              <a:t>Late </a:t>
            </a:r>
            <a:r>
              <a:rPr lang="pt-BR" altLang="pt-BR" dirty="0" err="1"/>
              <a:t>therapy-related</a:t>
            </a:r>
            <a:r>
              <a:rPr lang="pt-BR" altLang="pt-BR" dirty="0"/>
              <a:t> </a:t>
            </a:r>
            <a:r>
              <a:rPr lang="pt-BR" altLang="pt-BR" dirty="0" err="1"/>
              <a:t>toxicities</a:t>
            </a:r>
            <a:endParaRPr lang="pt-BR" altLang="pt-BR" dirty="0"/>
          </a:p>
          <a:p>
            <a:pPr lvl="1"/>
            <a:endParaRPr lang="pt-BR" altLang="pt-BR" dirty="0"/>
          </a:p>
          <a:p>
            <a:pPr lvl="1"/>
            <a:endParaRPr lang="pt-BR" altLang="pt-BR" dirty="0"/>
          </a:p>
          <a:p>
            <a:pPr lvl="1"/>
            <a:endParaRPr lang="pt-BR" alt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968FF7-FD16-475F-A35D-4ED0AB6EDACB}"/>
              </a:ext>
            </a:extLst>
          </p:cNvPr>
          <p:cNvSpPr txBox="1"/>
          <p:nvPr/>
        </p:nvSpPr>
        <p:spPr>
          <a:xfrm>
            <a:off x="6987455" y="6135107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Kerbauy</a:t>
            </a:r>
            <a:r>
              <a:rPr lang="pt-BR" sz="1000" dirty="0"/>
              <a:t> MN, et al J </a:t>
            </a:r>
            <a:r>
              <a:rPr lang="pt-BR" sz="1000" dirty="0" err="1"/>
              <a:t>Rad</a:t>
            </a:r>
            <a:r>
              <a:rPr lang="pt-BR" sz="1000" dirty="0"/>
              <a:t> </a:t>
            </a:r>
            <a:r>
              <a:rPr lang="pt-BR" sz="1000" dirty="0" err="1"/>
              <a:t>Oncol</a:t>
            </a:r>
            <a:r>
              <a:rPr lang="pt-BR" sz="1000" dirty="0"/>
              <a:t> 2017</a:t>
            </a:r>
            <a:endParaRPr lang="en-US" sz="1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1E33416-2F19-476C-94F9-78EEE47D4B6D}"/>
              </a:ext>
            </a:extLst>
          </p:cNvPr>
          <p:cNvSpPr txBox="1"/>
          <p:nvPr/>
        </p:nvSpPr>
        <p:spPr>
          <a:xfrm>
            <a:off x="6997196" y="6330225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err="1"/>
              <a:t>Chapuy</a:t>
            </a:r>
            <a:r>
              <a:rPr lang="pt-BR" sz="1000" dirty="0"/>
              <a:t> B et al </a:t>
            </a:r>
            <a:r>
              <a:rPr lang="pt-BR" sz="1000" dirty="0" err="1"/>
              <a:t>Blood</a:t>
            </a:r>
            <a:r>
              <a:rPr lang="pt-BR" sz="1000" dirty="0"/>
              <a:t> 2016</a:t>
            </a:r>
            <a:endParaRPr lang="en-US" sz="1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75BC62-766B-48B3-A0E6-C8FB69689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35825" r="35038" b="19288"/>
          <a:stretch/>
        </p:blipFill>
        <p:spPr>
          <a:xfrm>
            <a:off x="4716016" y="2233464"/>
            <a:ext cx="437733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63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2CA3-AE9F-38BC-6C14-9C4DA26E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GELL e PCNSL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49728-30E9-1F22-D02D-B1D119630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Porque</a:t>
            </a:r>
            <a:r>
              <a:rPr lang="en-US" dirty="0"/>
              <a:t> son </a:t>
            </a:r>
            <a:r>
              <a:rPr lang="en-US" dirty="0" err="1"/>
              <a:t>Linfomas</a:t>
            </a:r>
            <a:r>
              <a:rPr lang="en-US" dirty="0"/>
              <a:t> </a:t>
            </a:r>
            <a:r>
              <a:rPr lang="en-US" dirty="0" err="1"/>
              <a:t>raros</a:t>
            </a:r>
            <a:r>
              <a:rPr lang="en-US" dirty="0"/>
              <a:t>, con </a:t>
            </a:r>
            <a:r>
              <a:rPr lang="en-US" dirty="0" err="1"/>
              <a:t>pocos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del </a:t>
            </a:r>
            <a:r>
              <a:rPr lang="en-US" dirty="0" err="1"/>
              <a:t>mundo</a:t>
            </a:r>
            <a:r>
              <a:rPr lang="en-US" dirty="0"/>
              <a:t> real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s-ES" dirty="0"/>
              <a:t>Porque tenemos pocos o ningún dato en los países en desarrollo </a:t>
            </a:r>
          </a:p>
          <a:p>
            <a:pPr marL="514350" indent="-514350">
              <a:buAutoNum type="arabicPeriod"/>
            </a:pPr>
            <a:endParaRPr lang="es-ES" dirty="0"/>
          </a:p>
          <a:p>
            <a:pPr marL="514350" indent="-514350">
              <a:buAutoNum type="arabicPeriod"/>
            </a:pPr>
            <a:r>
              <a:rPr lang="es-ES" dirty="0"/>
              <a:t>Porque tenemos características clínicas peculiares en nuestra región</a:t>
            </a:r>
          </a:p>
          <a:p>
            <a:pPr marL="514350" indent="-514350">
              <a:buAutoNum type="arabicPeriod"/>
            </a:pPr>
            <a:endParaRPr lang="es-ES" dirty="0"/>
          </a:p>
          <a:p>
            <a:pPr marL="514350" indent="-514350">
              <a:buAutoNum type="arabicPeriod"/>
            </a:pPr>
            <a:r>
              <a:rPr lang="es-ES" dirty="0"/>
              <a:t>Porque nuestra realidad de acceso a nuevas terapias es muy diferente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8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5985-C524-2D43-D2F2-C3417276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GELL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16610-E034-78E4-0377-0934B683FB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15E8E-13CB-4C39-E312-299C73F5A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95936" y="1600200"/>
            <a:ext cx="4690864" cy="4525963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total of 90 surveys were completed from 80 cancer centers in LATAM</a:t>
            </a:r>
          </a:p>
          <a:p>
            <a:endParaRPr lang="en-US" sz="18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Most centers treat up to 5 new cases of PCNSL/year (84%), with only 3 centers treating more than 15 cases/year. The median time for treatment initiation was 0-10 days in 36%, 10-20 days in 37% and &gt;30 days in 26% of the centers.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26C87-6579-565E-FFAB-3C012F5D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22"/>
          <a:stretch/>
        </p:blipFill>
        <p:spPr>
          <a:xfrm>
            <a:off x="0" y="1536509"/>
            <a:ext cx="3836498" cy="45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3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634A-937F-6040-13D2-FA6CB0DA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GELL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2BC60-C249-9EDE-DE89-79C0C90725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F8763-6D7A-9756-8E3B-4D9234BCC7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ACAAA-EED5-7A66-EDB5-C58260D5C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40" y="1260514"/>
            <a:ext cx="7452320" cy="48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72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AE4C2-224F-2505-8EF8-5010F13ED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46A-3B1A-7CDE-1354-B161B203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GELL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97120-5899-95AD-A807-EF8210B4DF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D293E-DB4F-565A-6E17-73D0C13961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0A0E0B-10CD-47A8-AF2B-5C409E42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36" y="1241187"/>
            <a:ext cx="6552728" cy="52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8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049B-FDBA-C999-EBD7-D3EA7582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E4BAA-8F34-9394-C587-4592AEB983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E7C7D-F08A-A739-377E-BCE6CF6CA7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99685-B876-B667-5494-DEB36BEE8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" y="0"/>
            <a:ext cx="7245722" cy="1866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33B71F-577A-8461-A2C7-182BCED0B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55" y="1981691"/>
            <a:ext cx="7537490" cy="46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6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E01A75-C37C-4BEB-338A-C2B51CC0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Sugerencia</a:t>
            </a:r>
            <a:r>
              <a:rPr lang="en-US" dirty="0"/>
              <a:t> de </a:t>
            </a:r>
            <a:r>
              <a:rPr lang="en-US" dirty="0" err="1"/>
              <a:t>estudios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PCNSL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F1D3B-2968-EBBA-1865-F71AD42E5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retrospectivo</a:t>
            </a:r>
            <a:r>
              <a:rPr lang="en-US" dirty="0"/>
              <a:t> de PNCSL e </a:t>
            </a:r>
            <a:r>
              <a:rPr lang="en-US" dirty="0" err="1"/>
              <a:t>tambien</a:t>
            </a:r>
            <a:r>
              <a:rPr lang="en-US" dirty="0"/>
              <a:t> de </a:t>
            </a:r>
            <a:r>
              <a:rPr lang="en-US" dirty="0" err="1"/>
              <a:t>compromiso</a:t>
            </a:r>
            <a:r>
              <a:rPr lang="en-US" dirty="0"/>
              <a:t> </a:t>
            </a:r>
            <a:r>
              <a:rPr lang="en-US" dirty="0" err="1"/>
              <a:t>secundário</a:t>
            </a:r>
            <a:r>
              <a:rPr lang="en-US" dirty="0"/>
              <a:t> de SNC</a:t>
            </a:r>
          </a:p>
          <a:p>
            <a:pPr lvl="1"/>
            <a:r>
              <a:rPr lang="en-US" dirty="0" err="1"/>
              <a:t>Utilizar</a:t>
            </a:r>
            <a:r>
              <a:rPr lang="en-US" dirty="0"/>
              <a:t> la </a:t>
            </a:r>
            <a:r>
              <a:rPr lang="en-US" dirty="0" err="1"/>
              <a:t>estrutura</a:t>
            </a:r>
            <a:r>
              <a:rPr lang="en-US" dirty="0"/>
              <a:t> ELLA</a:t>
            </a:r>
          </a:p>
          <a:p>
            <a:pPr lvl="1"/>
            <a:r>
              <a:rPr lang="en-US" dirty="0"/>
              <a:t>Un protocol </a:t>
            </a:r>
            <a:r>
              <a:rPr lang="en-US" dirty="0" err="1"/>
              <a:t>específico</a:t>
            </a:r>
            <a:r>
              <a:rPr lang="en-US" dirty="0"/>
              <a:t>?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65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E01A75-C37C-4BEB-338A-C2B51CC0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Sugerencia</a:t>
            </a:r>
            <a:r>
              <a:rPr lang="en-US" dirty="0"/>
              <a:t> de </a:t>
            </a:r>
            <a:r>
              <a:rPr lang="en-US" dirty="0" err="1"/>
              <a:t>estudios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PCNSL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F1D3B-2968-EBBA-1865-F71AD42E5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Estudo</a:t>
            </a:r>
            <a:r>
              <a:rPr lang="en-US" dirty="0"/>
              <a:t> </a:t>
            </a:r>
            <a:r>
              <a:rPr lang="en-US" dirty="0" err="1"/>
              <a:t>prospectivo</a:t>
            </a:r>
            <a:r>
              <a:rPr lang="en-US" dirty="0"/>
              <a:t> de PNCSL</a:t>
            </a:r>
          </a:p>
          <a:p>
            <a:endParaRPr lang="en-US" dirty="0"/>
          </a:p>
          <a:p>
            <a:r>
              <a:rPr lang="en-US" dirty="0" err="1"/>
              <a:t>Oportunidades</a:t>
            </a:r>
            <a:r>
              <a:rPr lang="en-US" dirty="0"/>
              <a:t> de </a:t>
            </a:r>
            <a:r>
              <a:rPr lang="en-US" dirty="0" err="1"/>
              <a:t>Aporte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BMS (</a:t>
            </a:r>
            <a:r>
              <a:rPr lang="en-US" dirty="0" err="1"/>
              <a:t>Golcadomida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Alguna</a:t>
            </a:r>
            <a:r>
              <a:rPr lang="en-US" dirty="0"/>
              <a:t> </a:t>
            </a:r>
            <a:r>
              <a:rPr lang="en-US" dirty="0" err="1"/>
              <a:t>farma</a:t>
            </a:r>
            <a:r>
              <a:rPr lang="en-US" dirty="0"/>
              <a:t> con un </a:t>
            </a:r>
            <a:r>
              <a:rPr lang="en-US" dirty="0" err="1"/>
              <a:t>iBTK</a:t>
            </a:r>
            <a:r>
              <a:rPr lang="en-US" dirty="0"/>
              <a:t> (AZ, Janssen, </a:t>
            </a:r>
            <a:r>
              <a:rPr lang="en-US" dirty="0" err="1"/>
              <a:t>Beigene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Reddys</a:t>
            </a:r>
            <a:r>
              <a:rPr lang="en-US" dirty="0"/>
              <a:t> (BCNU)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54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CA83-CCDB-0FC0-90E9-64932623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Sugerencia</a:t>
            </a:r>
            <a:r>
              <a:rPr lang="en-US" dirty="0"/>
              <a:t> de </a:t>
            </a:r>
            <a:r>
              <a:rPr lang="en-US" dirty="0" err="1"/>
              <a:t>estudios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PCNSL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69274-C467-D51D-F5A3-3479F9761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Algun</a:t>
            </a:r>
            <a:r>
              <a:rPr lang="en-US" dirty="0"/>
              <a:t> </a:t>
            </a:r>
            <a:r>
              <a:rPr lang="en-US" dirty="0" err="1"/>
              <a:t>Estudio</a:t>
            </a:r>
            <a:r>
              <a:rPr lang="en-US" dirty="0"/>
              <a:t> de </a:t>
            </a:r>
            <a:r>
              <a:rPr lang="en-US" dirty="0" err="1"/>
              <a:t>tratamento</a:t>
            </a:r>
            <a:r>
              <a:rPr lang="en-US" dirty="0"/>
              <a:t> </a:t>
            </a:r>
            <a:r>
              <a:rPr lang="en-US" dirty="0" err="1"/>
              <a:t>prospectivo</a:t>
            </a:r>
            <a:endParaRPr lang="en-US" dirty="0"/>
          </a:p>
          <a:p>
            <a:pPr lvl="1"/>
            <a:r>
              <a:rPr lang="en-US" dirty="0" err="1"/>
              <a:t>Terapias</a:t>
            </a:r>
            <a:r>
              <a:rPr lang="en-US" dirty="0"/>
              <a:t> non son </a:t>
            </a:r>
            <a:r>
              <a:rPr lang="en-US" dirty="0" err="1"/>
              <a:t>caras</a:t>
            </a:r>
            <a:endParaRPr lang="en-US" dirty="0"/>
          </a:p>
          <a:p>
            <a:pPr lvl="1"/>
            <a:r>
              <a:rPr lang="en-US" dirty="0"/>
              <a:t>Por </a:t>
            </a:r>
            <a:r>
              <a:rPr lang="en-US" dirty="0" err="1"/>
              <a:t>Ejemplo</a:t>
            </a:r>
            <a:r>
              <a:rPr lang="en-US" dirty="0"/>
              <a:t>: </a:t>
            </a:r>
          </a:p>
          <a:p>
            <a:pPr lvl="2"/>
            <a:r>
              <a:rPr lang="en-US" dirty="0" err="1"/>
              <a:t>Induccion</a:t>
            </a:r>
            <a:r>
              <a:rPr lang="en-US" dirty="0"/>
              <a:t>: </a:t>
            </a:r>
            <a:r>
              <a:rPr lang="en-US" dirty="0" err="1"/>
              <a:t>MTx</a:t>
            </a:r>
            <a:r>
              <a:rPr lang="en-US" dirty="0"/>
              <a:t> 5g/m2 + </a:t>
            </a:r>
            <a:r>
              <a:rPr lang="en-US" dirty="0" err="1"/>
              <a:t>Alquilante</a:t>
            </a:r>
            <a:endParaRPr lang="en-US" dirty="0"/>
          </a:p>
          <a:p>
            <a:pPr lvl="2"/>
            <a:r>
              <a:rPr lang="en-US" dirty="0" err="1"/>
              <a:t>Consolidacion</a:t>
            </a:r>
            <a:r>
              <a:rPr lang="en-US" dirty="0"/>
              <a:t>: 3-4 </a:t>
            </a:r>
            <a:r>
              <a:rPr lang="en-US" dirty="0" err="1"/>
              <a:t>Ciclos</a:t>
            </a:r>
            <a:r>
              <a:rPr lang="en-US" dirty="0"/>
              <a:t> de ICE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Como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?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r>
              <a:rPr lang="es-ES" dirty="0"/>
              <a:t>Creo que ahora tenemos que centrarnos en comprender las leyes y regulaciones nacionales para poder realizar estudios prospectivos.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98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360BC-819C-4CF2-8663-3AA1AC00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“Si quieres ir rápido, ve solo. Si quieres llegar lejos, acompañado”</a:t>
            </a:r>
            <a:endParaRPr lang="en-US" sz="7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BB68876-9A2B-4C6B-8C00-A26BF05A7328}"/>
              </a:ext>
            </a:extLst>
          </p:cNvPr>
          <p:cNvSpPr/>
          <p:nvPr/>
        </p:nvSpPr>
        <p:spPr>
          <a:xfrm>
            <a:off x="1979712" y="4435257"/>
            <a:ext cx="59922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pt-BR" sz="28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guilherme.perini@einstein.br</a:t>
            </a:r>
            <a:endParaRPr lang="pt-BR" sz="2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pt-BR" sz="2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pt-BR" sz="28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@guiperiniMD</a:t>
            </a:r>
            <a:endParaRPr lang="en-US" dirty="0"/>
          </a:p>
        </p:txBody>
      </p:sp>
      <p:pic>
        <p:nvPicPr>
          <p:cNvPr id="7" name="Picture 4" descr="Resultado de imagem para twitter">
            <a:extLst>
              <a:ext uri="{FF2B5EF4-FFF2-40B4-BE49-F238E27FC236}">
                <a16:creationId xmlns:a16="http://schemas.microsoft.com/office/drawing/2014/main" id="{A7BEE54E-5819-4DDB-9509-5C749504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33" y="5618988"/>
            <a:ext cx="498339" cy="4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7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BB0A2-C5D5-4C01-8C50-4E3A2B7C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02060"/>
                </a:solidFill>
              </a:rPr>
              <a:t>PIOL </a:t>
            </a:r>
            <a:r>
              <a:rPr lang="pt-BR" dirty="0" err="1">
                <a:solidFill>
                  <a:srgbClr val="002060"/>
                </a:solidFill>
              </a:rPr>
              <a:t>may</a:t>
            </a:r>
            <a:r>
              <a:rPr lang="pt-BR" dirty="0">
                <a:solidFill>
                  <a:srgbClr val="002060"/>
                </a:solidFill>
              </a:rPr>
              <a:t> </a:t>
            </a:r>
            <a:r>
              <a:rPr lang="pt-BR" dirty="0" err="1">
                <a:solidFill>
                  <a:srgbClr val="002060"/>
                </a:solidFill>
              </a:rPr>
              <a:t>preceed</a:t>
            </a:r>
            <a:r>
              <a:rPr lang="pt-BR" dirty="0">
                <a:solidFill>
                  <a:srgbClr val="002060"/>
                </a:solidFill>
              </a:rPr>
              <a:t> PCNSL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F3BF67-AD6D-4BB1-B217-9AB62DF65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Ocular </a:t>
            </a:r>
            <a:r>
              <a:rPr lang="pt-BR" dirty="0" err="1"/>
              <a:t>symptoms</a:t>
            </a:r>
            <a:r>
              <a:rPr lang="pt-BR" dirty="0"/>
              <a:t>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preeced</a:t>
            </a:r>
            <a:r>
              <a:rPr lang="pt-BR" dirty="0"/>
              <a:t> PCNSL in 20%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patients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Uveitis</a:t>
            </a:r>
            <a:r>
              <a:rPr lang="pt-BR" dirty="0"/>
              <a:t>, </a:t>
            </a:r>
            <a:r>
              <a:rPr lang="pt-BR" dirty="0" err="1"/>
              <a:t>Vitritis</a:t>
            </a:r>
            <a:r>
              <a:rPr lang="pt-BR" dirty="0"/>
              <a:t>, </a:t>
            </a:r>
            <a:r>
              <a:rPr lang="pt-BR" dirty="0" err="1"/>
              <a:t>floaters</a:t>
            </a:r>
            <a:r>
              <a:rPr lang="pt-BR" dirty="0"/>
              <a:t>, ocular </a:t>
            </a:r>
            <a:r>
              <a:rPr lang="pt-BR" dirty="0" err="1"/>
              <a:t>pain</a:t>
            </a:r>
            <a:endParaRPr lang="pt-BR" dirty="0"/>
          </a:p>
          <a:p>
            <a:endParaRPr lang="pt-BR" dirty="0"/>
          </a:p>
          <a:p>
            <a:r>
              <a:rPr lang="pt-BR" dirty="0"/>
              <a:t>PIOL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involve the retina, the vitreous chamber and/or the optic nerve 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Diagnosis may be challenging due to the lack of viable tissue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Flow Cytometry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IHC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Biopsy</a:t>
            </a:r>
          </a:p>
        </p:txBody>
      </p:sp>
      <p:pic>
        <p:nvPicPr>
          <p:cNvPr id="1028" name="Picture 4" descr="Iris Involvement in Primary Intraocular Lymphoma - Survey of Ophthalmology">
            <a:extLst>
              <a:ext uri="{FF2B5EF4-FFF2-40B4-BE49-F238E27FC236}">
                <a16:creationId xmlns:a16="http://schemas.microsoft.com/office/drawing/2014/main" id="{88214DE2-BF12-4352-A41B-5B7F8E03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34004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49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119B-244F-DC88-D49F-AFD9A05B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1296-BD26-E92E-3F0B-01C4F531D2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8C852-4DCA-1D42-38E0-9C04177190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8C9C1-97C9-6318-9FCF-1FAB66DEC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-18081"/>
            <a:ext cx="7488832" cy="689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3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EBAB-C5AB-2D27-8EFC-581C2C78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PCNSL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8D52-F1F3-49C2-BB60-6D70AEB50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6D16B-066E-C8F6-6ACE-BDA0A314E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7600" r="24013" b="26200"/>
          <a:stretch/>
        </p:blipFill>
        <p:spPr>
          <a:xfrm>
            <a:off x="122794" y="1568584"/>
            <a:ext cx="8898412" cy="4318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A580B-51A6-830B-7D6C-496493995ED8}"/>
              </a:ext>
            </a:extLst>
          </p:cNvPr>
          <p:cNvSpPr txBox="1"/>
          <p:nvPr/>
        </p:nvSpPr>
        <p:spPr>
          <a:xfrm>
            <a:off x="7038782" y="6429473"/>
            <a:ext cx="2076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Calimeri</a:t>
            </a:r>
            <a:r>
              <a:rPr lang="en-US" sz="1400" dirty="0"/>
              <a:t> et al, ESMO 2021</a:t>
            </a:r>
          </a:p>
        </p:txBody>
      </p:sp>
    </p:spTree>
    <p:extLst>
      <p:ext uri="{BB962C8B-B14F-4D97-AF65-F5344CB8AC3E}">
        <p14:creationId xmlns:p14="http://schemas.microsoft.com/office/powerpoint/2010/main" val="408173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1C47E-AD1F-1B49-A655-5A3A2DF7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PCNSL </a:t>
            </a:r>
            <a:r>
              <a:rPr lang="pt-BR" dirty="0" err="1"/>
              <a:t>Induction</a:t>
            </a:r>
            <a:r>
              <a:rPr lang="pt-BR" dirty="0"/>
              <a:t> </a:t>
            </a:r>
            <a:r>
              <a:rPr lang="pt-BR" dirty="0" err="1"/>
              <a:t>Therapy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58F4B-C948-A94F-BB61-2B2E4AEE2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/>
              <a:t>MTx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backbone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Induction</a:t>
            </a:r>
            <a:r>
              <a:rPr lang="pt-BR" dirty="0"/>
              <a:t> </a:t>
            </a:r>
            <a:r>
              <a:rPr lang="pt-BR" dirty="0" err="1"/>
              <a:t>Therapy</a:t>
            </a:r>
            <a:endParaRPr lang="pt-BR" dirty="0"/>
          </a:p>
          <a:p>
            <a:pPr lvl="1"/>
            <a:r>
              <a:rPr lang="pt-BR" dirty="0"/>
              <a:t>&gt;3g/m</a:t>
            </a:r>
            <a:r>
              <a:rPr lang="pt-BR" baseline="30000" dirty="0"/>
              <a:t>2</a:t>
            </a:r>
          </a:p>
          <a:p>
            <a:pPr lvl="1"/>
            <a:r>
              <a:rPr lang="pt-BR" dirty="0"/>
              <a:t>2 – 4 hour </a:t>
            </a:r>
            <a:r>
              <a:rPr lang="pt-BR" dirty="0" err="1"/>
              <a:t>infusion</a:t>
            </a:r>
            <a:endParaRPr lang="pt-BR" dirty="0"/>
          </a:p>
          <a:p>
            <a:pPr lvl="1"/>
            <a:endParaRPr lang="pt-BR" dirty="0"/>
          </a:p>
          <a:p>
            <a:r>
              <a:rPr lang="pt-BR" dirty="0" err="1"/>
              <a:t>Polichemotherapy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superior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MTx</a:t>
            </a:r>
            <a:r>
              <a:rPr lang="pt-BR" dirty="0"/>
              <a:t> </a:t>
            </a:r>
            <a:r>
              <a:rPr lang="pt-BR" dirty="0" err="1"/>
              <a:t>Alone</a:t>
            </a:r>
            <a:r>
              <a:rPr lang="pt-BR" dirty="0"/>
              <a:t> as </a:t>
            </a:r>
            <a:r>
              <a:rPr lang="pt-BR" dirty="0" err="1"/>
              <a:t>Induction</a:t>
            </a:r>
            <a:r>
              <a:rPr lang="pt-BR" dirty="0"/>
              <a:t> </a:t>
            </a:r>
            <a:r>
              <a:rPr lang="pt-BR" dirty="0" err="1"/>
              <a:t>Therapy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Modern</a:t>
            </a:r>
            <a:r>
              <a:rPr lang="pt-BR" dirty="0"/>
              <a:t> </a:t>
            </a:r>
            <a:r>
              <a:rPr lang="pt-BR" dirty="0" err="1"/>
              <a:t>therapy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PCNSL includes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alkylating</a:t>
            </a:r>
            <a:r>
              <a:rPr lang="pt-BR" dirty="0"/>
              <a:t> </a:t>
            </a:r>
            <a:r>
              <a:rPr lang="pt-BR" dirty="0" err="1"/>
              <a:t>agent</a:t>
            </a:r>
            <a:r>
              <a:rPr lang="pt-BR" dirty="0"/>
              <a:t> in </a:t>
            </a:r>
            <a:r>
              <a:rPr lang="pt-BR" dirty="0" err="1"/>
              <a:t>Induction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922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1C47E-AD1F-1B49-A655-5A3A2DF7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PCNSL </a:t>
            </a:r>
            <a:r>
              <a:rPr lang="pt-BR" dirty="0" err="1"/>
              <a:t>Induction</a:t>
            </a:r>
            <a:r>
              <a:rPr lang="pt-BR" dirty="0"/>
              <a:t> </a:t>
            </a:r>
            <a:r>
              <a:rPr lang="pt-BR" dirty="0" err="1"/>
              <a:t>Therapy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E2593C-E5AC-4499-9738-9F186FD1ED4D}"/>
              </a:ext>
            </a:extLst>
          </p:cNvPr>
          <p:cNvSpPr/>
          <p:nvPr/>
        </p:nvSpPr>
        <p:spPr>
          <a:xfrm>
            <a:off x="107504" y="1196752"/>
            <a:ext cx="2952328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AFF2AFE-7338-42C5-BCEC-81BC69C0FA02}"/>
              </a:ext>
            </a:extLst>
          </p:cNvPr>
          <p:cNvSpPr/>
          <p:nvPr/>
        </p:nvSpPr>
        <p:spPr>
          <a:xfrm>
            <a:off x="3141956" y="1192086"/>
            <a:ext cx="2768929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C8DADB-5DB3-4D7B-AFD7-125428DFC455}"/>
              </a:ext>
            </a:extLst>
          </p:cNvPr>
          <p:cNvSpPr/>
          <p:nvPr/>
        </p:nvSpPr>
        <p:spPr>
          <a:xfrm>
            <a:off x="6012160" y="1187421"/>
            <a:ext cx="3060848" cy="526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gure">
            <a:extLst>
              <a:ext uri="{FF2B5EF4-FFF2-40B4-BE49-F238E27FC236}">
                <a16:creationId xmlns:a16="http://schemas.microsoft.com/office/drawing/2014/main" id="{A91A9BB1-0219-4BB9-AD8E-6568B2F90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0012" r="50000" b="329"/>
          <a:stretch/>
        </p:blipFill>
        <p:spPr bwMode="auto">
          <a:xfrm>
            <a:off x="316983" y="3933056"/>
            <a:ext cx="26597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C75855B-91A9-41BB-AF62-BA8A7E39BE31}"/>
              </a:ext>
            </a:extLst>
          </p:cNvPr>
          <p:cNvSpPr txBox="1"/>
          <p:nvPr/>
        </p:nvSpPr>
        <p:spPr>
          <a:xfrm>
            <a:off x="179512" y="148478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Procarbazine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R-MPV </a:t>
            </a:r>
            <a:r>
              <a:rPr lang="pt-BR" dirty="0" err="1"/>
              <a:t>followed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WBRT + </a:t>
            </a:r>
            <a:r>
              <a:rPr lang="pt-BR" dirty="0" err="1"/>
              <a:t>Cytarabine</a:t>
            </a:r>
            <a:r>
              <a:rPr lang="pt-BR" dirty="0"/>
              <a:t> </a:t>
            </a:r>
          </a:p>
          <a:p>
            <a:endParaRPr lang="pt-BR" dirty="0"/>
          </a:p>
          <a:p>
            <a:pPr algn="ctr"/>
            <a:r>
              <a:rPr lang="pt-BR" dirty="0"/>
              <a:t>3y-PFS 51%</a:t>
            </a:r>
          </a:p>
          <a:p>
            <a:pPr algn="ctr"/>
            <a:r>
              <a:rPr lang="pt-BR" dirty="0"/>
              <a:t>5y-OS 70%</a:t>
            </a:r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6DE637-601D-4A9B-AA70-A4DC01D544E7}"/>
              </a:ext>
            </a:extLst>
          </p:cNvPr>
          <p:cNvSpPr txBox="1"/>
          <p:nvPr/>
        </p:nvSpPr>
        <p:spPr>
          <a:xfrm>
            <a:off x="755576" y="6497398"/>
            <a:ext cx="1775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Morris PG et al, JCO 2013</a:t>
            </a:r>
            <a:endParaRPr lang="en-US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FDB986F-EA11-484B-B601-0C4F692DDF98}"/>
              </a:ext>
            </a:extLst>
          </p:cNvPr>
          <p:cNvSpPr txBox="1"/>
          <p:nvPr/>
        </p:nvSpPr>
        <p:spPr>
          <a:xfrm>
            <a:off x="3211188" y="1484783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Temozolomide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MTR </a:t>
            </a:r>
            <a:r>
              <a:rPr lang="pt-BR" dirty="0" err="1"/>
              <a:t>followed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EA </a:t>
            </a:r>
            <a:r>
              <a:rPr lang="pt-BR" dirty="0" err="1"/>
              <a:t>Consolidation</a:t>
            </a:r>
            <a:r>
              <a:rPr lang="pt-BR" dirty="0"/>
              <a:t> </a:t>
            </a:r>
          </a:p>
          <a:p>
            <a:endParaRPr lang="pt-BR" dirty="0"/>
          </a:p>
          <a:p>
            <a:pPr algn="ctr"/>
            <a:r>
              <a:rPr lang="pt-BR" dirty="0"/>
              <a:t>4y-PFS 48%</a:t>
            </a:r>
          </a:p>
          <a:p>
            <a:pPr algn="ctr"/>
            <a:r>
              <a:rPr lang="pt-BR" dirty="0"/>
              <a:t>4y-OS 65%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422BEDF-4657-4659-9E1A-500B8E071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7" t="25767" r="51583" b="47469"/>
          <a:stretch/>
        </p:blipFill>
        <p:spPr>
          <a:xfrm>
            <a:off x="3165100" y="4077072"/>
            <a:ext cx="2629049" cy="173285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3D34BCA-10C8-4D2B-AC3E-BEF24EC1FEA5}"/>
              </a:ext>
            </a:extLst>
          </p:cNvPr>
          <p:cNvSpPr txBox="1"/>
          <p:nvPr/>
        </p:nvSpPr>
        <p:spPr>
          <a:xfrm>
            <a:off x="3745084" y="6497398"/>
            <a:ext cx="1998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Rubenstein</a:t>
            </a:r>
            <a:r>
              <a:rPr lang="pt-BR" sz="1200" dirty="0"/>
              <a:t> JL et al, JCO 2013</a:t>
            </a:r>
            <a:endParaRPr lang="en-US" sz="1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E905227-FE45-4E74-83E5-056996D05A2D}"/>
              </a:ext>
            </a:extLst>
          </p:cNvPr>
          <p:cNvSpPr txBox="1"/>
          <p:nvPr/>
        </p:nvSpPr>
        <p:spPr>
          <a:xfrm>
            <a:off x="6170364" y="1484783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Thiotepa</a:t>
            </a:r>
            <a:endParaRPr lang="pt-BR" b="1" dirty="0"/>
          </a:p>
          <a:p>
            <a:endParaRPr lang="pt-BR" dirty="0"/>
          </a:p>
          <a:p>
            <a:r>
              <a:rPr lang="pt-BR" dirty="0"/>
              <a:t>MATRIX </a:t>
            </a:r>
            <a:r>
              <a:rPr lang="pt-BR" dirty="0" err="1"/>
              <a:t>followed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ASCT</a:t>
            </a:r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dirty="0"/>
              <a:t>2y-PFS 61%</a:t>
            </a:r>
          </a:p>
          <a:p>
            <a:pPr algn="ctr"/>
            <a:r>
              <a:rPr lang="pt-BR" dirty="0"/>
              <a:t>2y-OS 67%</a:t>
            </a:r>
            <a:endParaRPr lang="en-US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C928DE7-BF34-47B0-B69C-DF147FA10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9" t="36883" r="46243" b="8961"/>
          <a:stretch/>
        </p:blipFill>
        <p:spPr>
          <a:xfrm>
            <a:off x="6138428" y="3618892"/>
            <a:ext cx="2808312" cy="274856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BA8B058-54EC-403F-BEDC-CD7EAC03EDE5}"/>
              </a:ext>
            </a:extLst>
          </p:cNvPr>
          <p:cNvSpPr txBox="1"/>
          <p:nvPr/>
        </p:nvSpPr>
        <p:spPr>
          <a:xfrm>
            <a:off x="6265059" y="6497398"/>
            <a:ext cx="2618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Ferreri</a:t>
            </a:r>
            <a:r>
              <a:rPr lang="pt-BR" sz="1200" dirty="0"/>
              <a:t> AJM et al, Lancet </a:t>
            </a:r>
            <a:r>
              <a:rPr lang="pt-BR" sz="1200" dirty="0" err="1"/>
              <a:t>Hematol</a:t>
            </a:r>
            <a:r>
              <a:rPr lang="pt-BR" sz="1200" dirty="0"/>
              <a:t> 2016</a:t>
            </a:r>
            <a:endParaRPr lang="en-US" sz="12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8B7238-090C-4FA7-8B4F-06341901F1F5}"/>
              </a:ext>
            </a:extLst>
          </p:cNvPr>
          <p:cNvSpPr txBox="1"/>
          <p:nvPr/>
        </p:nvSpPr>
        <p:spPr>
          <a:xfrm>
            <a:off x="1619672" y="2780928"/>
            <a:ext cx="6264696" cy="175432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Induction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Therapy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should</a:t>
            </a:r>
            <a:r>
              <a:rPr lang="pt-BR" dirty="0">
                <a:solidFill>
                  <a:schemeClr val="bg1"/>
                </a:solidFill>
              </a:rPr>
              <a:t> Include </a:t>
            </a:r>
            <a:r>
              <a:rPr lang="pt-BR" dirty="0" err="1">
                <a:solidFill>
                  <a:schemeClr val="bg1"/>
                </a:solidFill>
              </a:rPr>
              <a:t>Methotrexate</a:t>
            </a:r>
            <a:r>
              <a:rPr lang="pt-BR" dirty="0">
                <a:solidFill>
                  <a:schemeClr val="bg1"/>
                </a:solidFill>
              </a:rPr>
              <a:t> + </a:t>
            </a:r>
            <a:r>
              <a:rPr lang="pt-BR" dirty="0" err="1">
                <a:solidFill>
                  <a:schemeClr val="bg1"/>
                </a:solidFill>
              </a:rPr>
              <a:t>Alkylating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agent</a:t>
            </a:r>
            <a:r>
              <a:rPr lang="pt-BR" dirty="0">
                <a:solidFill>
                  <a:schemeClr val="bg1"/>
                </a:solidFill>
              </a:rPr>
              <a:t> + </a:t>
            </a:r>
            <a:r>
              <a:rPr lang="pt-BR" dirty="0" err="1">
                <a:solidFill>
                  <a:schemeClr val="bg1"/>
                </a:solidFill>
              </a:rPr>
              <a:t>Rituximab</a:t>
            </a:r>
            <a:r>
              <a:rPr lang="pt-BR" dirty="0">
                <a:solidFill>
                  <a:schemeClr val="bg1"/>
                </a:solidFill>
              </a:rPr>
              <a:t> (+/- </a:t>
            </a:r>
            <a:r>
              <a:rPr lang="pt-BR" dirty="0" err="1">
                <a:solidFill>
                  <a:schemeClr val="bg1"/>
                </a:solidFill>
              </a:rPr>
              <a:t>Cytarabine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In </a:t>
            </a:r>
            <a:r>
              <a:rPr lang="pt-BR" dirty="0" err="1">
                <a:solidFill>
                  <a:schemeClr val="bg1"/>
                </a:solidFill>
              </a:rPr>
              <a:t>Brazil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Temozolomide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is</a:t>
            </a:r>
            <a:r>
              <a:rPr lang="pt-BR" dirty="0">
                <a:solidFill>
                  <a:schemeClr val="bg1"/>
                </a:solidFill>
              </a:rPr>
              <a:t> more </a:t>
            </a:r>
            <a:r>
              <a:rPr lang="pt-BR" dirty="0" err="1">
                <a:solidFill>
                  <a:schemeClr val="bg1"/>
                </a:solidFill>
              </a:rPr>
              <a:t>feasible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 err="1">
                <a:solidFill>
                  <a:schemeClr val="bg1"/>
                </a:solidFill>
              </a:rPr>
              <a:t>However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controversies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remain</a:t>
            </a:r>
            <a:r>
              <a:rPr lang="pt-BR" dirty="0">
                <a:solidFill>
                  <a:schemeClr val="bg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312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536E-76A2-D708-805B-9FBA42D3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F1A66-68E7-D1D7-3277-5F93679D6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6AD3B-BA6E-ABC6-D9E6-5EB605D0E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27600" r="22438" b="22001"/>
          <a:stretch/>
        </p:blipFill>
        <p:spPr>
          <a:xfrm>
            <a:off x="53752" y="620688"/>
            <a:ext cx="9036496" cy="54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23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L Slide Master">
  <a:themeElements>
    <a:clrScheme name="Custom 30">
      <a:dk1>
        <a:srgbClr val="336699"/>
      </a:dk1>
      <a:lt1>
        <a:srgbClr val="FFFFFF"/>
      </a:lt1>
      <a:dk2>
        <a:srgbClr val="585958"/>
      </a:dk2>
      <a:lt2>
        <a:srgbClr val="029193"/>
      </a:lt2>
      <a:accent1>
        <a:srgbClr val="4D8F00"/>
      </a:accent1>
      <a:accent2>
        <a:srgbClr val="BF9E01"/>
      </a:accent2>
      <a:accent3>
        <a:srgbClr val="CF4E4A"/>
      </a:accent3>
      <a:accent4>
        <a:srgbClr val="A91A55"/>
      </a:accent4>
      <a:accent5>
        <a:srgbClr val="7A98B8"/>
      </a:accent5>
      <a:accent6>
        <a:srgbClr val="919391"/>
      </a:accent6>
      <a:hlink>
        <a:srgbClr val="CC6600"/>
      </a:hlink>
      <a:folHlink>
        <a:srgbClr val="5812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nsulin IDEAS templat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ulin IDEAS template 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F3B63"/>
        </a:accent1>
        <a:accent2>
          <a:srgbClr val="3B528F"/>
        </a:accent2>
        <a:accent3>
          <a:srgbClr val="FFFFFF"/>
        </a:accent3>
        <a:accent4>
          <a:srgbClr val="000000"/>
        </a:accent4>
        <a:accent5>
          <a:srgbClr val="C6AFB7"/>
        </a:accent5>
        <a:accent6>
          <a:srgbClr val="354981"/>
        </a:accent6>
        <a:hlink>
          <a:srgbClr val="7B913B"/>
        </a:hlink>
        <a:folHlink>
          <a:srgbClr val="B68A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D5F8C"/>
        </a:accent1>
        <a:accent2>
          <a:srgbClr val="6C83C2"/>
        </a:accent2>
        <a:accent3>
          <a:srgbClr val="FFFFFF"/>
        </a:accent3>
        <a:accent4>
          <a:srgbClr val="000000"/>
        </a:accent4>
        <a:accent5>
          <a:srgbClr val="DBB6C5"/>
        </a:accent5>
        <a:accent6>
          <a:srgbClr val="6176B0"/>
        </a:accent6>
        <a:hlink>
          <a:srgbClr val="94AF47"/>
        </a:hlink>
        <a:folHlink>
          <a:srgbClr val="CBA1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15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E88A9"/>
        </a:accent1>
        <a:accent2>
          <a:srgbClr val="95A5D3"/>
        </a:accent2>
        <a:accent3>
          <a:srgbClr val="FFFFFF"/>
        </a:accent3>
        <a:accent4>
          <a:srgbClr val="000000"/>
        </a:accent4>
        <a:accent5>
          <a:srgbClr val="E3C3D1"/>
        </a:accent5>
        <a:accent6>
          <a:srgbClr val="8795BF"/>
        </a:accent6>
        <a:hlink>
          <a:srgbClr val="FFFF99"/>
        </a:hlink>
        <a:folHlink>
          <a:srgbClr val="DFC5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ulin IDEAS template 1 1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E88A9"/>
        </a:accent1>
        <a:accent2>
          <a:srgbClr val="ADBADD"/>
        </a:accent2>
        <a:accent3>
          <a:srgbClr val="FFFFFF"/>
        </a:accent3>
        <a:accent4>
          <a:srgbClr val="000000"/>
        </a:accent4>
        <a:accent5>
          <a:srgbClr val="E3C3D1"/>
        </a:accent5>
        <a:accent6>
          <a:srgbClr val="9CA8C8"/>
        </a:accent6>
        <a:hlink>
          <a:srgbClr val="FFFF99"/>
        </a:hlink>
        <a:folHlink>
          <a:srgbClr val="DFC5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8066</TotalTime>
  <Words>1408</Words>
  <Application>Microsoft Office PowerPoint</Application>
  <PresentationFormat>On-screen Show (4:3)</PresentationFormat>
  <Paragraphs>274</Paragraphs>
  <Slides>38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Microsoft JhengHei</vt:lpstr>
      <vt:lpstr>Microsoft JhengHei Light</vt:lpstr>
      <vt:lpstr>Microsoft JhengHei UI Light</vt:lpstr>
      <vt:lpstr>Microsoft YaHei Light</vt:lpstr>
      <vt:lpstr>Arial</vt:lpstr>
      <vt:lpstr>Calibri</vt:lpstr>
      <vt:lpstr>Lucida Grande</vt:lpstr>
      <vt:lpstr>Lucida Sans Unicode</vt:lpstr>
      <vt:lpstr>Roboto</vt:lpstr>
      <vt:lpstr>System Font Regular</vt:lpstr>
      <vt:lpstr>Times New Roman</vt:lpstr>
      <vt:lpstr>Tema do Office</vt:lpstr>
      <vt:lpstr>1_CLL Slide Master</vt:lpstr>
      <vt:lpstr>¿Porque tenemos que focar en el estudio de los Linfomas Primários de Sistema Nervioso Central?</vt:lpstr>
      <vt:lpstr>Conflitos de Interés</vt:lpstr>
      <vt:lpstr>Linfoma Primário do SNC (PCNSL)</vt:lpstr>
      <vt:lpstr>PIOL may preceed PCNSL</vt:lpstr>
      <vt:lpstr>PowerPoint Presentation</vt:lpstr>
      <vt:lpstr>PCNSL Treatment</vt:lpstr>
      <vt:lpstr>PCNSL Induction Therapy</vt:lpstr>
      <vt:lpstr>PCNSL Induction Therapy</vt:lpstr>
      <vt:lpstr>PowerPoint Presentation</vt:lpstr>
      <vt:lpstr>PowerPoint Presentation</vt:lpstr>
      <vt:lpstr>PowerPoint Presentation</vt:lpstr>
      <vt:lpstr>Controversy 1: Rituximab</vt:lpstr>
      <vt:lpstr>Controversy 2: IT/IO Chemo</vt:lpstr>
      <vt:lpstr>Consolidation Strategies 1: WBRT</vt:lpstr>
      <vt:lpstr>Consolidation Strategies 2: Chemo</vt:lpstr>
      <vt:lpstr>Consolidation Strategy 3: ASCT</vt:lpstr>
      <vt:lpstr>Is there a better Consolidation?</vt:lpstr>
      <vt:lpstr>ASCT in PCNSL</vt:lpstr>
      <vt:lpstr>Toxicidade do Tratamento</vt:lpstr>
      <vt:lpstr>ASCT in PCNSL - MATRIX</vt:lpstr>
      <vt:lpstr>Toxicidade</vt:lpstr>
      <vt:lpstr>ASCT in PCNSL – ANOCEF/GOELAMS</vt:lpstr>
      <vt:lpstr>Toxicidade</vt:lpstr>
      <vt:lpstr>PowerPoint Presentation</vt:lpstr>
      <vt:lpstr>PowerPoint Presentation</vt:lpstr>
      <vt:lpstr>Consolidation Therapy – My POV</vt:lpstr>
      <vt:lpstr>What IC should we use?</vt:lpstr>
      <vt:lpstr>Conclusions</vt:lpstr>
      <vt:lpstr>¿ Porque tenemos, como GELL,  que estudiar los Linfomas Primarios de SNC?</vt:lpstr>
      <vt:lpstr>GELL e PCNSL</vt:lpstr>
      <vt:lpstr>GELL Survey</vt:lpstr>
      <vt:lpstr>GELL Survey</vt:lpstr>
      <vt:lpstr>GELL Survey</vt:lpstr>
      <vt:lpstr>PowerPoint Presentation</vt:lpstr>
      <vt:lpstr>Sugerencia de estudios em PCNSL</vt:lpstr>
      <vt:lpstr>Sugerencia de estudios em PCNSL</vt:lpstr>
      <vt:lpstr>Sugerencia de estudios em PCNSL</vt:lpstr>
      <vt:lpstr>“Si quieres ir rápido, ve solo. Si quieres llegar lejos, acompañado”</vt:lpstr>
    </vt:vector>
  </TitlesOfParts>
  <Company>Hopistal Albert Einstein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Fleury Perini</dc:creator>
  <cp:lastModifiedBy>Guilherme Perini</cp:lastModifiedBy>
  <cp:revision>266</cp:revision>
  <dcterms:created xsi:type="dcterms:W3CDTF">2014-05-06T12:03:51Z</dcterms:created>
  <dcterms:modified xsi:type="dcterms:W3CDTF">2024-10-04T12:17:13Z</dcterms:modified>
</cp:coreProperties>
</file>