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1" r:id="rId8"/>
    <p:sldId id="262" r:id="rId9"/>
    <p:sldId id="263" r:id="rId10"/>
    <p:sldId id="270" r:id="rId11"/>
    <p:sldId id="272" r:id="rId12"/>
    <p:sldId id="271" r:id="rId13"/>
    <p:sldId id="264" r:id="rId14"/>
    <p:sldId id="267" r:id="rId15"/>
    <p:sldId id="268" r:id="rId16"/>
    <p:sldId id="269" r:id="rId17"/>
    <p:sldId id="28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0"/>
  </p:normalViewPr>
  <p:slideViewPr>
    <p:cSldViewPr snapToGrid="0">
      <p:cViewPr varScale="1">
        <p:scale>
          <a:sx n="90" d="100"/>
          <a:sy n="90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77B4B-12FD-CB03-7D9C-2EEB1A554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27BA3D-BB9C-97AD-BF52-AA144A869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91128-51E9-1471-FE6A-3C85BFFD7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F650-667C-1343-830D-6742D8129B02}" type="datetimeFigureOut">
              <a:rPr lang="es-ES" smtClean="0"/>
              <a:t>5/10/24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BE3BC4-5631-0AC8-6F67-3B50B733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1B582E-BCD1-70B9-C75E-805E0CB2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F4BF-A39E-7D4D-A193-77B0CFA1AB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62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66F23-325B-D4A1-2C4D-3C1024619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88D2A9-B349-9CD5-8C31-E73968C96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6B5917-014C-5127-C541-E09475A7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F650-667C-1343-830D-6742D8129B02}" type="datetimeFigureOut">
              <a:rPr lang="es-ES" smtClean="0"/>
              <a:t>5/10/24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5D2020-4D65-72A9-1626-9C4F4B8D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A54291-A012-4908-EA1C-7FAD47FA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F4BF-A39E-7D4D-A193-77B0CFA1AB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0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C65DB7-D8D7-E120-156E-1EAED83B0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B670DA-7A45-A27E-1121-2A4DD00F3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A31A3F-49CC-537F-F5DD-55FCD306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F650-667C-1343-830D-6742D8129B02}" type="datetimeFigureOut">
              <a:rPr lang="es-ES" smtClean="0"/>
              <a:t>5/10/24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E2424D-E1F5-0883-93C9-826CD8DB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43D653-B268-4FC1-72A6-A63D3F63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F4BF-A39E-7D4D-A193-77B0CFA1AB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29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6BA8C-5FD6-FCCC-06B4-FC2C0AAA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E213C-89F1-A50E-4E0A-AB842D140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723299-1BEE-0412-E177-316719C5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F650-667C-1343-830D-6742D8129B02}" type="datetimeFigureOut">
              <a:rPr lang="es-ES" smtClean="0"/>
              <a:t>5/10/24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D7C30-C3F6-CF11-63FF-E259BA0C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3C8AE0-A89C-F51B-E538-D803F600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F4BF-A39E-7D4D-A193-77B0CFA1AB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93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5DBB0-48C7-A071-E71A-430AEF50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7572A4-4C7B-7730-1FEA-D99D7AD86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E6383-5F71-402B-27BE-DD6E8369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F650-667C-1343-830D-6742D8129B02}" type="datetimeFigureOut">
              <a:rPr lang="es-ES" smtClean="0"/>
              <a:t>5/10/24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29AE22-02E1-84D7-2674-9F6C3209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8FF341-F7F5-A983-9F5B-C69EF283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F4BF-A39E-7D4D-A193-77B0CFA1AB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74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5575D-ACDB-8E4B-4B3F-920EDFFC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64377A-A995-C16A-CBB7-AEBA5465C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448AAD-DAC9-282F-2777-67CA516C2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0C1FEF-76ED-AA40-822C-FEB1C243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F650-667C-1343-830D-6742D8129B02}" type="datetimeFigureOut">
              <a:rPr lang="es-ES" smtClean="0"/>
              <a:t>5/10/24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6D8ABF-A92D-2942-661E-158957C2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3D014F-4818-1420-8B57-9F627CCC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F4BF-A39E-7D4D-A193-77B0CFA1AB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19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0F750-5469-927B-F3D3-87DB1D25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234BA1-82B1-62A7-F07E-016C473E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16E32-61F8-0027-539A-FA1E85669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C9C394-79E5-B7F4-61AD-09D6A32CE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E4D13A-0CAC-FA9A-5F21-C38F0ABB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3604D-3B32-C94C-A5B3-4BB48F26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F650-667C-1343-830D-6742D8129B02}" type="datetimeFigureOut">
              <a:rPr lang="es-ES" smtClean="0"/>
              <a:t>5/10/24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0E6805-8FEF-277F-C873-F3789EAA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022DE0-ED8A-13BB-04CF-44F0F674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F4BF-A39E-7D4D-A193-77B0CFA1AB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73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708CB-0B4B-F4F4-D16C-04B561DA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648CFC-9161-B371-30EE-1D851293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F650-667C-1343-830D-6742D8129B02}" type="datetimeFigureOut">
              <a:rPr lang="es-ES" smtClean="0"/>
              <a:t>5/10/24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7D368A-5DF7-204B-CE6D-E2F2AEAA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BF2EBD-7CFF-E7B3-823D-E5D20D2A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F4BF-A39E-7D4D-A193-77B0CFA1AB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76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BBAFE4-858F-BD20-37B8-E0808DCB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F650-667C-1343-830D-6742D8129B02}" type="datetimeFigureOut">
              <a:rPr lang="es-ES" smtClean="0"/>
              <a:t>5/10/24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44FBED-F8A7-A642-743C-187C2B08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284B14-F8E9-8350-0855-3ACC3E24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F4BF-A39E-7D4D-A193-77B0CFA1AB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48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F9D5C-8E1C-E63D-535C-C5AAFFF7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3ACB79-FEA4-1F74-0B28-2E5048D4E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522C6E-32C7-170E-F9B9-201DE1DD5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ECB78-AEE1-3496-8E0A-1A3A7515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F650-667C-1343-830D-6742D8129B02}" type="datetimeFigureOut">
              <a:rPr lang="es-ES" smtClean="0"/>
              <a:t>5/10/24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AF48E1-F016-386E-C3F5-784E2A34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600AD2-3A1B-CCF0-175A-5F897AA4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F4BF-A39E-7D4D-A193-77B0CFA1AB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47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1FC2A-264D-E5DC-12A4-5C252354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D373C1-8D56-639F-70A0-13BEC2DB7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90B3B8-A0DB-7B08-4E33-4A3BC8D4A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2E6068-7899-466C-94EC-2E1755AD5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F650-667C-1343-830D-6742D8129B02}" type="datetimeFigureOut">
              <a:rPr lang="es-ES" smtClean="0"/>
              <a:t>5/10/24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B40F0A-4BE9-3BD5-D18C-3D35AE79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7A482C-41A4-6E85-5287-80011A98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F4BF-A39E-7D4D-A193-77B0CFA1AB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15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B05550-252F-2FE1-1802-96335EDE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D54D7F-6F3B-F8AB-39A3-BB84017A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B4F7E-1C0B-614E-B1ED-A61CB3105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FCF650-667C-1343-830D-6742D8129B02}" type="datetimeFigureOut">
              <a:rPr lang="es-ES" smtClean="0"/>
              <a:t>5/10/24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44373-5B68-A6E4-E1C2-E6B1A5411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85457-13B3-1368-002D-37BDA76E3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7CF4BF-A39E-7D4D-A193-77B0CFA1AB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12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aul.cordoba@fjd.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nlinelibrary.wiley.com/doi/10.1002/ajh.26904#ajh26904-bib-00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xterior, verde, frente, tráfico&#10;&#10;Descripción generada automáticamente">
            <a:extLst>
              <a:ext uri="{FF2B5EF4-FFF2-40B4-BE49-F238E27FC236}">
                <a16:creationId xmlns:a16="http://schemas.microsoft.com/office/drawing/2014/main" id="{FBC1025A-8BBC-469A-6A8D-2DCFC5CD1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78"/>
          <a:stretch/>
        </p:blipFill>
        <p:spPr>
          <a:xfrm>
            <a:off x="6062039" y="0"/>
            <a:ext cx="6129961" cy="2053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D7A00B-A601-8E87-AA49-5F544FA56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77"/>
            <a:ext cx="9144000" cy="1655762"/>
          </a:xfrm>
        </p:spPr>
        <p:txBody>
          <a:bodyPr>
            <a:normAutofit/>
          </a:bodyPr>
          <a:lstStyle/>
          <a:p>
            <a:r>
              <a:rPr lang="es-ES" sz="3600" dirty="0"/>
              <a:t>Linfoma de células T/NK Extranodal: perfiles moleculares y posibles nuevos blancos terapéuticos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2F9FE5-A8E0-A664-EB2C-7E79F5D8A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3598"/>
            <a:ext cx="9144000" cy="1655762"/>
          </a:xfrm>
        </p:spPr>
        <p:txBody>
          <a:bodyPr>
            <a:normAutofit/>
          </a:bodyPr>
          <a:lstStyle/>
          <a:p>
            <a:r>
              <a:rPr lang="es-ES" sz="2000" dirty="0"/>
              <a:t>Raúl Córdoba Mascuñano</a:t>
            </a:r>
          </a:p>
          <a:p>
            <a:r>
              <a:rPr lang="es-ES" sz="2000" dirty="0"/>
              <a:t>Unidad de Linfomas – Servicio de Hematología</a:t>
            </a:r>
          </a:p>
          <a:p>
            <a:r>
              <a:rPr lang="es-ES" sz="2000" dirty="0"/>
              <a:t>5 octubre 2024</a:t>
            </a:r>
          </a:p>
        </p:txBody>
      </p:sp>
      <p:pic>
        <p:nvPicPr>
          <p:cNvPr id="1026" name="Picture 2" descr="Portal del paciente del Hospital Universitario Fundación Jiménez Díaz -  Acceso usuarios">
            <a:extLst>
              <a:ext uri="{FF2B5EF4-FFF2-40B4-BE49-F238E27FC236}">
                <a16:creationId xmlns:a16="http://schemas.microsoft.com/office/drawing/2014/main" id="{45400DE8-1C6C-FED5-FCAF-5B0C3454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79360"/>
            <a:ext cx="4057662" cy="9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8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>
                <a:solidFill>
                  <a:srgbClr val="1C1D1E"/>
                </a:solidFill>
                <a:highlight>
                  <a:srgbClr val="FFFFFF"/>
                </a:highlight>
              </a:rPr>
              <a:t>O</a:t>
            </a:r>
            <a:r>
              <a:rPr lang="es-ES" sz="3600" b="0" i="0" dirty="0" err="1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verall</a:t>
            </a:r>
            <a:r>
              <a:rPr lang="es-ES" sz="3600" b="0" i="0" dirty="0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b="0" i="0" dirty="0" err="1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survival</a:t>
            </a:r>
            <a:r>
              <a:rPr lang="es-ES" sz="3600" b="0" i="0" dirty="0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 (OS) of the global series of 89 patients, </a:t>
            </a:r>
            <a:endParaRPr lang="es-ES" sz="3600" dirty="0"/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etails are in the caption following the image">
            <a:extLst>
              <a:ext uri="{FF2B5EF4-FFF2-40B4-BE49-F238E27FC236}">
                <a16:creationId xmlns:a16="http://schemas.microsoft.com/office/drawing/2014/main" id="{D41CB1DB-14BC-D744-BDDB-17643AE22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7"/>
          <a:stretch/>
        </p:blipFill>
        <p:spPr bwMode="auto">
          <a:xfrm>
            <a:off x="2901544" y="1371600"/>
            <a:ext cx="6388912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854DD3E-2370-E2B9-ACD0-40119D32035D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82CE9C-4C66-22A4-38AE-ADC424DF3794}"/>
              </a:ext>
            </a:extLst>
          </p:cNvPr>
          <p:cNvSpPr txBox="1"/>
          <p:nvPr/>
        </p:nvSpPr>
        <p:spPr>
          <a:xfrm>
            <a:off x="1857374" y="5064834"/>
            <a:ext cx="8786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With a median follow-up of 3.9 (95%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confidence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interval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[CI], 3.2–7)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years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3-year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overall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survival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(OS)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was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40%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(95% CI, 30%–52%), and 3-year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progression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-free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survival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(PFS) </a:t>
            </a:r>
            <a:r>
              <a:rPr lang="es-E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34%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(95% CI, 25%–47%).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299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0" i="0" dirty="0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OS </a:t>
            </a:r>
            <a:r>
              <a:rPr lang="es-ES" sz="3600" b="0" i="0" dirty="0" err="1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according</a:t>
            </a:r>
            <a:r>
              <a:rPr lang="es-ES" sz="3600" b="0" i="0" dirty="0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 to the </a:t>
            </a:r>
            <a:r>
              <a:rPr lang="es-ES" sz="3600" b="0" i="0" dirty="0" err="1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Prognostic</a:t>
            </a:r>
            <a:r>
              <a:rPr lang="es-ES" sz="3600" b="0" i="0" dirty="0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b="0" i="0" dirty="0" err="1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Index</a:t>
            </a:r>
            <a:r>
              <a:rPr lang="es-ES" sz="3600" b="0" i="0" dirty="0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 for Natural </a:t>
            </a:r>
            <a:r>
              <a:rPr lang="es-ES" sz="3600" b="0" i="0" dirty="0" err="1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Killer</a:t>
            </a:r>
            <a:r>
              <a:rPr lang="es-ES" sz="3600" b="0" i="0" dirty="0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 Lymphoma (PINK) </a:t>
            </a:r>
            <a:endParaRPr lang="es-ES" sz="3600" dirty="0"/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etails are in the caption following the image">
            <a:extLst>
              <a:ext uri="{FF2B5EF4-FFF2-40B4-BE49-F238E27FC236}">
                <a16:creationId xmlns:a16="http://schemas.microsoft.com/office/drawing/2014/main" id="{D41CB1DB-14BC-D744-BDDB-17643AE22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8" b="32083"/>
          <a:stretch/>
        </p:blipFill>
        <p:spPr bwMode="auto">
          <a:xfrm>
            <a:off x="2386200" y="1443038"/>
            <a:ext cx="730359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1C86EE4-8286-F8A1-1331-9EAED66C186E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1590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0" i="0" dirty="0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OS </a:t>
            </a:r>
            <a:r>
              <a:rPr lang="es-ES" sz="3600" b="0" i="0" dirty="0" err="1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according</a:t>
            </a:r>
            <a:r>
              <a:rPr lang="es-ES" sz="3600" b="0" i="0" dirty="0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 to the </a:t>
            </a:r>
            <a:r>
              <a:rPr lang="es-ES" sz="3600" b="0" i="0" dirty="0" err="1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first</a:t>
            </a:r>
            <a:r>
              <a:rPr lang="es-ES" sz="3600" b="0" i="0" dirty="0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 line of </a:t>
            </a:r>
            <a:r>
              <a:rPr lang="es-ES" sz="3600" b="0" i="0" dirty="0" err="1">
                <a:solidFill>
                  <a:srgbClr val="1C1D1E"/>
                </a:solidFill>
                <a:effectLst/>
                <a:highlight>
                  <a:srgbClr val="FFFFFF"/>
                </a:highlight>
              </a:rPr>
              <a:t>treatment</a:t>
            </a:r>
            <a:endParaRPr lang="es-ES" sz="3600" dirty="0"/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etails are in the caption following the image">
            <a:extLst>
              <a:ext uri="{FF2B5EF4-FFF2-40B4-BE49-F238E27FC236}">
                <a16:creationId xmlns:a16="http://schemas.microsoft.com/office/drawing/2014/main" id="{D41CB1DB-14BC-D744-BDDB-17643AE22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3" b="3333"/>
          <a:stretch/>
        </p:blipFill>
        <p:spPr bwMode="auto">
          <a:xfrm>
            <a:off x="3219149" y="1571624"/>
            <a:ext cx="5753701" cy="29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2FACA78-AA17-0FAC-A3AE-E23652381E71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F88266-8F3E-78C4-FF6B-6F73F16C7A5C}"/>
              </a:ext>
            </a:extLst>
          </p:cNvPr>
          <p:cNvSpPr txBox="1"/>
          <p:nvPr/>
        </p:nvSpPr>
        <p:spPr>
          <a:xfrm>
            <a:off x="1028700" y="4659253"/>
            <a:ext cx="106156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Patients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treated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with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regimens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that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included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high-dose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L-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asparaginase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had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 3-year OS of </a:t>
            </a:r>
            <a:r>
              <a:rPr lang="es-E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59%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(95% CI, 41%–86%) and 3-year PFS of </a:t>
            </a:r>
            <a:r>
              <a:rPr lang="es-E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50%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(95% CI, 32%–78%)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compared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with patients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treated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with CHOP/CHOP-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like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whose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3-year OS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was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19%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(95% CI, 5–32) and 3-year PFS </a:t>
            </a:r>
            <a:r>
              <a:rPr lang="es-E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19%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(95% CI, 10%–40%)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385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53803" cy="1325563"/>
          </a:xfrm>
        </p:spPr>
        <p:txBody>
          <a:bodyPr>
            <a:normAutofit/>
          </a:bodyPr>
          <a:lstStyle/>
          <a:p>
            <a:r>
              <a:rPr lang="es-ES" sz="36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Distribution</a:t>
            </a:r>
            <a:r>
              <a:rPr lang="es-E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of </a:t>
            </a:r>
            <a:r>
              <a:rPr lang="es-ES" sz="36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mutations</a:t>
            </a:r>
            <a:r>
              <a:rPr lang="es-E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in the 62 </a:t>
            </a:r>
            <a:r>
              <a:rPr lang="es-ES" sz="36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analyzed</a:t>
            </a:r>
            <a:r>
              <a:rPr lang="es-E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genes.</a:t>
            </a:r>
            <a:endParaRPr lang="es-ES" sz="3600" dirty="0"/>
          </a:p>
        </p:txBody>
      </p:sp>
      <p:pic>
        <p:nvPicPr>
          <p:cNvPr id="6" name="Marcador de contenido 5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98AAEC12-94F4-FEC1-8C17-9ED87E5B6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94" r="11350"/>
          <a:stretch/>
        </p:blipFill>
        <p:spPr>
          <a:xfrm>
            <a:off x="6096000" y="1797050"/>
            <a:ext cx="5357813" cy="4351338"/>
          </a:xfrm>
        </p:spPr>
      </p:pic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EFB470-9798-A408-42DA-27CB79A3210E}"/>
              </a:ext>
            </a:extLst>
          </p:cNvPr>
          <p:cNvSpPr txBox="1"/>
          <p:nvPr/>
        </p:nvSpPr>
        <p:spPr>
          <a:xfrm>
            <a:off x="873997" y="1797050"/>
            <a:ext cx="502674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Different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gene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expression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signatures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were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identified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in 24 patients: </a:t>
            </a:r>
          </a:p>
          <a:p>
            <a:pPr marL="285750" indent="-285750">
              <a:buFontTx/>
              <a:buChar char="-"/>
            </a:pP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cytotoxic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signature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(GZMA, GZMB, NKG7, PRF1)</a:t>
            </a:r>
          </a:p>
          <a:p>
            <a:pPr marL="285750" indent="-285750">
              <a:buFontTx/>
              <a:buChar char="-"/>
            </a:pP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EBV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signature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(LPM-1, LPM-2, BMLF1, BZLF1)</a:t>
            </a:r>
          </a:p>
          <a:p>
            <a:pPr marL="285750" indent="-285750">
              <a:buFontTx/>
              <a:buChar char="-"/>
            </a:pP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T-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cell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receptor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signature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(TCRBC1/2, TCRGC1/2)</a:t>
            </a:r>
          </a:p>
          <a:p>
            <a:pPr marL="285750" indent="-285750">
              <a:buFontTx/>
              <a:buChar char="-"/>
            </a:pP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B-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cell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-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related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genes (CD27, SPIB, MS4A1, FCRL2, CD19)</a:t>
            </a:r>
          </a:p>
          <a:p>
            <a:pPr marL="285750" indent="-285750">
              <a:buFontTx/>
              <a:buChar char="-"/>
            </a:pP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proliferation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signature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recognizing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four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coregulated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genes (CDK2, E2F1, PCNA, MKi67). 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15E5DC-793B-98B5-A5BB-551D8ED376D8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65325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Most </a:t>
            </a:r>
            <a:r>
              <a:rPr lang="es-ES" sz="36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frequently</a:t>
            </a:r>
            <a:r>
              <a:rPr lang="es-E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pathways</a:t>
            </a:r>
            <a:r>
              <a:rPr lang="es-E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affected</a:t>
            </a:r>
            <a:r>
              <a:rPr lang="es-E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by gene </a:t>
            </a:r>
            <a:r>
              <a:rPr lang="es-ES" sz="36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mutations</a:t>
            </a:r>
            <a:endParaRPr lang="es-ES" sz="3600" dirty="0"/>
          </a:p>
        </p:txBody>
      </p:sp>
      <p:pic>
        <p:nvPicPr>
          <p:cNvPr id="6" name="Marcador de contenido 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BFD7A9B5-485E-0118-8D1A-CE66EB9BB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99" b="4378"/>
          <a:stretch/>
        </p:blipFill>
        <p:spPr>
          <a:xfrm>
            <a:off x="2614930" y="2043113"/>
            <a:ext cx="6962140" cy="3943350"/>
          </a:xfrm>
        </p:spPr>
      </p:pic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BD7A6E-15CC-6188-48A7-D32D64FAF188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37363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/>
              <a:t>Enriched</a:t>
            </a:r>
            <a:r>
              <a:rPr lang="es-ES" sz="3600" dirty="0"/>
              <a:t> </a:t>
            </a:r>
            <a:r>
              <a:rPr lang="es-ES" sz="3600" dirty="0" err="1"/>
              <a:t>pathways</a:t>
            </a:r>
            <a:endParaRPr lang="es-ES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F5E534-B311-9235-4917-466645A5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There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was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strong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expression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of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immune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regulator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genes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like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B2M and HLA-II and a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co-regulated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gene set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including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AKT, PI3KCA, IKBIB, MTOR, and TGFB,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which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revealed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the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increased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expression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of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this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gene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pathway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that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associates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PI3K/MTOR/AKT with NFKB and TGFB. </a:t>
            </a:r>
          </a:p>
          <a:p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Results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also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revealed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high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expression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of CD274 (PDL1) and PDCD1LG2 (PDL2), variable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expression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of TNFRSF8 (CD30), and intense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expression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of CXCR4 and PIM1. </a:t>
            </a:r>
            <a:endParaRPr lang="es-ES" dirty="0"/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23D422E-93EB-08D3-0D37-7478E4F75A66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66661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/>
              <a:t>Ethnicity</a:t>
            </a:r>
            <a:r>
              <a:rPr lang="es-ES" sz="3600" dirty="0"/>
              <a:t> </a:t>
            </a:r>
            <a:r>
              <a:rPr lang="es-ES" sz="3600" dirty="0" err="1"/>
              <a:t>disparities</a:t>
            </a:r>
            <a:endParaRPr lang="es-ES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F5E534-B311-9235-4917-466645A5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White patients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had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lower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expression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of genes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included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within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the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immune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check-point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signature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</a:t>
            </a:r>
            <a:r>
              <a:rPr lang="es-ES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 &lt; .001), and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higher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expression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of T-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cell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receptor genes (</a:t>
            </a:r>
            <a:r>
              <a:rPr lang="es-ES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= .02) and PI3K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pathway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genes (</a:t>
            </a:r>
            <a:r>
              <a:rPr lang="es-ES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= .004). </a:t>
            </a:r>
          </a:p>
          <a:p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Likewise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white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patients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expressed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significantly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lower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levels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of LMP1 (EBV) (</a:t>
            </a:r>
            <a:r>
              <a:rPr lang="es-ES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= .04) and of TNFRSF8 (CD30) (</a:t>
            </a:r>
            <a:r>
              <a:rPr lang="es-ES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= .01). </a:t>
            </a:r>
            <a:endParaRPr lang="es-ES" dirty="0"/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DD1DCC-B3EF-BA14-8CE7-304AFEB1623D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004136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err="1">
                <a:solidFill>
                  <a:srgbClr val="333333"/>
                </a:solidFill>
                <a:highlight>
                  <a:srgbClr val="FFFFFF"/>
                </a:highlight>
              </a:rPr>
              <a:t>S</a:t>
            </a:r>
            <a:r>
              <a:rPr lang="es-ES" sz="36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ix</a:t>
            </a:r>
            <a:r>
              <a:rPr lang="es-ES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hallmark</a:t>
            </a:r>
            <a:r>
              <a:rPr lang="es-ES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characteristics</a:t>
            </a:r>
            <a:r>
              <a:rPr lang="es-ES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in the </a:t>
            </a:r>
            <a:r>
              <a:rPr lang="es-ES" sz="36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pathogenesis</a:t>
            </a:r>
            <a:r>
              <a:rPr lang="es-ES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of NKTCL and </a:t>
            </a:r>
            <a:r>
              <a:rPr lang="es-ES" sz="36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targeted</a:t>
            </a:r>
            <a:r>
              <a:rPr lang="es-ES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therapies</a:t>
            </a:r>
            <a:r>
              <a:rPr lang="es-ES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.</a:t>
            </a:r>
            <a:endParaRPr lang="es-ES" sz="3600" i="0" dirty="0">
              <a:solidFill>
                <a:srgbClr val="1B3051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DD1DCC-B3EF-BA14-8CE7-304AFEB1623D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Tian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XP, et al.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Oncol. 2023 Jul 22;16(1):78.</a:t>
            </a:r>
            <a:endParaRPr lang="es-ES" sz="1200" dirty="0"/>
          </a:p>
        </p:txBody>
      </p:sp>
      <p:pic>
        <p:nvPicPr>
          <p:cNvPr id="26626" name="Picture 2" descr="Fig. 2">
            <a:extLst>
              <a:ext uri="{FF2B5EF4-FFF2-40B4-BE49-F238E27FC236}">
                <a16:creationId xmlns:a16="http://schemas.microsoft.com/office/drawing/2014/main" id="{B5F0B51B-0E62-4BA9-66E7-7ADE56468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330" y="1571625"/>
            <a:ext cx="475162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6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Novel target and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treatment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agents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for natural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killer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/T-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cell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lymphoma</a:t>
            </a:r>
            <a:endParaRPr lang="es-ES" sz="3600" i="0" dirty="0">
              <a:solidFill>
                <a:srgbClr val="1B3051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DD1DCC-B3EF-BA14-8CE7-304AFEB1623D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Tian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XP, et al.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Oncol. 2023 Jul 22;16(1):78.</a:t>
            </a:r>
            <a:endParaRPr lang="es-ES" sz="1200" dirty="0"/>
          </a:p>
        </p:txBody>
      </p:sp>
      <p:pic>
        <p:nvPicPr>
          <p:cNvPr id="21506" name="Picture 2" descr="Fig. 4">
            <a:extLst>
              <a:ext uri="{FF2B5EF4-FFF2-40B4-BE49-F238E27FC236}">
                <a16:creationId xmlns:a16="http://schemas.microsoft.com/office/drawing/2014/main" id="{A2C1F1E1-7788-C52D-8496-9F871EF9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17" y="1725225"/>
            <a:ext cx="463236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6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Summary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of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cell-surface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molecules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for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targeted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therapy in NKTCL patients</a:t>
            </a:r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DD1DCC-B3EF-BA14-8CE7-304AFEB1623D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Tian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XP, et al.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Oncol. 2023 Jul 22;16(1):78.</a:t>
            </a:r>
            <a:endParaRPr lang="es-ES" sz="1200" dirty="0"/>
          </a:p>
        </p:txBody>
      </p:sp>
      <p:pic>
        <p:nvPicPr>
          <p:cNvPr id="23554" name="Picture 2" descr="Fig. 1">
            <a:extLst>
              <a:ext uri="{FF2B5EF4-FFF2-40B4-BE49-F238E27FC236}">
                <a16:creationId xmlns:a16="http://schemas.microsoft.com/office/drawing/2014/main" id="{EED71331-D4C3-5AE2-D4D5-B627F8A7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82" y="1780329"/>
            <a:ext cx="5747544" cy="44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4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008C4-BE5F-0A27-F654-6BC7F9B4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Conflictos de interés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CE36E8-3FC8-E00B-EF87-70406C9D7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Consultoría: Roche, Abbvie, Johnson &amp; Johnson, </a:t>
            </a:r>
            <a:r>
              <a:rPr lang="es-ES" dirty="0" err="1"/>
              <a:t>Beigene</a:t>
            </a:r>
            <a:r>
              <a:rPr lang="es-ES" dirty="0"/>
              <a:t>, Astra </a:t>
            </a:r>
            <a:r>
              <a:rPr lang="es-ES" dirty="0" err="1"/>
              <a:t>Zeneca</a:t>
            </a:r>
            <a:r>
              <a:rPr lang="es-ES" dirty="0"/>
              <a:t>, </a:t>
            </a:r>
            <a:r>
              <a:rPr lang="es-ES" dirty="0" err="1"/>
              <a:t>Incyte</a:t>
            </a:r>
            <a:r>
              <a:rPr lang="es-ES" dirty="0"/>
              <a:t>, </a:t>
            </a:r>
            <a:r>
              <a:rPr lang="es-ES" dirty="0" err="1"/>
              <a:t>Takeda</a:t>
            </a:r>
            <a:r>
              <a:rPr lang="es-ES" dirty="0"/>
              <a:t>, </a:t>
            </a:r>
            <a:r>
              <a:rPr lang="es-ES" dirty="0" err="1"/>
              <a:t>Kyowa</a:t>
            </a:r>
            <a:r>
              <a:rPr lang="es-ES" dirty="0"/>
              <a:t>-Kirin, Gilead, </a:t>
            </a:r>
            <a:r>
              <a:rPr lang="es-ES" dirty="0" err="1"/>
              <a:t>Regeneron</a:t>
            </a:r>
            <a:r>
              <a:rPr lang="es-ES" dirty="0"/>
              <a:t>, Lilly</a:t>
            </a:r>
          </a:p>
          <a:p>
            <a:r>
              <a:rPr lang="es-ES" dirty="0"/>
              <a:t>Ponencias: Roche, Abbvie, Johnson &amp; Johnson, </a:t>
            </a:r>
            <a:r>
              <a:rPr lang="es-ES" dirty="0" err="1"/>
              <a:t>Beigene</a:t>
            </a:r>
            <a:r>
              <a:rPr lang="es-ES" dirty="0"/>
              <a:t>, Astra </a:t>
            </a:r>
            <a:r>
              <a:rPr lang="es-ES" dirty="0" err="1"/>
              <a:t>Zeneca</a:t>
            </a:r>
            <a:r>
              <a:rPr lang="es-ES" dirty="0"/>
              <a:t>, </a:t>
            </a:r>
            <a:r>
              <a:rPr lang="es-ES" dirty="0" err="1"/>
              <a:t>Incyte</a:t>
            </a:r>
            <a:r>
              <a:rPr lang="es-ES" dirty="0"/>
              <a:t>, </a:t>
            </a:r>
            <a:r>
              <a:rPr lang="es-ES" dirty="0" err="1"/>
              <a:t>Takeda</a:t>
            </a:r>
            <a:r>
              <a:rPr lang="es-ES" dirty="0"/>
              <a:t>, </a:t>
            </a:r>
            <a:r>
              <a:rPr lang="es-ES" dirty="0" err="1"/>
              <a:t>Kyowa</a:t>
            </a:r>
            <a:r>
              <a:rPr lang="es-ES" dirty="0"/>
              <a:t>-Kirin, Gilead, Lilly</a:t>
            </a:r>
          </a:p>
          <a:p>
            <a:endParaRPr lang="es-ES" dirty="0"/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73CECB71-2C26-FC48-7A82-74898A30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18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Summary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of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cell-surface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molecules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for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targeted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therapy and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ongoing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clinical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trials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in NKTCL patients</a:t>
            </a:r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DD1DCC-B3EF-BA14-8CE7-304AFEB1623D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Tian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XP, et al.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Oncol. 2023 Jul 22;16(1):78.</a:t>
            </a:r>
            <a:endParaRPr lang="es-ES" sz="1200" dirty="0"/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F4CD98FC-7059-8388-D1C1-299CB93AD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08337"/>
            <a:ext cx="9144000" cy="420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0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Summary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of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immune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checkpoint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inhibitors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and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ongoing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clinical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trials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in NKTCL patients</a:t>
            </a:r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DD1DCC-B3EF-BA14-8CE7-304AFEB1623D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Tian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XP, et al.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Oncol. 2023 Jul 22;16(1):78.</a:t>
            </a:r>
            <a:endParaRPr lang="es-ES" sz="1200" dirty="0"/>
          </a:p>
        </p:txBody>
      </p:sp>
      <p:pic>
        <p:nvPicPr>
          <p:cNvPr id="7" name="Imagen 6" descr="Calendario&#10;&#10;Descripción generada automáticamente">
            <a:extLst>
              <a:ext uri="{FF2B5EF4-FFF2-40B4-BE49-F238E27FC236}">
                <a16:creationId xmlns:a16="http://schemas.microsoft.com/office/drawing/2014/main" id="{98D14D78-EBEC-F21E-78F7-4990A270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7" y="2505520"/>
            <a:ext cx="10952873" cy="22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33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Summary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of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immune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checkpoint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inhibitors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and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ongoing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clinical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trials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in NKTCL patients</a:t>
            </a:r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DD1DCC-B3EF-BA14-8CE7-304AFEB1623D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Tian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XP, et al.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Oncol. 2023 Jul 22;16(1):78.</a:t>
            </a:r>
            <a:endParaRPr lang="es-ES" sz="1200" dirty="0"/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A2AF0B55-2174-4A88-070F-37643744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90688"/>
            <a:ext cx="7772400" cy="41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84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Summary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of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epigenetic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targeted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therapy, and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immunomodulatory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agents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and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ongoing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clinical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trials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in NKTCL patients</a:t>
            </a:r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DD1DCC-B3EF-BA14-8CE7-304AFEB1623D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Tian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XP, et al.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Oncol. 2023 Jul 22;16(1):78.</a:t>
            </a:r>
            <a:endParaRPr lang="es-ES" sz="1200" dirty="0"/>
          </a:p>
        </p:txBody>
      </p:sp>
      <p:pic>
        <p:nvPicPr>
          <p:cNvPr id="7" name="Imagen 6" descr="Tabla, Calendario&#10;&#10;Descripción generada automáticamente con confianza media">
            <a:extLst>
              <a:ext uri="{FF2B5EF4-FFF2-40B4-BE49-F238E27FC236}">
                <a16:creationId xmlns:a16="http://schemas.microsoft.com/office/drawing/2014/main" id="{9EC4B316-4BB4-2584-9083-50ECA3073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44" y="2147938"/>
            <a:ext cx="10342656" cy="339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45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Novel </a:t>
            </a:r>
            <a:r>
              <a:rPr lang="es-ES" sz="36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agents</a:t>
            </a:r>
            <a:r>
              <a:rPr lang="es-ES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targeting </a:t>
            </a:r>
            <a:r>
              <a:rPr lang="es-ES" sz="36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signaling</a:t>
            </a:r>
            <a:r>
              <a:rPr lang="es-ES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pathways</a:t>
            </a:r>
            <a:endParaRPr lang="es-ES" sz="3600" i="0" dirty="0">
              <a:solidFill>
                <a:srgbClr val="1B3051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DD1DCC-B3EF-BA14-8CE7-304AFEB1623D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Tian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XP, et al.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Oncol. 2023 Jul 22;16(1):78.</a:t>
            </a:r>
            <a:endParaRPr lang="es-ES" sz="1200" dirty="0"/>
          </a:p>
        </p:txBody>
      </p:sp>
      <p:pic>
        <p:nvPicPr>
          <p:cNvPr id="24578" name="Picture 2" descr="Fig. 3">
            <a:extLst>
              <a:ext uri="{FF2B5EF4-FFF2-40B4-BE49-F238E27FC236}">
                <a16:creationId xmlns:a16="http://schemas.microsoft.com/office/drawing/2014/main" id="{83F4982E-FB71-1326-F7CA-771594389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80" y="1506152"/>
            <a:ext cx="5516563" cy="498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02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Summary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of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signaling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pathway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inhibitors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and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ongoing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clinical </a:t>
            </a:r>
            <a:r>
              <a:rPr lang="es-ES" sz="3600" i="0" dirty="0" err="1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trials</a:t>
            </a:r>
            <a:r>
              <a:rPr lang="es-ES" sz="3600" i="0" dirty="0">
                <a:solidFill>
                  <a:srgbClr val="1B3051"/>
                </a:solidFill>
                <a:effectLst/>
                <a:highlight>
                  <a:srgbClr val="FFFFFF"/>
                </a:highlight>
              </a:rPr>
              <a:t> in NKTCL patients</a:t>
            </a:r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DD1DCC-B3EF-BA14-8CE7-304AFEB1623D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Tian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XP, et al.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Oncol. 2023 Jul 22;16(1):78.</a:t>
            </a:r>
            <a:endParaRPr lang="es-ES" sz="1200" dirty="0"/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C7920119-A54F-FCC1-2BB2-1EB9D0E8C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08" y="2247210"/>
            <a:ext cx="10872384" cy="26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74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xterior, verde, frente, tráfico&#10;&#10;Descripción generada automáticamente">
            <a:extLst>
              <a:ext uri="{FF2B5EF4-FFF2-40B4-BE49-F238E27FC236}">
                <a16:creationId xmlns:a16="http://schemas.microsoft.com/office/drawing/2014/main" id="{FBC1025A-8BBC-469A-6A8D-2DCFC5CD1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78"/>
          <a:stretch/>
        </p:blipFill>
        <p:spPr>
          <a:xfrm>
            <a:off x="6062039" y="0"/>
            <a:ext cx="6129961" cy="2053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D7A00B-A601-8E87-AA49-5F544FA56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77"/>
            <a:ext cx="9144000" cy="1655762"/>
          </a:xfrm>
        </p:spPr>
        <p:txBody>
          <a:bodyPr>
            <a:normAutofit/>
          </a:bodyPr>
          <a:lstStyle/>
          <a:p>
            <a:r>
              <a:rPr lang="es-ES" sz="3600" dirty="0"/>
              <a:t>MUCHAS GRACIAS POR SU ATENCIÓN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2F9FE5-A8E0-A664-EB2C-7E79F5D8A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3598"/>
            <a:ext cx="9144000" cy="1655762"/>
          </a:xfrm>
        </p:spPr>
        <p:txBody>
          <a:bodyPr>
            <a:normAutofit/>
          </a:bodyPr>
          <a:lstStyle/>
          <a:p>
            <a:r>
              <a:rPr lang="es-ES" sz="2000" dirty="0"/>
              <a:t>Raúl Córdoba Mascuñano</a:t>
            </a:r>
          </a:p>
          <a:p>
            <a:r>
              <a:rPr lang="es-ES" sz="2000" dirty="0"/>
              <a:t>Email: </a:t>
            </a:r>
            <a:r>
              <a:rPr lang="es-ES" sz="2000" dirty="0">
                <a:hlinkClick r:id="rId3"/>
              </a:rPr>
              <a:t>raul.cordoba@fjd.es</a:t>
            </a:r>
            <a:endParaRPr lang="es-ES" sz="2000" dirty="0"/>
          </a:p>
          <a:p>
            <a:r>
              <a:rPr lang="es-ES" sz="2000" dirty="0"/>
              <a:t>X/Twitter: </a:t>
            </a:r>
            <a:r>
              <a:rPr lang="es-ES" sz="2000"/>
              <a:t>@DrRaulCordoba</a:t>
            </a:r>
            <a:endParaRPr lang="es-ES" sz="2000" dirty="0"/>
          </a:p>
        </p:txBody>
      </p:sp>
      <p:pic>
        <p:nvPicPr>
          <p:cNvPr id="1026" name="Picture 2" descr="Portal del paciente del Hospital Universitario Fundación Jiménez Díaz -  Acceso usuarios">
            <a:extLst>
              <a:ext uri="{FF2B5EF4-FFF2-40B4-BE49-F238E27FC236}">
                <a16:creationId xmlns:a16="http://schemas.microsoft.com/office/drawing/2014/main" id="{45400DE8-1C6C-FED5-FCAF-5B0C3454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79360"/>
            <a:ext cx="4057662" cy="9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0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/>
              <a:t>Introduction</a:t>
            </a:r>
            <a:endParaRPr lang="es-ES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F5E534-B311-9235-4917-466645A5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Extranodal natural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killer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/T-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cell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lymphoma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nasal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type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(ENKTL-NT),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aggressive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lymphoma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characterized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by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its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universal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association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with Epstein–Barr virus (EBV). 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It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typically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affects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the nasal/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oropharyngeal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area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although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in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some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patients,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involves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other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extranodal sites. 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ENKTL-NT has a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distinct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geographical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distribution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occurring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more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commonly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in East Asia and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Latin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America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than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in North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America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and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Europe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where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it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 rare disease.</a:t>
            </a:r>
            <a:r>
              <a:rPr lang="es-ES" b="0" i="0" u="none" strike="noStrike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1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 prognosis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extremely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poor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under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conventional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anthracycline-based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chemotherapy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</a:t>
            </a:r>
          </a:p>
          <a:p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Drugs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that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are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generally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unaffected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by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multidrug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resistance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pathways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such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as L-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asparaginase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-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based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regimens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have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yielded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better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responses, and the prognosis of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these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patients has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improved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in the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last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years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although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survival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still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poor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compared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to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other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lymphomas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For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this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reason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there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urgent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need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for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effective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therapy. 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In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recent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years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novel molecular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analysis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and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genomic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profiling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studies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have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contributed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to the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understanding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of the molecular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biology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of ENKTL-NT.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However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most of the clinical and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biological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data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published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come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from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East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Asian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and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Latin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American series of cases, and their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results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have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not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been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reproduced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in western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populations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</a:t>
            </a:r>
            <a:endParaRPr lang="es-ES" dirty="0"/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4889251-14EA-5A3B-8C63-5ADD7754EED1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98588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/>
              <a:t>Methods</a:t>
            </a:r>
            <a:endParaRPr lang="es-ES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F5E534-B311-9235-4917-466645A5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objective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of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this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retrospective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study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is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to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analyze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the clinical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characteristics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and outcomes of 89 patients with ENKTL-NT in a western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population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from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Spain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and to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perform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gene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expression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profiling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(GEP) and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mutational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profiling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to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characterize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new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biomarkers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and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identify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new targets for therapy. </a:t>
            </a:r>
          </a:p>
          <a:p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Thirty-seven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cases with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appropriate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formalin-fixed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paraffin-embedded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tumor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samples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from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diagnosis,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rich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in EBV-positive tumor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cells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were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used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for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biological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studies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</a:t>
            </a:r>
          </a:p>
          <a:p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consensus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diagnosis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was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made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by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two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expert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hematopathologists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in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accordance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with the 2017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World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Health </a:t>
            </a:r>
            <a:r>
              <a:rPr lang="es-E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Organization</a:t>
            </a:r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Guidelines.</a:t>
            </a:r>
            <a:endParaRPr lang="es-ES" sz="1800" dirty="0"/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D90052-011C-D31B-9176-4CBC29103AD0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3494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Patients </a:t>
            </a:r>
            <a:r>
              <a:rPr lang="es-ES" sz="3600" dirty="0" err="1"/>
              <a:t>characteristics</a:t>
            </a:r>
            <a:endParaRPr lang="es-ES" sz="3600" dirty="0"/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arcador de contenido 11" descr="Tabla&#10;&#10;Descripción generada automáticamente">
            <a:extLst>
              <a:ext uri="{FF2B5EF4-FFF2-40B4-BE49-F238E27FC236}">
                <a16:creationId xmlns:a16="http://schemas.microsoft.com/office/drawing/2014/main" id="{ECFA6A4A-F5CD-0E65-6AE1-A69FBA9C9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8727" y="1690688"/>
            <a:ext cx="6654546" cy="4351338"/>
          </a:xfr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7EDACC9-90B8-EF4C-2BE6-0E3BB308A1A9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1023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Patients </a:t>
            </a:r>
            <a:r>
              <a:rPr lang="es-ES" sz="3600" dirty="0" err="1"/>
              <a:t>characteristics</a:t>
            </a:r>
            <a:endParaRPr lang="es-ES" sz="3600" dirty="0"/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arcador de contenido 7" descr="Tabla&#10;&#10;Descripción generada automáticamente">
            <a:extLst>
              <a:ext uri="{FF2B5EF4-FFF2-40B4-BE49-F238E27FC236}">
                <a16:creationId xmlns:a16="http://schemas.microsoft.com/office/drawing/2014/main" id="{6CCAE467-4FE3-1D76-6350-02C72F16C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9121" y="1690688"/>
            <a:ext cx="8333758" cy="4351338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25FDDFD-E417-546F-C475-555D59AA3E7B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32511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Patients </a:t>
            </a:r>
            <a:r>
              <a:rPr lang="es-ES" sz="3600" dirty="0" err="1"/>
              <a:t>characteristics</a:t>
            </a:r>
            <a:endParaRPr lang="es-ES" sz="3600" dirty="0"/>
          </a:p>
        </p:txBody>
      </p:sp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arcador de contenido 8" descr="Tabla&#10;&#10;Descripción generada automáticamente">
            <a:extLst>
              <a:ext uri="{FF2B5EF4-FFF2-40B4-BE49-F238E27FC236}">
                <a16:creationId xmlns:a16="http://schemas.microsoft.com/office/drawing/2014/main" id="{AB9C92E9-2596-A426-0AE2-FA224F1DF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1692" y="1690688"/>
            <a:ext cx="5748615" cy="4351338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314F04D-D2EA-CCB3-73E6-CA60EE8BA55A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38501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Clinical characteristics at diagnosis according to ethnicity</a:t>
            </a:r>
            <a:r>
              <a:rPr lang="es-ES" sz="3600" dirty="0">
                <a:effectLst/>
              </a:rPr>
              <a:t> </a:t>
            </a:r>
            <a:endParaRPr lang="es-ES" sz="3600" dirty="0"/>
          </a:p>
        </p:txBody>
      </p:sp>
      <p:pic>
        <p:nvPicPr>
          <p:cNvPr id="6" name="Marcador de contenido 5" descr="Tabla&#10;&#10;Descripción generada automáticamente">
            <a:extLst>
              <a:ext uri="{FF2B5EF4-FFF2-40B4-BE49-F238E27FC236}">
                <a16:creationId xmlns:a16="http://schemas.microsoft.com/office/drawing/2014/main" id="{0AAB0509-EB68-8C41-EEF9-91951141D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223"/>
          <a:stretch/>
        </p:blipFill>
        <p:spPr>
          <a:xfrm>
            <a:off x="1535206" y="1615301"/>
            <a:ext cx="5263652" cy="4600575"/>
          </a:xfrm>
        </p:spPr>
      </p:pic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5" descr="Tabla&#10;&#10;Descripción generada automáticamente">
            <a:extLst>
              <a:ext uri="{FF2B5EF4-FFF2-40B4-BE49-F238E27FC236}">
                <a16:creationId xmlns:a16="http://schemas.microsoft.com/office/drawing/2014/main" id="{3DC5DB8A-E797-D2C0-EB8A-7A053BE47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59"/>
          <a:stretch/>
        </p:blipFill>
        <p:spPr>
          <a:xfrm>
            <a:off x="6798858" y="2160800"/>
            <a:ext cx="5263652" cy="279571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4ADA491-579D-8596-A233-FF7D6FAEDC56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2637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3C53-C380-63B6-5A24-17B0586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line treatment and response rate of patients according to ethnicity</a:t>
            </a:r>
            <a:r>
              <a:rPr lang="es-ES" sz="3600" dirty="0">
                <a:effectLst/>
              </a:rPr>
              <a:t> </a:t>
            </a:r>
            <a:endParaRPr lang="es-ES" sz="3600" dirty="0"/>
          </a:p>
        </p:txBody>
      </p:sp>
      <p:pic>
        <p:nvPicPr>
          <p:cNvPr id="6" name="Marcador de contenido 5" descr="Tabla&#10;&#10;Descripción generada automáticamente">
            <a:extLst>
              <a:ext uri="{FF2B5EF4-FFF2-40B4-BE49-F238E27FC236}">
                <a16:creationId xmlns:a16="http://schemas.microsoft.com/office/drawing/2014/main" id="{02E1B2A6-1341-D5AA-8DB4-A20B0F991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401" y="1514475"/>
            <a:ext cx="6059198" cy="4426744"/>
          </a:xfrm>
        </p:spPr>
      </p:pic>
      <p:pic>
        <p:nvPicPr>
          <p:cNvPr id="4" name="Picture 4" descr="Grupo GELL – My WordPress Blog">
            <a:extLst>
              <a:ext uri="{FF2B5EF4-FFF2-40B4-BE49-F238E27FC236}">
                <a16:creationId xmlns:a16="http://schemas.microsoft.com/office/drawing/2014/main" id="{19A7FE17-1DC0-7F07-DD81-BBFF4A17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" y="5543544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6BE073F-B1DF-C021-CA17-4286D95D8020}"/>
              </a:ext>
            </a:extLst>
          </p:cNvPr>
          <p:cNvSpPr txBox="1"/>
          <p:nvPr/>
        </p:nvSpPr>
        <p:spPr>
          <a:xfrm>
            <a:off x="5284009" y="6215876"/>
            <a:ext cx="680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Gonzalez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Barca E, et al. Am J </a:t>
            </a:r>
            <a:r>
              <a:rPr lang="es-E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Hematol</a:t>
            </a:r>
            <a:r>
              <a:rPr lang="es-E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2023 Jun;98(6):E134-E138.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5338466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1326</Words>
  <Application>Microsoft Macintosh PowerPoint</Application>
  <PresentationFormat>Panorámica</PresentationFormat>
  <Paragraphs>79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Open Sans</vt:lpstr>
      <vt:lpstr>system-ui</vt:lpstr>
      <vt:lpstr>Tema de Office</vt:lpstr>
      <vt:lpstr>Linfoma de células T/NK Extranodal: perfiles moleculares y posibles nuevos blancos terapéuticos</vt:lpstr>
      <vt:lpstr>Conflictos de interés</vt:lpstr>
      <vt:lpstr>Introduction</vt:lpstr>
      <vt:lpstr>Methods</vt:lpstr>
      <vt:lpstr>Patients characteristics</vt:lpstr>
      <vt:lpstr>Patients characteristics</vt:lpstr>
      <vt:lpstr>Patients characteristics</vt:lpstr>
      <vt:lpstr>Clinical characteristics at diagnosis according to ethnicity </vt:lpstr>
      <vt:lpstr>First line treatment and response rate of patients according to ethnicity </vt:lpstr>
      <vt:lpstr>Overall survival (OS) of the global series of 89 patients, </vt:lpstr>
      <vt:lpstr>OS according to the Prognostic Index for Natural Killer Lymphoma (PINK) </vt:lpstr>
      <vt:lpstr>OS according to the first line of treatment</vt:lpstr>
      <vt:lpstr>Distribution of mutations in the 62 analyzed genes.</vt:lpstr>
      <vt:lpstr>Most frequently pathways affected by gene mutations</vt:lpstr>
      <vt:lpstr>Enriched pathways</vt:lpstr>
      <vt:lpstr>Ethnicity disparities</vt:lpstr>
      <vt:lpstr>Six hallmark characteristics in the pathogenesis of NKTCL and targeted therapies.</vt:lpstr>
      <vt:lpstr>Novel target and treatment agents for natural killer/T-cell lymphoma</vt:lpstr>
      <vt:lpstr>Summary of cell-surface molecules for targeted therapy in NKTCL patients</vt:lpstr>
      <vt:lpstr>Summary of cell-surface molecules for targeted therapy and ongoing clinical trials in NKTCL patients</vt:lpstr>
      <vt:lpstr>Summary of immune checkpoint inhibitors and ongoing clinical trials in NKTCL patients</vt:lpstr>
      <vt:lpstr>Summary of immune checkpoint inhibitors and ongoing clinical trials in NKTCL patients</vt:lpstr>
      <vt:lpstr>Summary of epigenetic targeted therapy, and immunomodulatory agents and ongoing clinical trials in NKTCL patients</vt:lpstr>
      <vt:lpstr>Novel agents targeting signaling pathways</vt:lpstr>
      <vt:lpstr>Summary of signaling pathway inhibitors and ongoing clinical trials in NKTCL patients</vt:lpstr>
      <vt:lpstr>MUCHAS 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Linfoma de células T/NK Extranodal: perfiles moleculares y posibles nuevos blancos terapéuticos</dc:title>
  <dc:creator>Raul Cordoba</dc:creator>
  <cp:lastModifiedBy>Raul Cordoba</cp:lastModifiedBy>
  <cp:revision>9</cp:revision>
  <dcterms:created xsi:type="dcterms:W3CDTF">2024-10-05T08:56:54Z</dcterms:created>
  <dcterms:modified xsi:type="dcterms:W3CDTF">2024-10-05T10:56:16Z</dcterms:modified>
</cp:coreProperties>
</file>