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2" r:id="rId14"/>
    <p:sldId id="273" r:id="rId15"/>
    <p:sldId id="275" r:id="rId16"/>
    <p:sldId id="276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59518-8763-1521-E997-0948AECBA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CCBF9F-8D33-28F4-F720-236F489E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EF0AF4-64BA-1948-C7A7-B0477CF6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355AB-5B23-B6F5-9069-1990D076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CD9B9-C1BC-00BD-FB8D-DCF60433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135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AE2AF-0E57-0EB7-BFF1-6FCDCFE3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5A6A14-4BEA-A4C1-0B2E-98A4808EA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FDE43-F203-02E0-046E-29B59AC4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51BD5-6803-5689-C98B-98EE6496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34524-85F7-00FB-4844-ADF25DBA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000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1F532E-F8D3-24C8-AEFC-3D798403C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3157A5-2623-73DA-D27E-5DCFAA7AA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ED1EFF-4580-3494-F9A8-29A502D5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ED34A-B244-0509-B2EE-55DDEB9D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1C4807-9564-5075-1B05-2D26CF2B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773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19F70-BE84-67A5-1873-42AE45C6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59B0F-03AF-0656-42B0-369C7E82C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AA6833-F6B7-1F12-5C6E-4FE3DC34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5B589-2D25-089E-F209-7BD9F9AD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D6FBD-E555-490F-580D-7D2FB02E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187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B4A2B-6D54-9900-5D6C-C51F49D4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88534A-95BA-CBE7-1AF0-12609EEF4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ABB2E-7B4D-7517-3C7D-A3859E77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16A317-0D51-01AA-E505-6F06DD19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08784-6794-3EFA-178C-F9A0668F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502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3D7E1-2675-0509-06AD-DE78F933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04AF8-43FC-2D35-B477-3B2FD92C8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05A021-0F15-716E-D9FD-1C1869D07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F0086C-ABCF-D007-146D-F8B3A471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F6D59-EF16-619B-42A0-78456743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FAC6E3-AE8E-43E3-F1BA-D8A1D2F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387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594C4-5ECB-4C2B-E5E8-A8DBD04C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28D7B8-62B4-D911-46BF-63970D3D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AEE640-E264-D861-C656-CAFD06598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1A81A8-FB16-E227-A9A1-4D24C4D02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4091C9-9636-24B9-862C-94BE326D8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470799-380A-D40A-E7CE-1B9F6FDB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791248-9E2C-A9B0-B288-7166F9A7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8E47BC-2760-AD11-68FB-8C9FFA74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83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D19C2-4AED-C4D9-86D3-5045207D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C7BBBA-555D-95F2-06A2-29F9A830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A38094-D570-848C-7233-E0F7BA19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A2BEE7-DC20-64DF-6295-C15D3A98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064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24FB8D-E45D-8DCD-7055-3D0B00D6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27DED3-F8E9-9AEA-3402-5A2CEB0F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65A5C6-48C7-74E9-15C1-DFF952C3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80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616FA-E38F-1781-3DC5-3E6FB660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5A2224-ADEE-87C5-C6B0-124A55C59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D65536-2772-A7E9-113F-B520EAB03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D248AE-7BAD-40B8-0E5A-B28578AE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849111-452B-0214-B24A-3032510B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84D946-1D51-6D2E-7962-9A9CFE2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337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E724E-06AB-1D17-18A1-9BBA8FA1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A52F28-8F1D-3549-99A9-277AA7D8B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06CA98-F190-B0F1-913A-11148609E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74D288-DCEA-5230-01EA-4C1BBB3B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6FAE9F-B5C7-80F6-05C6-CBDAB501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CF615A-CCF8-3CDE-777D-41B0C881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455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9EBD53-EB16-4922-C0E1-7D833E8A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BDD77C-024E-3304-3DCC-9E222E85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B21FA2-97E5-F92B-4951-0FD551107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2F47-B454-4590-9FF4-3A3E109FD0FD}" type="datetimeFigureOut">
              <a:rPr lang="es-EC" smtClean="0"/>
              <a:t>23/11/2025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00B8F-12D8-80AA-0168-3D01E58E0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318471-3801-BBAE-2917-34DA74604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91AA-EC9F-4AA8-AB82-B994C794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480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6BD2A-1137-83C7-D039-A70DE47EF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412" y="1692322"/>
            <a:ext cx="9521588" cy="2240721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Linfoma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Recaído Refractario seguimiento SOLCA Guayaquil 2010-2021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BDE66F-A473-1C30-B12B-922134ED8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endParaRPr lang="es-EC" dirty="0"/>
          </a:p>
          <a:p>
            <a:pPr algn="r"/>
            <a:endParaRPr lang="es-EC" dirty="0"/>
          </a:p>
          <a:p>
            <a:pPr algn="r"/>
            <a:endParaRPr lang="es-EC" dirty="0"/>
          </a:p>
          <a:p>
            <a:pPr algn="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Dra. Andrea Noboa</a:t>
            </a:r>
          </a:p>
          <a:p>
            <a:pPr algn="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Hematóloga Clínica </a:t>
            </a:r>
          </a:p>
        </p:txBody>
      </p:sp>
    </p:spTree>
    <p:extLst>
      <p:ext uri="{BB962C8B-B14F-4D97-AF65-F5344CB8AC3E}">
        <p14:creationId xmlns:p14="http://schemas.microsoft.com/office/powerpoint/2010/main" val="24171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La atención de los pacientes con LH, en el hospital de SOLCA Guayaquil, durante el periodo de estudio; se hace una diferencia entre los pacientes que fueron atendidos parcialmente para uso de algún servicio y aquellos que recibieron tratamiento oncológico específico en la institución.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Existe un incremento porcentual en las atenciones de manera anual desde el 2010 con 4,0 %, 2016 con 9,8 % y 2021 con el 12,7 %; la mayor proporción fue en el año 2019 con el 14,6 </a:t>
            </a:r>
            <a:r>
              <a:rPr lang="es-419" sz="2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br>
              <a:rPr lang="es-419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419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162" t="29770" r="18415" b="26662"/>
          <a:stretch/>
        </p:blipFill>
        <p:spPr>
          <a:xfrm>
            <a:off x="6309875" y="1825625"/>
            <a:ext cx="5349711" cy="30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1848" y="1429840"/>
            <a:ext cx="10515600" cy="4351338"/>
          </a:xfrm>
        </p:spPr>
        <p:txBody>
          <a:bodyPr>
            <a:normAutofit/>
          </a:bodyPr>
          <a:lstStyle/>
          <a:p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El linfoma de </a:t>
            </a:r>
            <a:r>
              <a:rPr lang="es-419" sz="2000" dirty="0" err="1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 más frecuente en pacientes atendidos en el hospital de SOLCA – Guayaquil: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subtipo histológico mas frecuente </a:t>
            </a:r>
            <a:r>
              <a:rPr lang="es-419" sz="2000" b="1" dirty="0">
                <a:latin typeface="Arial" panose="020B0604020202020204" pitchFamily="34" charset="0"/>
                <a:cs typeface="Arial" panose="020B0604020202020204" pitchFamily="34" charset="0"/>
              </a:rPr>
              <a:t>Esclerosis Nodular</a:t>
            </a: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Mayor proporción en hombres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Edad de presentación en hombres de 0 a 19 años y en mujeres de 20 a 39 años, </a:t>
            </a:r>
          </a:p>
          <a:p>
            <a:pPr marL="0" indent="0">
              <a:buNone/>
            </a:pPr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5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577" y="1102104"/>
            <a:ext cx="10515600" cy="1325563"/>
          </a:xfrm>
        </p:spPr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Características clínicas </a:t>
            </a:r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6979" y="2673327"/>
            <a:ext cx="10534934" cy="3981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Se realizo un estudio observacional, retrospectivo en el hospital de </a:t>
            </a:r>
            <a:r>
              <a:rPr lang="es-EC" sz="2000" dirty="0" err="1">
                <a:latin typeface="Arial" panose="020B0604020202020204" pitchFamily="34" charset="0"/>
                <a:cs typeface="Arial" panose="020B0604020202020204" pitchFamily="34" charset="0"/>
              </a:rPr>
              <a:t>Solca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– Guayaquil en un periodo del 2010 al 2021, de pacientes tratados en el área de adultos.</a:t>
            </a:r>
          </a:p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Se excluyeron aquellos con datos incompletos, abandono del tratamiento en 1era línea, muertes por toxicidad durante la primera línea de tratamiento, no candidatos a tratamiento de primera línea, referidos para servicios hospitalarios.</a:t>
            </a:r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Se analizaron 153 pacientes.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 La mediana de edad al diagnostico en años fue 31 (rango: 16-91),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De estos pacientes 51% tuvo recaída o progresión;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 El tratamiento de primera línea predominantemente fue quimioterapia con una supervivencia global de 70,5%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853" t="6346" r="23420" b="9328"/>
          <a:stretch/>
        </p:blipFill>
        <p:spPr>
          <a:xfrm>
            <a:off x="6486944" y="1825625"/>
            <a:ext cx="44722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128" y="1405719"/>
            <a:ext cx="9321421" cy="47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4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Existe un elevado porcentaje de pacientes con RRLH en nuestra serie, cuando se compara con la data mundial.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Se nota una elevada respuesta a </a:t>
            </a:r>
            <a:r>
              <a:rPr lang="es-419" sz="2000" dirty="0" err="1">
                <a:latin typeface="Arial" panose="020B0604020202020204" pitchFamily="34" charset="0"/>
                <a:cs typeface="Arial" panose="020B0604020202020204" pitchFamily="34" charset="0"/>
              </a:rPr>
              <a:t>Brentuximab</a:t>
            </a: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Arial" panose="020B0604020202020204" pitchFamily="34" charset="0"/>
                <a:cs typeface="Arial" panose="020B0604020202020204" pitchFamily="34" charset="0"/>
              </a:rPr>
              <a:t>Vedotin</a:t>
            </a: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 a pesar de que en un 36,4% de pacientes fue utilizado en una tercera recaída y más.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 Se requieren esfuerzos para mejorar el diagnostico oportuno, disminuir los tiempos de espera, mejorar la adherencia al tratamiento y disminuir la toxicidad, junto con mejorar las políticas de inclusión de medicamentos efectivos a nivel nacional.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219" t="41950" r="37191" b="28068"/>
          <a:stretch/>
        </p:blipFill>
        <p:spPr>
          <a:xfrm>
            <a:off x="6019800" y="1825625"/>
            <a:ext cx="5385519" cy="35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740" y="4832992"/>
            <a:ext cx="1596101" cy="124843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Dra. Katty </a:t>
            </a:r>
            <a:r>
              <a:rPr lang="es-MX" dirty="0" err="1"/>
              <a:t>Posligua</a:t>
            </a:r>
            <a:endParaRPr lang="es-MX" dirty="0"/>
          </a:p>
          <a:p>
            <a:r>
              <a:rPr lang="es-MX" dirty="0"/>
              <a:t>Dra. Francisca Ramírez </a:t>
            </a:r>
          </a:p>
          <a:p>
            <a:r>
              <a:rPr lang="es-MX" dirty="0"/>
              <a:t>Dra. Andrea Noboa </a:t>
            </a:r>
          </a:p>
          <a:p>
            <a:r>
              <a:rPr lang="es-MX" dirty="0"/>
              <a:t>Dra. Guadalupe Ruiz </a:t>
            </a:r>
          </a:p>
          <a:p>
            <a:r>
              <a:rPr lang="es-MX" dirty="0"/>
              <a:t>Dr. Carlos Plaza </a:t>
            </a:r>
          </a:p>
          <a:p>
            <a:r>
              <a:rPr lang="es-MX" dirty="0"/>
              <a:t>Dra. </a:t>
            </a:r>
            <a:r>
              <a:rPr lang="es-MX" dirty="0" err="1"/>
              <a:t>Elfa</a:t>
            </a:r>
            <a:r>
              <a:rPr lang="es-MX" dirty="0"/>
              <a:t> Haro</a:t>
            </a:r>
          </a:p>
          <a:p>
            <a:r>
              <a:rPr lang="es-MX" dirty="0"/>
              <a:t>Dra. Elizabeth Gamarra</a:t>
            </a:r>
          </a:p>
          <a:p>
            <a:r>
              <a:rPr lang="es-MX" dirty="0"/>
              <a:t>Dra. María Solano </a:t>
            </a:r>
          </a:p>
          <a:p>
            <a:r>
              <a:rPr lang="es-MX" dirty="0"/>
              <a:t>Dr. Juan Carlos </a:t>
            </a:r>
            <a:r>
              <a:rPr lang="es-MX" dirty="0" err="1"/>
              <a:t>Garces</a:t>
            </a:r>
            <a:r>
              <a:rPr lang="es-MX" dirty="0"/>
              <a:t> </a:t>
            </a:r>
          </a:p>
          <a:p>
            <a:r>
              <a:rPr lang="es-MX" dirty="0"/>
              <a:t>Dr. </a:t>
            </a:r>
            <a:r>
              <a:rPr lang="es-MX" dirty="0" err="1"/>
              <a:t>Fuad</a:t>
            </a:r>
            <a:r>
              <a:rPr lang="es-MX" dirty="0"/>
              <a:t> </a:t>
            </a:r>
            <a:r>
              <a:rPr lang="es-MX" dirty="0" err="1"/>
              <a:t>Huaman</a:t>
            </a:r>
            <a:endParaRPr lang="es-MX" dirty="0"/>
          </a:p>
          <a:p>
            <a:endParaRPr lang="es-419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004" t="20400" r="20787" b="14991"/>
          <a:stretch/>
        </p:blipFill>
        <p:spPr>
          <a:xfrm>
            <a:off x="6382261" y="1910011"/>
            <a:ext cx="4418843" cy="27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6C60A-D74C-D549-93A8-B862BA74B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41444" y="1287244"/>
            <a:ext cx="112321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La incidencia del linfoma de </a:t>
            </a:r>
            <a:r>
              <a:rPr lang="es-419" sz="2000" dirty="0" err="1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 (LH) en la Unión Europea se estima en 2.3 con una mortalidad de 0.4 casos/100.000 habitantes/año. </a:t>
            </a:r>
          </a:p>
          <a:p>
            <a:pPr algn="just"/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En Ecuador según </a:t>
            </a:r>
            <a:r>
              <a:rPr lang="es-419" sz="2000" dirty="0" err="1">
                <a:latin typeface="Arial" panose="020B0604020202020204" pitchFamily="34" charset="0"/>
                <a:cs typeface="Arial" panose="020B0604020202020204" pitchFamily="34" charset="0"/>
              </a:rPr>
              <a:t>Globocan</a:t>
            </a: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, el linfoma de </a:t>
            </a:r>
            <a:r>
              <a:rPr lang="es-419" sz="2000" dirty="0" err="1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 ocupa el puesto 21 entre los principales diagnósticos de cáncer en 2022, con una incidencia de 1.5 y una mortalidad 0.44 casos por 100.000 habitantes.</a:t>
            </a:r>
          </a:p>
          <a:p>
            <a:pPr algn="just"/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La incidencia se ha mantenido en las últimas décadas, y en el 2020 se registraron en el mundo 83 087 nuevos casos por año, de los cuales 7091 casos correspondieron a América del Sur.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En los últimos años se ha mejorado de manera significativa la supervivencia a largo plazo de los pacientes, sobre todo de los pacientes jóvenes.</a:t>
            </a:r>
          </a:p>
          <a:p>
            <a:pPr algn="just"/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Este  estudio  proporciona  las  características  epidemiológicas y clínicas  de  los  pacientes  con  diagnóstico  de  LH atendidos del 2010 al 2021 también en el hospital de SOLCA Guayaquil </a:t>
            </a:r>
          </a:p>
          <a:p>
            <a:pPr algn="just"/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419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92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030" y="951979"/>
            <a:ext cx="10515600" cy="1325563"/>
          </a:xfrm>
        </p:spPr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Características epidemiológicas</a:t>
            </a:r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434" y="2169993"/>
            <a:ext cx="11067196" cy="41434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Materiales y métodos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Se realizó un estudio de diseño observacional de tipo descriptivo, transversal, en el hospital de SOLCA - Guayaquil.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Se incluyeron pacientes con diagnóstico de LH de todas las edades, atendidos en el periodo 2010-2021, estos constituyeron el total de la población.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Los datos se obtuvieron del registro de tumores de base hospitalaria de la institución, identificados por la codificación CIE 10: C81 (LH).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Se excluyeron pacientes que no contaron con la información epidemiológica necesaria.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Las variables demográficas fueron el sexo, la edad al diagnóstico, el subtipo histopatológico y la provincia de procedencia. </a:t>
            </a:r>
          </a:p>
        </p:txBody>
      </p:sp>
    </p:spTree>
    <p:extLst>
      <p:ext uri="{BB962C8B-B14F-4D97-AF65-F5344CB8AC3E}">
        <p14:creationId xmlns:p14="http://schemas.microsoft.com/office/powerpoint/2010/main" val="91886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376" y="1757386"/>
            <a:ext cx="10972800" cy="4083856"/>
          </a:xfrm>
        </p:spPr>
        <p:txBody>
          <a:bodyPr>
            <a:normAutofit/>
          </a:bodyPr>
          <a:lstStyle/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Para el análisis de datos se utilizaron hojas de cálculo de Excel de Microsoft Office 2010 y el SPSS v.29, licencia SOLCA.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La estadística descriptiva se utilizó para resumir las variables del estudio, reportadas en frecuencias y porcentajes.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Las variables continuas, como la edad, se reportaron con mediana y rangos. 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Se realizó un análisis de tendencia para analizar el incremento porcentual anual y se identificaron los tipos de neoplasias más frecuentes en ambos sexos en el año 2021 para conocer la incidencia del LH.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En relación con los aspectos éticos, el estudio fue realizado con datos abiertos y contó con la autorización del Comité de Investigación de SOLCA - Guayaquil. </a:t>
            </a:r>
            <a:br>
              <a:rPr lang="es-419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419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1961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16" t="29868" r="23127" b="8971"/>
          <a:stretch/>
        </p:blipFill>
        <p:spPr>
          <a:xfrm>
            <a:off x="709683" y="1337478"/>
            <a:ext cx="9703558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3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92" t="25165" r="24549" b="11629"/>
          <a:stretch/>
        </p:blipFill>
        <p:spPr>
          <a:xfrm>
            <a:off x="1241947" y="1310183"/>
            <a:ext cx="9266830" cy="43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33" t="19205" r="14144" b="5206"/>
          <a:stretch/>
        </p:blipFill>
        <p:spPr>
          <a:xfrm>
            <a:off x="1378423" y="1349494"/>
            <a:ext cx="8980227" cy="48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7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18" t="20146" r="21903" b="8344"/>
          <a:stretch/>
        </p:blipFill>
        <p:spPr>
          <a:xfrm>
            <a:off x="1405720" y="1528551"/>
            <a:ext cx="9348716" cy="48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1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Mediana de presentación 26 años.</a:t>
            </a:r>
          </a:p>
          <a:p>
            <a:pPr algn="just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Características epidemiológicas mayor proporción en hombres estuvo en el grupo de 0 a 19 años con el 37,7 %, mientras que en las mujeres estuvo en el grupo de 20 a 29 años con el 45,5 %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268" t="21337" r="16045" b="15419"/>
          <a:stretch/>
        </p:blipFill>
        <p:spPr>
          <a:xfrm>
            <a:off x="6423141" y="2006220"/>
            <a:ext cx="5148946" cy="33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65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825</Words>
  <Application>Microsoft Office PowerPoint</Application>
  <PresentationFormat>Panorámica</PresentationFormat>
  <Paragraphs>64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Linfoma Hodgkin Recaído Refractario seguimiento SOLCA Guayaquil 2010-2021</vt:lpstr>
      <vt:lpstr>Presentación de PowerPoint</vt:lpstr>
      <vt:lpstr>Características epidemiológicas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clínicas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Linfoma Hodgkin Recaído Refractario seguimiento SOLCA Guayaquil 2010-2021</dc:title>
  <dc:creator>VERONICA LAMIÑA</dc:creator>
  <cp:lastModifiedBy>BRYAN RODRIGUEZ</cp:lastModifiedBy>
  <cp:revision>23</cp:revision>
  <dcterms:created xsi:type="dcterms:W3CDTF">2025-08-13T15:10:50Z</dcterms:created>
  <dcterms:modified xsi:type="dcterms:W3CDTF">2025-11-23T23:45:24Z</dcterms:modified>
</cp:coreProperties>
</file>