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68" r:id="rId4"/>
    <p:sldId id="274" r:id="rId5"/>
    <p:sldId id="258" r:id="rId6"/>
    <p:sldId id="269" r:id="rId7"/>
    <p:sldId id="263" r:id="rId8"/>
    <p:sldId id="261" r:id="rId9"/>
    <p:sldId id="270" r:id="rId10"/>
    <p:sldId id="264" r:id="rId11"/>
    <p:sldId id="271" r:id="rId12"/>
    <p:sldId id="267" r:id="rId13"/>
    <p:sldId id="260" r:id="rId14"/>
    <p:sldId id="262" r:id="rId15"/>
    <p:sldId id="272" r:id="rId16"/>
    <p:sldId id="265" r:id="rId17"/>
    <p:sldId id="266" r:id="rId18"/>
    <p:sldId id="273" r:id="rId19"/>
    <p:sldId id="275" r:id="rId20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C2B"/>
    <a:srgbClr val="96BD47"/>
    <a:srgbClr val="BA4F9E"/>
    <a:srgbClr val="686868"/>
    <a:srgbClr val="94BB46"/>
    <a:srgbClr val="929292"/>
    <a:srgbClr val="7B649C"/>
    <a:srgbClr val="C76B6C"/>
    <a:srgbClr val="333333"/>
    <a:srgbClr val="70B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18" autoAdjust="0"/>
    <p:restoredTop sz="81091"/>
  </p:normalViewPr>
  <p:slideViewPr>
    <p:cSldViewPr snapToGrid="0">
      <p:cViewPr varScale="1">
        <p:scale>
          <a:sx n="94" d="100"/>
          <a:sy n="94" d="100"/>
        </p:scale>
        <p:origin x="1040" y="184"/>
      </p:cViewPr>
      <p:guideLst/>
    </p:cSldViewPr>
  </p:slideViewPr>
  <p:notesTextViewPr>
    <p:cViewPr>
      <p:scale>
        <a:sx n="70" d="100"/>
        <a:sy n="7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9DDEA-9B6F-1944-9331-A00893F8CDD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816DB-A2AA-DE4B-9F8A-E767B254A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82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31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19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45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62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15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38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4149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89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026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854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24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632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776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97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066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08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33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56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816DB-A2AA-DE4B-9F8A-E767B254AF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99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8013E-CBC3-4AA9-A04C-E873129F0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15CBC3-724C-4744-9F10-E382FCA11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C46AA1-7917-407C-990D-22194E57F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30D586-30F5-46F2-99AC-ED9AA0AD8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F57FED-5880-4762-B742-4E3300E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4876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ADA6E3-9639-4FD6-879E-41302A77B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1A7E13-22DF-464C-A42B-D9414BD93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F0C4A9-84CF-4E7F-9FF6-A5BE3F88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637AE8-B0B5-40F1-8AF0-D4C7100E3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7D7C4B-1BF9-46DA-9CCE-948E2557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285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FF8C85-5899-40C5-AD79-8365BDE16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4884122-4E14-4281-8D1B-D087A9A39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443C6D-A3EC-4030-ACD2-9C4AE65E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4FDF36-C634-4F95-88B1-3BC51E6F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947B5D-38A7-4529-9521-A954F5AD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42852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A7CDE0-D4C7-4F96-8344-AF2C04D1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170DEB-ABD6-4EC8-9D28-F625E026B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9FD64E-280E-4F19-A4F0-C08DA06A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BB3368-7D10-4FB7-9409-6DB62464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9A4F10-DF30-4625-8706-6180F8E9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5470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AB69C-E4B9-4FAE-8A34-8038AA80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B421DD-E3C5-4AC5-95A8-7C7565ACB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0CFED-8690-4BB4-8D01-6C762D2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CC320A-5A22-45C6-B12C-0B457DF7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3473F7-BFAC-43F4-9C3E-6D4E127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909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696E0-E462-4A41-939A-54F6163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582344-0E36-418A-9EE1-42F2B4387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3CB987-0D15-4A5E-AE19-6A7278F30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0894DE-DF8C-4F1A-AFAB-B5A1B057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0E4E4D-6EEA-433C-B7E0-73EF4CBD5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831141-143E-4AEB-AE02-E2B0595E4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036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133566-6EFC-46E6-B41D-0926F56E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9A38E2-358A-48A5-939A-D8FBE79FC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3D42B7-DA10-43E1-A371-A5415CD39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71C760-5CAF-4436-A548-FE00CB6D8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8E0BEB9-68AE-4057-A308-9412D31CC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43CCA1-E7FF-4F6B-91AE-5BB921217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471483D-62B8-44A5-A8D2-BDCFF42A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E85390-D9FF-46F0-82FC-811E265E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2851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FC928-FCBA-4FE4-A523-FE7101F8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8ECE1EA-11E9-4438-849B-A23BAD6AE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9DDED0-D0F6-4541-AFA8-9B3C31D2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0132DD-A914-4F07-A0BF-768D62DA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83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5EA8A74-6950-4F9B-A1C5-FC022304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4EBDF1-F21B-423A-9BA3-E86EE1D3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1C76DE1-C554-4A90-B815-3D94C432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449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14310F-E140-4D94-9EE3-6AD48335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F7B1B1-1748-4AC2-B6BF-B71534770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56A22C-6CF9-4209-9510-0F439C6DF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275843-BDCD-46DF-A711-FB3ED45D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F50318-7AE2-4C1F-BC36-549C4D27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A2FD68-08A2-44AE-9A4F-FDA41447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994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8DE3F7-3412-40E3-9295-FD948BF6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BFBEBE-5D29-4A30-95D0-6A7A34F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286DD5-322C-488C-B9B9-AA2E71DEA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F2B52E-E1E9-43CB-8D8B-943C5585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ADDEBA-A213-4213-B4D5-D0518390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BD354F-10D2-492C-B44B-DC1E49F8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108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C641DF8-06D2-4CC9-9CAD-708097A3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99BE78-47FA-4361-8FBA-A62D9EF5B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A71201-EE71-43D0-B682-9C225A765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109B4-FF66-4CA5-ABF0-09C361C9F190}" type="datetimeFigureOut">
              <a:rPr lang="es-PE" smtClean="0"/>
              <a:t>19/06/26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258462-9BB9-4FA5-96F9-95FD41CE9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F9AB14-7A34-45F3-9A8F-E2BAA848A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F5DA0-BCC5-457A-B351-D7419E4A588E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146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3260A-6EF4-4778-B1AD-B0A6238A2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8990" y="4213392"/>
            <a:ext cx="9144000" cy="808966"/>
          </a:xfrm>
        </p:spPr>
        <p:txBody>
          <a:bodyPr>
            <a:no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mejor en linfomas difusos</a:t>
            </a:r>
            <a:endParaRPr lang="es-PE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1ECB66-CDF8-40C1-A436-52C29D47B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31233"/>
            <a:ext cx="9144000" cy="1346886"/>
          </a:xfrm>
        </p:spPr>
        <p:txBody>
          <a:bodyPr>
            <a:normAutofit lnSpcReduction="10000"/>
          </a:bodyPr>
          <a:lstStyle/>
          <a:p>
            <a:r>
              <a:rPr lang="es-MX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Carlos Flores Angulo; MD, PhD(c) </a:t>
            </a:r>
          </a:p>
          <a:p>
            <a:pPr>
              <a:spcBef>
                <a:spcPts val="0"/>
              </a:spcBef>
            </a:pPr>
            <a:r>
              <a:rPr lang="es-MX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Candidato al título de Doctor en Epidemiología </a:t>
            </a:r>
          </a:p>
          <a:p>
            <a:pPr>
              <a:spcBef>
                <a:spcPts val="0"/>
              </a:spcBef>
            </a:pPr>
            <a:r>
              <a:rPr lang="es-MX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 especialista en Hematología </a:t>
            </a:r>
          </a:p>
          <a:p>
            <a:endParaRPr lang="es-MX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para la Prevención y Control del Cáncer (CECAN), Chile</a:t>
            </a:r>
            <a:endParaRPr lang="es-P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168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F5FE1F-3492-FC32-A189-94D9D269F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B91A74-F630-745F-BB32-255197C4FED0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HD-MTX y recaída SNC en LBCL de muy alto riesgo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67289DF-1F23-3790-374B-337B53343416}"/>
              </a:ext>
            </a:extLst>
          </p:cNvPr>
          <p:cNvSpPr txBox="1">
            <a:spLocks/>
          </p:cNvSpPr>
          <p:nvPr/>
        </p:nvSpPr>
        <p:spPr>
          <a:xfrm>
            <a:off x="65311" y="6281058"/>
            <a:ext cx="12050489" cy="434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800" dirty="0">
                <a:latin typeface="Arial" panose="020B0604020202020204" pitchFamily="34" charset="0"/>
                <a:cs typeface="Arial" panose="020B0604020202020204" pitchFamily="34" charset="0"/>
              </a:rPr>
              <a:t>LBCL, linfoma B de células grandes; DLBCL, linfoma B difuso de células grandes; SNC, sistema nervioso central; HD-MTX, metotrexato en dosis altas; UHR, ultra alto riesgo; CNS-IPI, Índice Pronóstico Internacional del sistema nervioso central; RCT, ensayo clínico aleatorizado; EOT, final del tratamiento; HR, hazard ratio; IC, intervalo de confianza; SG, supervivencia global.</a:t>
            </a:r>
            <a:endParaRPr lang="es-P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CAE3F3-4A7B-1351-5F5E-61F66C08421C}"/>
              </a:ext>
            </a:extLst>
          </p:cNvPr>
          <p:cNvSpPr txBox="1"/>
          <p:nvPr/>
        </p:nvSpPr>
        <p:spPr>
          <a:xfrm>
            <a:off x="1371601" y="674914"/>
            <a:ext cx="5517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Matthew Wilson et al. EHA Library 2026; 4206803; S249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" descr="A diagram of a diagram of a group of people&#10;&#10;AI-generated content may be incorrect.">
            <a:extLst>
              <a:ext uri="{FF2B5EF4-FFF2-40B4-BE49-F238E27FC236}">
                <a16:creationId xmlns:a16="http://schemas.microsoft.com/office/drawing/2014/main" id="{D413F0A6-7E54-E6F5-37E6-376F39E12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" t="13997" r="1403" b="9099"/>
          <a:stretch/>
        </p:blipFill>
        <p:spPr>
          <a:xfrm>
            <a:off x="963879" y="1339749"/>
            <a:ext cx="10279085" cy="453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9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3BD288-D608-91F4-85B3-5BF3C1235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3B5B9-28B2-00E0-2E82-D16887739453}"/>
              </a:ext>
            </a:extLst>
          </p:cNvPr>
          <p:cNvSpPr txBox="1">
            <a:spLocks/>
          </p:cNvSpPr>
          <p:nvPr/>
        </p:nvSpPr>
        <p:spPr>
          <a:xfrm>
            <a:off x="126804" y="1921212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C0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Bloque 4. </a:t>
            </a:r>
          </a:p>
          <a:p>
            <a:pPr algn="ctr"/>
            <a:r>
              <a:rPr lang="es-MX" sz="3200" b="1" dirty="0">
                <a:solidFill>
                  <a:srgbClr val="052C2B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LBCL R/R: los biespecíficos y ADC desplazan a la quimioterapia convencional</a:t>
            </a:r>
            <a:endParaRPr lang="es-PE" sz="3200" b="1" dirty="0">
              <a:solidFill>
                <a:srgbClr val="052C2B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8F12F0-1D8C-2367-0985-B6233097736D}"/>
              </a:ext>
            </a:extLst>
          </p:cNvPr>
          <p:cNvSpPr txBox="1"/>
          <p:nvPr/>
        </p:nvSpPr>
        <p:spPr>
          <a:xfrm>
            <a:off x="647700" y="3311636"/>
            <a:ext cx="10934700" cy="1631216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El </a:t>
            </a:r>
            <a:r>
              <a:rPr lang="en-US" sz="2000" dirty="0" err="1"/>
              <a:t>cuarto</a:t>
            </a:r>
            <a:r>
              <a:rPr lang="en-US" sz="2000" dirty="0"/>
              <a:t> </a:t>
            </a:r>
            <a:r>
              <a:rPr lang="en-US" sz="2000" dirty="0" err="1"/>
              <a:t>eje</a:t>
            </a:r>
            <a:r>
              <a:rPr lang="en-US" sz="2000" dirty="0"/>
              <a:t> es la </a:t>
            </a:r>
            <a:r>
              <a:rPr lang="en-US" sz="2000" dirty="0" err="1"/>
              <a:t>enfermedad</a:t>
            </a:r>
            <a:r>
              <a:rPr lang="en-US" sz="2000" dirty="0"/>
              <a:t> </a:t>
            </a:r>
            <a:r>
              <a:rPr lang="en-US" sz="2000" dirty="0" err="1"/>
              <a:t>recaída</a:t>
            </a:r>
            <a:r>
              <a:rPr lang="en-US" sz="2000" dirty="0"/>
              <a:t> o </a:t>
            </a:r>
            <a:r>
              <a:rPr lang="en-US" sz="2000" dirty="0" err="1"/>
              <a:t>refractaria</a:t>
            </a:r>
            <a:r>
              <a:rPr lang="en-US" sz="2000" dirty="0"/>
              <a:t>. </a:t>
            </a:r>
            <a:r>
              <a:rPr lang="en-US" sz="2000" dirty="0" err="1"/>
              <a:t>Históricamente</a:t>
            </a:r>
            <a:r>
              <a:rPr lang="en-US" sz="2000" dirty="0"/>
              <a:t>, </a:t>
            </a:r>
            <a:r>
              <a:rPr lang="en-US" sz="2000" dirty="0" err="1"/>
              <a:t>muchos</a:t>
            </a:r>
            <a:r>
              <a:rPr lang="en-US" sz="2000" dirty="0"/>
              <a:t> </a:t>
            </a:r>
            <a:r>
              <a:rPr lang="en-US" sz="2000" dirty="0" err="1"/>
              <a:t>pacientes</a:t>
            </a:r>
            <a:r>
              <a:rPr lang="en-US" sz="2000" dirty="0"/>
              <a:t> no </a:t>
            </a:r>
            <a:r>
              <a:rPr lang="en-US" sz="2000" dirty="0" err="1"/>
              <a:t>candidatos</a:t>
            </a:r>
            <a:r>
              <a:rPr lang="en-US" sz="2000" dirty="0"/>
              <a:t> a ASCT </a:t>
            </a:r>
            <a:r>
              <a:rPr lang="en-US" sz="2000" dirty="0" err="1"/>
              <a:t>recibían</a:t>
            </a:r>
            <a:r>
              <a:rPr lang="en-US" sz="2000" dirty="0"/>
              <a:t> </a:t>
            </a:r>
            <a:r>
              <a:rPr lang="en-US" sz="2000" dirty="0" err="1"/>
              <a:t>combinaciones</a:t>
            </a:r>
            <a:r>
              <a:rPr lang="en-US" sz="2000" dirty="0"/>
              <a:t> de </a:t>
            </a:r>
            <a:r>
              <a:rPr lang="en-US" sz="2000" dirty="0" err="1"/>
              <a:t>quimioinmunoterapia</a:t>
            </a:r>
            <a:r>
              <a:rPr lang="en-US" sz="2000" dirty="0"/>
              <a:t> con </a:t>
            </a:r>
            <a:r>
              <a:rPr lang="en-US" sz="2000" dirty="0" err="1"/>
              <a:t>beneficio</a:t>
            </a:r>
            <a:r>
              <a:rPr lang="en-US" sz="2000" dirty="0"/>
              <a:t> </a:t>
            </a:r>
            <a:r>
              <a:rPr lang="en-US" sz="2000" dirty="0" err="1"/>
              <a:t>limitado</a:t>
            </a:r>
            <a:r>
              <a:rPr lang="en-US" sz="2000" dirty="0"/>
              <a:t>. En ASCO y EHA 2026, </a:t>
            </a:r>
            <a:r>
              <a:rPr lang="en-US" sz="2000" dirty="0" err="1"/>
              <a:t>los</a:t>
            </a:r>
            <a:r>
              <a:rPr lang="en-US" sz="2000" dirty="0"/>
              <a:t> </a:t>
            </a:r>
            <a:r>
              <a:rPr lang="en-US" sz="2000" dirty="0" err="1"/>
              <a:t>datos</a:t>
            </a:r>
            <a:r>
              <a:rPr lang="en-US" sz="2000" dirty="0"/>
              <a:t> </a:t>
            </a:r>
            <a:r>
              <a:rPr lang="en-US" sz="2000" dirty="0" err="1"/>
              <a:t>más</a:t>
            </a:r>
            <a:r>
              <a:rPr lang="en-US" sz="2000" dirty="0"/>
              <a:t> </a:t>
            </a:r>
            <a:r>
              <a:rPr lang="en-US" sz="2000" dirty="0" err="1"/>
              <a:t>relevantes</a:t>
            </a:r>
            <a:r>
              <a:rPr lang="en-US" sz="2000" dirty="0"/>
              <a:t> </a:t>
            </a:r>
            <a:r>
              <a:rPr lang="en-US" sz="2000" dirty="0" err="1"/>
              <a:t>apuntan</a:t>
            </a:r>
            <a:r>
              <a:rPr lang="en-US" sz="2000" dirty="0"/>
              <a:t> a un </a:t>
            </a:r>
            <a:r>
              <a:rPr lang="en-US" sz="2000" dirty="0" err="1"/>
              <a:t>cambio</a:t>
            </a:r>
            <a:r>
              <a:rPr lang="en-US" sz="2000" dirty="0"/>
              <a:t> de </a:t>
            </a:r>
            <a:r>
              <a:rPr lang="en-US" sz="2000" dirty="0" err="1"/>
              <a:t>paradigma</a:t>
            </a:r>
            <a:r>
              <a:rPr lang="en-US" sz="2000" dirty="0"/>
              <a:t>: </a:t>
            </a:r>
            <a:r>
              <a:rPr lang="en-US" sz="2000" dirty="0" err="1"/>
              <a:t>anticuerpos</a:t>
            </a:r>
            <a:r>
              <a:rPr lang="en-US" sz="2000" dirty="0"/>
              <a:t> </a:t>
            </a:r>
            <a:r>
              <a:rPr lang="en-US" sz="2000" dirty="0" err="1"/>
              <a:t>biespecíficos</a:t>
            </a:r>
            <a:r>
              <a:rPr lang="en-US" sz="2000" dirty="0"/>
              <a:t> CD3xCD20, solos o </a:t>
            </a:r>
            <a:r>
              <a:rPr lang="en-US" sz="2000" dirty="0" err="1"/>
              <a:t>combinados</a:t>
            </a:r>
            <a:r>
              <a:rPr lang="en-US" sz="2000" dirty="0"/>
              <a:t> con ADC, </a:t>
            </a:r>
            <a:r>
              <a:rPr lang="en-US" sz="2000" dirty="0" err="1"/>
              <a:t>comienzan</a:t>
            </a:r>
            <a:r>
              <a:rPr lang="en-US" sz="2000" dirty="0"/>
              <a:t> a </a:t>
            </a:r>
            <a:r>
              <a:rPr lang="en-US" sz="2000" dirty="0" err="1"/>
              <a:t>demostrar</a:t>
            </a:r>
            <a:r>
              <a:rPr lang="en-US" sz="2000" dirty="0"/>
              <a:t> </a:t>
            </a:r>
            <a:r>
              <a:rPr lang="en-US" sz="2000" dirty="0" err="1"/>
              <a:t>ventajas</a:t>
            </a:r>
            <a:r>
              <a:rPr lang="en-US" sz="2000" dirty="0"/>
              <a:t> </a:t>
            </a:r>
            <a:r>
              <a:rPr lang="en-US" sz="2000" dirty="0" err="1"/>
              <a:t>frente</a:t>
            </a:r>
            <a:r>
              <a:rPr lang="en-US" sz="2000" dirty="0"/>
              <a:t> a </a:t>
            </a:r>
            <a:r>
              <a:rPr lang="en-US" sz="2000" dirty="0" err="1"/>
              <a:t>esquemas</a:t>
            </a:r>
            <a:r>
              <a:rPr lang="en-US" sz="2000" dirty="0"/>
              <a:t> </a:t>
            </a:r>
            <a:r>
              <a:rPr lang="en-US" sz="2000" dirty="0" err="1"/>
              <a:t>convencionales</a:t>
            </a:r>
            <a:r>
              <a:rPr lang="en-US" sz="2000" dirty="0"/>
              <a:t>, con </a:t>
            </a:r>
            <a:r>
              <a:rPr lang="en-US" sz="2000" dirty="0" err="1"/>
              <a:t>respuestas</a:t>
            </a:r>
            <a:r>
              <a:rPr lang="en-US" sz="2000" dirty="0"/>
              <a:t> </a:t>
            </a:r>
            <a:r>
              <a:rPr lang="en-US" sz="2000" dirty="0" err="1"/>
              <a:t>más</a:t>
            </a:r>
            <a:r>
              <a:rPr lang="en-US" sz="2000" dirty="0"/>
              <a:t> </a:t>
            </a:r>
            <a:r>
              <a:rPr lang="en-US" sz="2000" dirty="0" err="1"/>
              <a:t>profundas</a:t>
            </a:r>
            <a:r>
              <a:rPr lang="en-US" sz="2000" dirty="0"/>
              <a:t> y </a:t>
            </a:r>
            <a:r>
              <a:rPr lang="en-US" sz="2000" dirty="0" err="1"/>
              <a:t>estrategias</a:t>
            </a:r>
            <a:r>
              <a:rPr lang="en-US" sz="2000" dirty="0"/>
              <a:t> </a:t>
            </a:r>
            <a:r>
              <a:rPr lang="en-US" sz="2000" dirty="0" err="1"/>
              <a:t>potencialmente</a:t>
            </a:r>
            <a:r>
              <a:rPr lang="en-US" sz="2000" dirty="0"/>
              <a:t> </a:t>
            </a:r>
            <a:r>
              <a:rPr lang="en-US" sz="2000" dirty="0" err="1"/>
              <a:t>más</a:t>
            </a:r>
            <a:r>
              <a:rPr lang="en-US" sz="2000" dirty="0"/>
              <a:t> </a:t>
            </a:r>
            <a:r>
              <a:rPr lang="en-US" sz="2000" dirty="0" err="1"/>
              <a:t>adaptables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1777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4993C6-4042-6DE2-D352-B6FE3898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F32F0E-9D50-A2AD-F755-A7A31E827A6F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Epcoritamab vs CIT en LBCL R/R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09C3DBB-7699-3A85-F65F-9AA869022F0C}"/>
              </a:ext>
            </a:extLst>
          </p:cNvPr>
          <p:cNvSpPr txBox="1">
            <a:spLocks/>
          </p:cNvSpPr>
          <p:nvPr/>
        </p:nvSpPr>
        <p:spPr>
          <a:xfrm>
            <a:off x="65311" y="6208321"/>
            <a:ext cx="12050489" cy="434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800" dirty="0">
                <a:latin typeface="Arial" panose="020B0604020202020204" pitchFamily="34" charset="0"/>
                <a:cs typeface="Arial" panose="020B0604020202020204" pitchFamily="34" charset="0"/>
              </a:rPr>
              <a:t>LBCL, linfoma B de células grandes; R/R, recaído/refractario; DLBCL, linfoma B difuso de células grandes; ASCT, trasplante autólogo de células madre; CIT, quimioinmunoterapia a elección del investigador; R-GemOx, rituximab, gemcitabina y oxaliplatino; BR, bendamustina y rituximab; CD3xCD20, anticuerpo biespecífico dirigido a CD3 y CD20; SLP, supervivencia libre de progresión; SG, supervivencia global; HR, hazard ratio; IC, intervalo de confianza; ORR, tasa de respuesta objetiva; RC, respuesta completa; DOR, duración de respuesta; DOCR, duración de respuesta completa; TTNT, tiempo hasta siguiente tratamiento; NR, no alcanzado; TEAE, evento adverso emergente del tratamiento; CRS, síndrome de liberación de citocinas; ICANS, síndrome de neurotoxicidad asociado a células inmunoefectoras; CAR-T, terapia con células T con receptor quimérico de antígeno.</a:t>
            </a:r>
            <a:endParaRPr lang="es-P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F1DB5-C2B3-E871-E19B-561D8AD07610}"/>
              </a:ext>
            </a:extLst>
          </p:cNvPr>
          <p:cNvSpPr txBox="1"/>
          <p:nvPr/>
        </p:nvSpPr>
        <p:spPr>
          <a:xfrm>
            <a:off x="1371601" y="674914"/>
            <a:ext cx="5480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Christopher Fox, et al. EHA Library 2026; 4206789; S235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" descr="A diagram of a medical procedure&#10;&#10;AI-generated content may be incorrect.">
            <a:extLst>
              <a:ext uri="{FF2B5EF4-FFF2-40B4-BE49-F238E27FC236}">
                <a16:creationId xmlns:a16="http://schemas.microsoft.com/office/drawing/2014/main" id="{BCF47E99-8472-BCBC-3640-B957FF539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8025" r="1471" b="9098"/>
          <a:stretch/>
        </p:blipFill>
        <p:spPr>
          <a:xfrm>
            <a:off x="1130137" y="1215737"/>
            <a:ext cx="9956966" cy="474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782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86AADE-BDD6-2E17-A0F2-26FBBE66D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378649-FC8F-1AF8-4FE3-A52B58A42E2A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Mosun-Pola en LBCL R/R no candidato a ASCT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7CE853F-5982-E299-8243-58AC8A2825F5}"/>
              </a:ext>
            </a:extLst>
          </p:cNvPr>
          <p:cNvSpPr txBox="1">
            <a:spLocks/>
          </p:cNvSpPr>
          <p:nvPr/>
        </p:nvSpPr>
        <p:spPr>
          <a:xfrm>
            <a:off x="76198" y="6215742"/>
            <a:ext cx="12039603" cy="434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800" dirty="0">
                <a:latin typeface="Arial" panose="020B0604020202020204" pitchFamily="34" charset="0"/>
                <a:cs typeface="Arial" panose="020B0604020202020204" pitchFamily="34" charset="0"/>
              </a:rPr>
              <a:t>LBCL, linfoma B de células grandes; R/R, recaído/refractario; ASCT, trasplante autólogo de células madre; Mosun-Pola, mosunetuzumab + polatuzumab vedotin; R-GemOx, rituximab, gemcitabina y oxaliplatino; 2L, segunda línea; 3L+, tercera línea o posterior; ADC, conjugado anticuerpo-fármaco; HR, hazard ratio; IC, intervalo de confianza; SLP, supervivencia libre de progresión; ORR, tasa de respuesta objetiva; RC, respuesta completa; DOR, duración de respuesta; DOCR, duración de respuesta completa; CRS, síndrome de liberación de citocinas; ICANS, síndrome de neurotoxicidad asociado a células inmunoefectoras.</a:t>
            </a:r>
            <a:endParaRPr lang="es-P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diagram of a scientific experiment&#10;&#10;AI-generated content may be incorrect.">
            <a:extLst>
              <a:ext uri="{FF2B5EF4-FFF2-40B4-BE49-F238E27FC236}">
                <a16:creationId xmlns:a16="http://schemas.microsoft.com/office/drawing/2014/main" id="{1D13010C-2EB1-174E-F085-DFA70EF57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5" b="18329"/>
          <a:stretch/>
        </p:blipFill>
        <p:spPr>
          <a:xfrm>
            <a:off x="466016" y="1730829"/>
            <a:ext cx="11337426" cy="38426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D46E1D-C5AD-EDCC-D037-90EC08C9C9CE}"/>
              </a:ext>
            </a:extLst>
          </p:cNvPr>
          <p:cNvSpPr txBox="1"/>
          <p:nvPr/>
        </p:nvSpPr>
        <p:spPr>
          <a:xfrm>
            <a:off x="1371601" y="674914"/>
            <a:ext cx="5141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Wonseog</a:t>
            </a:r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 Kim et al. J Clin Oncol 44, 7007-7007(2026)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38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A6E9E7-2582-C09A-55DD-7B3184648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7F899-28FB-DBFB-5D81-7C95E7F18640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Epcoritamab SC ambulatorio en DLBCL R/R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BA8BAA4-B66E-5A8D-32BC-CF55666936A9}"/>
              </a:ext>
            </a:extLst>
          </p:cNvPr>
          <p:cNvSpPr txBox="1">
            <a:spLocks/>
          </p:cNvSpPr>
          <p:nvPr/>
        </p:nvSpPr>
        <p:spPr>
          <a:xfrm>
            <a:off x="65311" y="6281058"/>
            <a:ext cx="12050489" cy="434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800" dirty="0">
                <a:latin typeface="Arial" panose="020B0604020202020204" pitchFamily="34" charset="0"/>
                <a:cs typeface="Arial" panose="020B0604020202020204" pitchFamily="34" charset="0"/>
              </a:rPr>
              <a:t>DLBCL, linfoma B difuso de células grandes; R/R, recaído/refractario; SC, subcutáneo; 2L+, segunda línea o posterior; 2L, segunda línea; ECOG PS, estado funcional ECOG; CD3xCD20, anticuerpo biespecífico dirigido a CD3 y CD20; C, ciclo; D, día; CRS, síndrome de liberación de citocinas; ICANS, síndrome de neurotoxicidad asociado a células inmunoefectoras; ORR, tasa de respuesta objetiva; CRR, tasa de respuesta completa; mPFS, mediana de supervivencia libre de progresión; mDOR, mediana de duración de respuesta; mOS, mediana de supervivencia global; TEAE, evento adverso emergente del tratamiento; IC, intervalo de confianza; NR, no alcanzado.</a:t>
            </a:r>
            <a:endParaRPr lang="es-P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AEAEF7-E07E-5C4F-EA35-229611CCE4F2}"/>
              </a:ext>
            </a:extLst>
          </p:cNvPr>
          <p:cNvSpPr txBox="1"/>
          <p:nvPr/>
        </p:nvSpPr>
        <p:spPr>
          <a:xfrm>
            <a:off x="1371601" y="674914"/>
            <a:ext cx="5791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Christina Y. Lee et al. J Clin Oncol 44, e19003-e19003(2026).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" descr="A diagram of an ambulance&#10;&#10;AI-generated content may be incorrect.">
            <a:extLst>
              <a:ext uri="{FF2B5EF4-FFF2-40B4-BE49-F238E27FC236}">
                <a16:creationId xmlns:a16="http://schemas.microsoft.com/office/drawing/2014/main" id="{65E99F67-6885-4431-7D7C-CD875B1B12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" t="10135" r="917" b="13805"/>
          <a:stretch/>
        </p:blipFill>
        <p:spPr>
          <a:xfrm>
            <a:off x="840108" y="1357315"/>
            <a:ext cx="10537682" cy="458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897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6E2A94-6D89-10A7-6E1E-BDC1F8FE4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98F6C4-6021-A6E9-3ACB-BA3FD936E7FC}"/>
              </a:ext>
            </a:extLst>
          </p:cNvPr>
          <p:cNvSpPr txBox="1">
            <a:spLocks/>
          </p:cNvSpPr>
          <p:nvPr/>
        </p:nvSpPr>
        <p:spPr>
          <a:xfrm>
            <a:off x="126804" y="1889681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C0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Bloque 5. </a:t>
            </a:r>
          </a:p>
          <a:p>
            <a:pPr algn="ctr"/>
            <a:r>
              <a:rPr lang="es-MX" sz="3200" b="1" dirty="0">
                <a:solidFill>
                  <a:srgbClr val="052C2B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Más allá del ensayo: </a:t>
            </a:r>
          </a:p>
          <a:p>
            <a:pPr algn="ctr"/>
            <a:r>
              <a:rPr lang="es-MX" sz="3200" b="1" dirty="0">
                <a:solidFill>
                  <a:srgbClr val="052C2B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secuenciar biespecíficos, CAR-T y vida real</a:t>
            </a:r>
            <a:endParaRPr lang="es-PE" sz="3200" b="1" dirty="0">
              <a:solidFill>
                <a:srgbClr val="052C2B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6B08EB-E088-6A47-35D3-2790C68C0536}"/>
              </a:ext>
            </a:extLst>
          </p:cNvPr>
          <p:cNvSpPr txBox="1"/>
          <p:nvPr/>
        </p:nvSpPr>
        <p:spPr>
          <a:xfrm>
            <a:off x="647700" y="3269593"/>
            <a:ext cx="10934700" cy="1631216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El quinto </a:t>
            </a:r>
            <a:r>
              <a:rPr lang="en-US" sz="2000" dirty="0" err="1"/>
              <a:t>eje</a:t>
            </a:r>
            <a:r>
              <a:rPr lang="en-US" sz="2000" dirty="0"/>
              <a:t> es la </a:t>
            </a:r>
            <a:r>
              <a:rPr lang="en-US" sz="2000" dirty="0" err="1"/>
              <a:t>integración</a:t>
            </a:r>
            <a:r>
              <a:rPr lang="en-US" sz="2000" dirty="0"/>
              <a:t> </a:t>
            </a:r>
            <a:r>
              <a:rPr lang="en-US" sz="2000" dirty="0" err="1"/>
              <a:t>práctica</a:t>
            </a:r>
            <a:r>
              <a:rPr lang="en-US" sz="2000" dirty="0"/>
              <a:t>. Los </a:t>
            </a:r>
            <a:r>
              <a:rPr lang="en-US" sz="2000" dirty="0" err="1"/>
              <a:t>biespecíficos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no se </a:t>
            </a:r>
            <a:r>
              <a:rPr lang="en-US" sz="2000" dirty="0" err="1"/>
              <a:t>presentan</a:t>
            </a:r>
            <a:r>
              <a:rPr lang="en-US" sz="2000" dirty="0"/>
              <a:t> solo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alternativas</a:t>
            </a:r>
            <a:r>
              <a:rPr lang="en-US" sz="2000" dirty="0"/>
              <a:t> </a:t>
            </a:r>
            <a:r>
              <a:rPr lang="en-US" sz="2000" dirty="0" err="1"/>
              <a:t>aisladas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recaída</a:t>
            </a:r>
            <a:r>
              <a:rPr lang="en-US" sz="2000" dirty="0"/>
              <a:t>/</a:t>
            </a:r>
            <a:r>
              <a:rPr lang="en-US" sz="2000" dirty="0" err="1"/>
              <a:t>refractariedad</a:t>
            </a:r>
            <a:r>
              <a:rPr lang="en-US" sz="2000" dirty="0"/>
              <a:t>, </a:t>
            </a:r>
            <a:r>
              <a:rPr lang="en-US" sz="2000" dirty="0" err="1"/>
              <a:t>sino</a:t>
            </a:r>
            <a:r>
              <a:rPr lang="en-US" sz="2000" dirty="0"/>
              <a:t>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herramientas</a:t>
            </a:r>
            <a:r>
              <a:rPr lang="en-US" sz="2000" dirty="0"/>
              <a:t> que </a:t>
            </a:r>
            <a:r>
              <a:rPr lang="en-US" sz="2000" dirty="0" err="1"/>
              <a:t>pueden</a:t>
            </a:r>
            <a:r>
              <a:rPr lang="en-US" sz="2000" dirty="0"/>
              <a:t> </a:t>
            </a:r>
            <a:r>
              <a:rPr lang="en-US" sz="2000" dirty="0" err="1"/>
              <a:t>modificar</a:t>
            </a:r>
            <a:r>
              <a:rPr lang="en-US" sz="2000" dirty="0"/>
              <a:t> la </a:t>
            </a:r>
            <a:r>
              <a:rPr lang="en-US" sz="2000" dirty="0" err="1"/>
              <a:t>secuencia</a:t>
            </a:r>
            <a:r>
              <a:rPr lang="en-US" sz="2000" dirty="0"/>
              <a:t> </a:t>
            </a:r>
            <a:r>
              <a:rPr lang="en-US" sz="2000" dirty="0" err="1"/>
              <a:t>terapéutica</a:t>
            </a:r>
            <a:r>
              <a:rPr lang="en-US" sz="2000" dirty="0"/>
              <a:t>: </a:t>
            </a:r>
            <a:r>
              <a:rPr lang="en-US" sz="2000" dirty="0" err="1"/>
              <a:t>controlar</a:t>
            </a:r>
            <a:r>
              <a:rPr lang="en-US" sz="2000" dirty="0"/>
              <a:t> </a:t>
            </a:r>
            <a:r>
              <a:rPr lang="en-US" sz="2000" dirty="0" err="1"/>
              <a:t>enfermedad</a:t>
            </a:r>
            <a:r>
              <a:rPr lang="en-US" sz="2000" dirty="0"/>
              <a:t> antes de CAR-T, </a:t>
            </a:r>
            <a:r>
              <a:rPr lang="en-US" sz="2000" dirty="0" err="1"/>
              <a:t>permitir</a:t>
            </a:r>
            <a:r>
              <a:rPr lang="en-US" sz="2000" dirty="0"/>
              <a:t> </a:t>
            </a:r>
            <a:r>
              <a:rPr lang="en-US" sz="2000" dirty="0" err="1"/>
              <a:t>estrategias</a:t>
            </a:r>
            <a:r>
              <a:rPr lang="en-US" sz="2000" dirty="0"/>
              <a:t> </a:t>
            </a:r>
            <a:r>
              <a:rPr lang="en-US" sz="2000" dirty="0" err="1"/>
              <a:t>puente</a:t>
            </a:r>
            <a:r>
              <a:rPr lang="en-US" sz="2000" dirty="0"/>
              <a:t> y </a:t>
            </a:r>
            <a:r>
              <a:rPr lang="en-US" sz="2000" dirty="0" err="1"/>
              <a:t>generar</a:t>
            </a:r>
            <a:r>
              <a:rPr lang="en-US" sz="2000" dirty="0"/>
              <a:t> </a:t>
            </a:r>
            <a:r>
              <a:rPr lang="en-US" sz="2000" dirty="0" err="1"/>
              <a:t>datos</a:t>
            </a:r>
            <a:r>
              <a:rPr lang="en-US" sz="2000" dirty="0"/>
              <a:t> de </a:t>
            </a:r>
            <a:r>
              <a:rPr lang="en-US" sz="2000" dirty="0" err="1"/>
              <a:t>efectividad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vida</a:t>
            </a:r>
            <a:r>
              <a:rPr lang="en-US" sz="2000" dirty="0"/>
              <a:t> real. Este </a:t>
            </a:r>
            <a:r>
              <a:rPr lang="en-US" sz="2000" dirty="0" err="1"/>
              <a:t>bloque</a:t>
            </a:r>
            <a:r>
              <a:rPr lang="en-US" sz="2000" dirty="0"/>
              <a:t> final </a:t>
            </a:r>
            <a:r>
              <a:rPr lang="en-US" sz="2000" dirty="0" err="1"/>
              <a:t>responde</a:t>
            </a:r>
            <a:r>
              <a:rPr lang="en-US" sz="2000" dirty="0"/>
              <a:t> a la </a:t>
            </a:r>
            <a:r>
              <a:rPr lang="en-US" sz="2000" dirty="0" err="1"/>
              <a:t>pregunta</a:t>
            </a:r>
            <a:r>
              <a:rPr lang="en-US" sz="2000" dirty="0"/>
              <a:t> </a:t>
            </a:r>
            <a:r>
              <a:rPr lang="en-US" sz="2000" dirty="0" err="1"/>
              <a:t>más</a:t>
            </a:r>
            <a:r>
              <a:rPr lang="en-US" sz="2000" dirty="0"/>
              <a:t> </a:t>
            </a:r>
            <a:r>
              <a:rPr lang="en-US" sz="2000" dirty="0" err="1"/>
              <a:t>práctica</a:t>
            </a:r>
            <a:r>
              <a:rPr lang="en-US" sz="2000" dirty="0"/>
              <a:t>: </a:t>
            </a:r>
            <a:r>
              <a:rPr lang="en-US" sz="2000" dirty="0" err="1"/>
              <a:t>cómo</a:t>
            </a:r>
            <a:r>
              <a:rPr lang="en-US" sz="2000" dirty="0"/>
              <a:t> se </a:t>
            </a:r>
            <a:r>
              <a:rPr lang="en-US" sz="2000" dirty="0" err="1"/>
              <a:t>están</a:t>
            </a:r>
            <a:r>
              <a:rPr lang="en-US" sz="2000" dirty="0"/>
              <a:t> </a:t>
            </a:r>
            <a:r>
              <a:rPr lang="en-US" sz="2000" dirty="0" err="1"/>
              <a:t>usando</a:t>
            </a:r>
            <a:r>
              <a:rPr lang="en-US" sz="2000" dirty="0"/>
              <a:t> </a:t>
            </a:r>
            <a:r>
              <a:rPr lang="en-US" sz="2000" dirty="0" err="1"/>
              <a:t>estas</a:t>
            </a:r>
            <a:r>
              <a:rPr lang="en-US" sz="2000" dirty="0"/>
              <a:t> </a:t>
            </a:r>
            <a:r>
              <a:rPr lang="en-US" sz="2000" dirty="0" err="1"/>
              <a:t>terapias</a:t>
            </a:r>
            <a:r>
              <a:rPr lang="en-US" sz="2000" dirty="0"/>
              <a:t> fuera del </a:t>
            </a:r>
            <a:r>
              <a:rPr lang="en-US" sz="2000" dirty="0" err="1"/>
              <a:t>esquema</a:t>
            </a:r>
            <a:r>
              <a:rPr lang="en-US" sz="2000" dirty="0"/>
              <a:t> ideal del </a:t>
            </a:r>
            <a:r>
              <a:rPr lang="en-US" sz="2000" dirty="0" err="1"/>
              <a:t>ensayo</a:t>
            </a:r>
            <a:r>
              <a:rPr lang="en-US" sz="2000" dirty="0"/>
              <a:t> </a:t>
            </a:r>
            <a:r>
              <a:rPr lang="en-US" sz="2000" dirty="0" err="1"/>
              <a:t>clínico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027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92F3BC-9C9E-B0D7-20FB-BDCC544C5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5E2AE4-F744-BF1C-A645-C5099173EE53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Biespecíficos como puente a CAR-T en LBCL R/R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48BAB98-FD18-1132-33D9-99D32494CC10}"/>
              </a:ext>
            </a:extLst>
          </p:cNvPr>
          <p:cNvSpPr txBox="1">
            <a:spLocks/>
          </p:cNvSpPr>
          <p:nvPr/>
        </p:nvSpPr>
        <p:spPr>
          <a:xfrm>
            <a:off x="65311" y="6208321"/>
            <a:ext cx="12050489" cy="434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800" dirty="0">
                <a:latin typeface="Arial" panose="020B0604020202020204" pitchFamily="34" charset="0"/>
                <a:cs typeface="Arial" panose="020B0604020202020204" pitchFamily="34" charset="0"/>
              </a:rPr>
              <a:t>linfoma B de células grandes; DLBCL, linfoma B difuso de células grandes; R/R, recaído/refractario; CAR-T, terapia con células T con receptor quimérico de antígeno; bAB, anticuerpo biespecífico; CD3xCD20, anticuerpo biespecífico dirigido a CD3 y CD20; BisCAR, cohorte con puente basado en biespecíficos antes de CAR-T; ConCAR, cohorte sin puente o con puente convencional antes de CAR-T; SLP, supervivencia libre de progresión; SG, supervivencia global; ORR, tasa de respuesta objetiva; CRS, síndrome de liberación de citocinas; ICANS, síndrome de neurotoxicidad asociado a células inmunoefectoras; PBMC, células mononucleares de sangre periférica; PCR, reacción en cadena de la polimerasa; MFI, intensidad media de fluorescencia; PD-1, programmed cell death protein 1; TIGIT, T cell immunoreceptor with Ig and ITIM domains.</a:t>
            </a:r>
            <a:endParaRPr lang="es-P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71EFE1-2D72-B86B-69CE-81DBB6EC3309}"/>
              </a:ext>
            </a:extLst>
          </p:cNvPr>
          <p:cNvSpPr txBox="1"/>
          <p:nvPr/>
        </p:nvSpPr>
        <p:spPr>
          <a:xfrm>
            <a:off x="1371601" y="674914"/>
            <a:ext cx="5435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Ruth </a:t>
            </a:r>
            <a:r>
              <a:rPr lang="en-US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Fluemann</a:t>
            </a:r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 et al. EHA Library 2026; 4206795; S241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" descr="A screenshot of a diagram&#10;&#10;AI-generated content may be incorrect.">
            <a:extLst>
              <a:ext uri="{FF2B5EF4-FFF2-40B4-BE49-F238E27FC236}">
                <a16:creationId xmlns:a16="http://schemas.microsoft.com/office/drawing/2014/main" id="{42F9826D-9377-1DB2-7CA3-DF5D277FB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6"/>
          <a:stretch/>
        </p:blipFill>
        <p:spPr>
          <a:xfrm>
            <a:off x="1501841" y="1083574"/>
            <a:ext cx="9169846" cy="499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13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C3A3C8-C60C-3DA0-A3BA-BDA73EC56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CA844-339C-A1AE-F907-DCCB7FD659C9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Biespecíficos en LBCL R/R: vida real en Reino Unido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84DEA9B-AB14-7730-4C01-1905CAEA6D95}"/>
              </a:ext>
            </a:extLst>
          </p:cNvPr>
          <p:cNvSpPr txBox="1">
            <a:spLocks/>
          </p:cNvSpPr>
          <p:nvPr/>
        </p:nvSpPr>
        <p:spPr>
          <a:xfrm>
            <a:off x="65311" y="6222062"/>
            <a:ext cx="12050489" cy="434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800" dirty="0">
                <a:latin typeface="Arial" panose="020B0604020202020204" pitchFamily="34" charset="0"/>
                <a:cs typeface="Arial" panose="020B0604020202020204" pitchFamily="34" charset="0"/>
              </a:rPr>
              <a:t>LBCL, linfoma B de células grandes; DLBCL, linfoma B difuso de células grandes; R/R, recaído/refractario; CD3xCD20, anticuerpo biespecífico dirigido a CD3 y CD20; BsAb, anticuerpo biespecífico; CAR-T, terapia con células T con receptor quimérico de antígeno; ECOG PS, estado funcional ECOG; CTCAE, Common Terminology Criteria for Adverse Events; CRS, síndrome de liberación de citocinas; ICANS, síndrome de neurotoxicidad asociado a células inmunoefectoras; ASTCT, American Society for Transplantation and Cellular Therapy; ORR, tasa de respuesta objetiva; RC, respuesta completa; SLP, supervivencia libre de progresión; SG, supervivencia global; DoR, duración de respuesta; DoCR, duración de respuesta completa; HR, hazard ratio; IC, intervalo de confianza; LDH, lactato deshidrogenasa; IQR, rango intercuartílico.</a:t>
            </a:r>
            <a:endParaRPr lang="es-P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222DFF-EA61-291C-343A-2B1D6C38746C}"/>
              </a:ext>
            </a:extLst>
          </p:cNvPr>
          <p:cNvSpPr txBox="1"/>
          <p:nvPr/>
        </p:nvSpPr>
        <p:spPr>
          <a:xfrm>
            <a:off x="1371601" y="674914"/>
            <a:ext cx="5827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William Townsend et al. EHA Library 2026; 4206794; S240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" descr="A diagram of a patient's health&#10;&#10;AI-generated content may be incorrect.">
            <a:extLst>
              <a:ext uri="{FF2B5EF4-FFF2-40B4-BE49-F238E27FC236}">
                <a16:creationId xmlns:a16="http://schemas.microsoft.com/office/drawing/2014/main" id="{D1D0E598-1ADB-93E0-19A5-26FCAB1638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" b="62"/>
          <a:stretch/>
        </p:blipFill>
        <p:spPr>
          <a:xfrm>
            <a:off x="1494504" y="1042220"/>
            <a:ext cx="9212826" cy="505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267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90A9F6-CDE6-80C4-A5AC-06891A5FF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CB75B4-6388-D9C3-C4A7-83477F7C6025}"/>
              </a:ext>
            </a:extLst>
          </p:cNvPr>
          <p:cNvSpPr txBox="1">
            <a:spLocks/>
          </p:cNvSpPr>
          <p:nvPr/>
        </p:nvSpPr>
        <p:spPr>
          <a:xfrm>
            <a:off x="126804" y="433559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C0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Conclusiones:</a:t>
            </a:r>
            <a:endParaRPr lang="es-PE" sz="3200" b="1" dirty="0">
              <a:solidFill>
                <a:srgbClr val="052C2B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03EFF0-BBFC-9B5F-32D2-41B835DE6F2D}"/>
              </a:ext>
            </a:extLst>
          </p:cNvPr>
          <p:cNvSpPr txBox="1"/>
          <p:nvPr/>
        </p:nvSpPr>
        <p:spPr>
          <a:xfrm>
            <a:off x="253562" y="1811283"/>
            <a:ext cx="11720280" cy="3477875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En DLBCL, ASCO y EHA 2026 </a:t>
            </a:r>
            <a:r>
              <a:rPr lang="en-US" sz="2000" dirty="0" err="1"/>
              <a:t>muestran</a:t>
            </a:r>
            <a:r>
              <a:rPr lang="en-US" sz="2000" dirty="0"/>
              <a:t> un </a:t>
            </a:r>
            <a:r>
              <a:rPr lang="en-US" sz="2000" dirty="0" err="1"/>
              <a:t>cambio</a:t>
            </a:r>
            <a:r>
              <a:rPr lang="en-US" sz="2000" dirty="0"/>
              <a:t> </a:t>
            </a:r>
            <a:r>
              <a:rPr lang="en-US" sz="2000" dirty="0" err="1"/>
              <a:t>desde</a:t>
            </a:r>
            <a:r>
              <a:rPr lang="en-US" sz="2000" dirty="0"/>
              <a:t> un </a:t>
            </a:r>
            <a:r>
              <a:rPr lang="en-US" sz="2000" dirty="0" err="1"/>
              <a:t>tratamiento</a:t>
            </a:r>
            <a:r>
              <a:rPr lang="en-US" sz="2000" dirty="0"/>
              <a:t> </a:t>
            </a:r>
            <a:r>
              <a:rPr lang="en-US" sz="2000" dirty="0" err="1"/>
              <a:t>uniforme</a:t>
            </a:r>
            <a:r>
              <a:rPr lang="en-US" sz="2000" dirty="0"/>
              <a:t> </a:t>
            </a:r>
            <a:r>
              <a:rPr lang="en-US" sz="2000" dirty="0" err="1"/>
              <a:t>hacia</a:t>
            </a:r>
            <a:r>
              <a:rPr lang="en-US" sz="2000" dirty="0"/>
              <a:t> </a:t>
            </a:r>
            <a:r>
              <a:rPr lang="en-US" sz="2000" dirty="0" err="1"/>
              <a:t>decisiones</a:t>
            </a:r>
            <a:r>
              <a:rPr lang="en-US" sz="2000" dirty="0"/>
              <a:t> </a:t>
            </a:r>
            <a:r>
              <a:rPr lang="en-US" sz="2000" dirty="0" err="1"/>
              <a:t>más</a:t>
            </a:r>
            <a:r>
              <a:rPr lang="en-US" sz="2000" dirty="0"/>
              <a:t> </a:t>
            </a:r>
            <a:r>
              <a:rPr lang="en-US" sz="2000" dirty="0" err="1"/>
              <a:t>personalizadas</a:t>
            </a:r>
            <a:r>
              <a:rPr lang="en-US" sz="2000" dirty="0"/>
              <a:t> </a:t>
            </a:r>
            <a:r>
              <a:rPr lang="en-US" sz="2000" dirty="0" err="1"/>
              <a:t>según</a:t>
            </a:r>
            <a:r>
              <a:rPr lang="en-US" sz="2000" dirty="0"/>
              <a:t> </a:t>
            </a:r>
            <a:r>
              <a:rPr lang="en-US" sz="2000" dirty="0" err="1"/>
              <a:t>riesgo</a:t>
            </a:r>
            <a:r>
              <a:rPr lang="en-US" sz="2000" dirty="0"/>
              <a:t>, </a:t>
            </a:r>
            <a:r>
              <a:rPr lang="en-US" sz="2000" dirty="0" err="1"/>
              <a:t>fragilidad</a:t>
            </a:r>
            <a:r>
              <a:rPr lang="en-US" sz="2000" dirty="0"/>
              <a:t> y </a:t>
            </a:r>
            <a:r>
              <a:rPr lang="en-US" sz="2000" dirty="0" err="1"/>
              <a:t>momento</a:t>
            </a:r>
            <a:r>
              <a:rPr lang="en-US" sz="2000" dirty="0"/>
              <a:t> de la </a:t>
            </a:r>
            <a:r>
              <a:rPr lang="en-US" sz="2000" dirty="0" err="1"/>
              <a:t>enfermedad</a:t>
            </a:r>
            <a:r>
              <a:rPr lang="en-US" sz="2000" dirty="0"/>
              <a:t>. 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En </a:t>
            </a:r>
            <a:r>
              <a:rPr lang="en-US" sz="2000" dirty="0" err="1"/>
              <a:t>primera</a:t>
            </a:r>
            <a:r>
              <a:rPr lang="en-US" sz="2000" dirty="0"/>
              <a:t> </a:t>
            </a:r>
            <a:r>
              <a:rPr lang="en-US" sz="2000" dirty="0" err="1"/>
              <a:t>línea</a:t>
            </a:r>
            <a:r>
              <a:rPr lang="en-US" sz="2000" dirty="0"/>
              <a:t>, la </a:t>
            </a:r>
            <a:r>
              <a:rPr lang="en-US" sz="2000" dirty="0" err="1"/>
              <a:t>tendencia</a:t>
            </a:r>
            <a:r>
              <a:rPr lang="en-US" sz="2000" dirty="0"/>
              <a:t> es </a:t>
            </a:r>
            <a:r>
              <a:rPr lang="en-US" sz="2000" dirty="0" err="1"/>
              <a:t>intensificar</a:t>
            </a:r>
            <a:r>
              <a:rPr lang="en-US" sz="2000" dirty="0"/>
              <a:t> de forma </a:t>
            </a:r>
            <a:r>
              <a:rPr lang="en-US" sz="2000" dirty="0" err="1"/>
              <a:t>más</a:t>
            </a:r>
            <a:r>
              <a:rPr lang="en-US" sz="2000" dirty="0"/>
              <a:t> </a:t>
            </a:r>
            <a:r>
              <a:rPr lang="en-US" sz="2000" dirty="0" err="1"/>
              <a:t>racional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pacientes</a:t>
            </a:r>
            <a:r>
              <a:rPr lang="en-US" sz="2000" dirty="0"/>
              <a:t> de alto </a:t>
            </a:r>
            <a:r>
              <a:rPr lang="en-US" sz="2000" dirty="0" err="1"/>
              <a:t>riesgo</a:t>
            </a:r>
            <a:r>
              <a:rPr lang="en-US" sz="2000" dirty="0"/>
              <a:t>, </a:t>
            </a:r>
            <a:r>
              <a:rPr lang="en-US" sz="2000" dirty="0" err="1"/>
              <a:t>pero</a:t>
            </a:r>
            <a:r>
              <a:rPr lang="en-US" sz="2000" dirty="0"/>
              <a:t> </a:t>
            </a:r>
            <a:r>
              <a:rPr lang="en-US" sz="2000" dirty="0" err="1"/>
              <a:t>adaptar</a:t>
            </a:r>
            <a:r>
              <a:rPr lang="en-US" sz="2000" dirty="0"/>
              <a:t> </a:t>
            </a:r>
            <a:r>
              <a:rPr lang="en-US" sz="2000" dirty="0" err="1"/>
              <a:t>el</a:t>
            </a:r>
            <a:r>
              <a:rPr lang="en-US" sz="2000" dirty="0"/>
              <a:t> </a:t>
            </a:r>
            <a:r>
              <a:rPr lang="en-US" sz="2000" dirty="0" err="1"/>
              <a:t>tratamiento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adultos</a:t>
            </a:r>
            <a:r>
              <a:rPr lang="en-US" sz="2000" dirty="0"/>
              <a:t> </a:t>
            </a:r>
            <a:r>
              <a:rPr lang="en-US" sz="2000" dirty="0" err="1"/>
              <a:t>mayores</a:t>
            </a:r>
            <a:r>
              <a:rPr lang="en-US" sz="2000" dirty="0"/>
              <a:t> o </a:t>
            </a:r>
            <a:r>
              <a:rPr lang="en-US" sz="2000" dirty="0" err="1"/>
              <a:t>frágiles</a:t>
            </a:r>
            <a:r>
              <a:rPr lang="en-US" sz="2000" dirty="0"/>
              <a:t>. 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En </a:t>
            </a:r>
            <a:r>
              <a:rPr lang="en-US" sz="2000" dirty="0" err="1"/>
              <a:t>enfermedad</a:t>
            </a:r>
            <a:r>
              <a:rPr lang="en-US" sz="2000" dirty="0"/>
              <a:t> </a:t>
            </a:r>
            <a:r>
              <a:rPr lang="en-US" sz="2000" dirty="0" err="1"/>
              <a:t>recaída</a:t>
            </a:r>
            <a:r>
              <a:rPr lang="en-US" sz="2000" dirty="0"/>
              <a:t>/</a:t>
            </a:r>
            <a:r>
              <a:rPr lang="en-US" sz="2000" dirty="0" err="1"/>
              <a:t>refractaria</a:t>
            </a:r>
            <a:r>
              <a:rPr lang="en-US" sz="2000" dirty="0"/>
              <a:t>, </a:t>
            </a:r>
            <a:r>
              <a:rPr lang="en-US" sz="2000" dirty="0" err="1"/>
              <a:t>los</a:t>
            </a:r>
            <a:r>
              <a:rPr lang="en-US" sz="2000" dirty="0"/>
              <a:t> </a:t>
            </a:r>
            <a:r>
              <a:rPr lang="en-US" sz="2000" dirty="0" err="1"/>
              <a:t>biespecíficos</a:t>
            </a:r>
            <a:r>
              <a:rPr lang="en-US" sz="2000" dirty="0"/>
              <a:t>, ADC y </a:t>
            </a:r>
            <a:r>
              <a:rPr lang="en-US" sz="2000" dirty="0" err="1"/>
              <a:t>combinaciones</a:t>
            </a:r>
            <a:r>
              <a:rPr lang="en-US" sz="2000" dirty="0"/>
              <a:t> </a:t>
            </a:r>
            <a:r>
              <a:rPr lang="en-US" sz="2000" dirty="0" err="1"/>
              <a:t>dirigidas</a:t>
            </a:r>
            <a:r>
              <a:rPr lang="en-US" sz="2000" dirty="0"/>
              <a:t> </a:t>
            </a:r>
            <a:r>
              <a:rPr lang="en-US" sz="2000" dirty="0" err="1"/>
              <a:t>están</a:t>
            </a:r>
            <a:r>
              <a:rPr lang="en-US" sz="2000" dirty="0"/>
              <a:t> </a:t>
            </a:r>
            <a:r>
              <a:rPr lang="en-US" sz="2000" dirty="0" err="1"/>
              <a:t>desplazando</a:t>
            </a:r>
            <a:r>
              <a:rPr lang="en-US" sz="2000" dirty="0"/>
              <a:t> </a:t>
            </a:r>
            <a:r>
              <a:rPr lang="en-US" sz="2000" dirty="0" err="1"/>
              <a:t>progresivamente</a:t>
            </a:r>
            <a:r>
              <a:rPr lang="en-US" sz="2000" dirty="0"/>
              <a:t> a la </a:t>
            </a:r>
            <a:r>
              <a:rPr lang="en-US" sz="2000" dirty="0" err="1"/>
              <a:t>quimioinmunoterapia</a:t>
            </a:r>
            <a:r>
              <a:rPr lang="en-US" sz="2000" dirty="0"/>
              <a:t> </a:t>
            </a:r>
            <a:r>
              <a:rPr lang="en-US" sz="2000" dirty="0" err="1"/>
              <a:t>convencional</a:t>
            </a:r>
            <a:r>
              <a:rPr lang="en-US" sz="2000" dirty="0"/>
              <a:t>. 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El </a:t>
            </a:r>
            <a:r>
              <a:rPr lang="en-US" sz="2000" dirty="0" err="1"/>
              <a:t>reto</a:t>
            </a:r>
            <a:r>
              <a:rPr lang="en-US" sz="2000" dirty="0"/>
              <a:t> actual </a:t>
            </a:r>
            <a:r>
              <a:rPr lang="en-US" sz="2000" dirty="0" err="1"/>
              <a:t>ya</a:t>
            </a:r>
            <a:r>
              <a:rPr lang="en-US" sz="2000" dirty="0"/>
              <a:t> no es solo disponer de </a:t>
            </a:r>
            <a:r>
              <a:rPr lang="en-US" sz="2000" dirty="0" err="1"/>
              <a:t>nuevos</a:t>
            </a:r>
            <a:r>
              <a:rPr lang="en-US" sz="2000" dirty="0"/>
              <a:t> </a:t>
            </a:r>
            <a:r>
              <a:rPr lang="en-US" sz="2000" dirty="0" err="1"/>
              <a:t>fármacos</a:t>
            </a:r>
            <a:r>
              <a:rPr lang="en-US" sz="2000" dirty="0"/>
              <a:t>, </a:t>
            </a:r>
            <a:r>
              <a:rPr lang="en-US" sz="2000" dirty="0" err="1"/>
              <a:t>sino</a:t>
            </a:r>
            <a:r>
              <a:rPr lang="en-US" sz="2000" dirty="0"/>
              <a:t> saber </a:t>
            </a:r>
            <a:r>
              <a:rPr lang="en-US" sz="2000" b="1" dirty="0" err="1"/>
              <a:t>cuándo</a:t>
            </a:r>
            <a:r>
              <a:rPr lang="en-US" sz="2000" b="1" dirty="0"/>
              <a:t> </a:t>
            </a:r>
            <a:r>
              <a:rPr lang="en-US" sz="2000" b="1" dirty="0" err="1"/>
              <a:t>usarlos</a:t>
            </a:r>
            <a:r>
              <a:rPr lang="en-US" sz="2000" b="1" dirty="0"/>
              <a:t>,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quién</a:t>
            </a:r>
            <a:r>
              <a:rPr lang="en-US" sz="2000" b="1" dirty="0"/>
              <a:t> </a:t>
            </a:r>
            <a:r>
              <a:rPr lang="en-US" sz="2000" b="1" dirty="0" err="1"/>
              <a:t>usarlos</a:t>
            </a:r>
            <a:r>
              <a:rPr lang="en-US" sz="2000" b="1" dirty="0"/>
              <a:t> y </a:t>
            </a:r>
            <a:r>
              <a:rPr lang="en-US" sz="2000" b="1" dirty="0" err="1"/>
              <a:t>cómo</a:t>
            </a:r>
            <a:r>
              <a:rPr lang="en-US" sz="2000" b="1" dirty="0"/>
              <a:t> </a:t>
            </a:r>
            <a:r>
              <a:rPr lang="en-US" sz="2000" b="1" dirty="0" err="1"/>
              <a:t>secuenciarlos</a:t>
            </a:r>
            <a:r>
              <a:rPr lang="en-US" sz="2000" dirty="0"/>
              <a:t> con CAR-T y la </a:t>
            </a:r>
            <a:r>
              <a:rPr lang="en-US" sz="2000" dirty="0" err="1"/>
              <a:t>práctica</a:t>
            </a:r>
            <a:r>
              <a:rPr lang="en-US" sz="2000" dirty="0"/>
              <a:t> real.</a:t>
            </a:r>
          </a:p>
        </p:txBody>
      </p:sp>
    </p:spTree>
    <p:extLst>
      <p:ext uri="{BB962C8B-B14F-4D97-AF65-F5344CB8AC3E}">
        <p14:creationId xmlns:p14="http://schemas.microsoft.com/office/powerpoint/2010/main" val="329716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B634C3-DCBB-DABB-62C9-D1EB09FE6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8178FC-31F8-5F9A-A6CE-72D0025F46E9}"/>
              </a:ext>
            </a:extLst>
          </p:cNvPr>
          <p:cNvSpPr txBox="1">
            <a:spLocks/>
          </p:cNvSpPr>
          <p:nvPr/>
        </p:nvSpPr>
        <p:spPr>
          <a:xfrm>
            <a:off x="250369" y="2345889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9600" dirty="0">
                <a:solidFill>
                  <a:srgbClr val="C0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¡Gracias!</a:t>
            </a:r>
            <a:endParaRPr lang="es-PE" sz="9600" dirty="0">
              <a:solidFill>
                <a:srgbClr val="052C2B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Brush Script MT" panose="03060802040406070304" pitchFamily="66" charset="-122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33AF00-C336-C9BA-84CD-91141533F68D}"/>
              </a:ext>
            </a:extLst>
          </p:cNvPr>
          <p:cNvSpPr txBox="1">
            <a:spLocks/>
          </p:cNvSpPr>
          <p:nvPr/>
        </p:nvSpPr>
        <p:spPr>
          <a:xfrm>
            <a:off x="255941" y="3432505"/>
            <a:ext cx="11720280" cy="461665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solidFill>
                  <a:schemeClr val="accent6">
                    <a:lumMod val="50000"/>
                  </a:schemeClr>
                </a:solidFill>
              </a:rPr>
              <a:t>carlos.flores@conectamedica.com</a:t>
            </a:r>
            <a:endParaRPr lang="en-US" sz="12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1200" dirty="0">
                <a:solidFill>
                  <a:schemeClr val="accent6">
                    <a:lumMod val="50000"/>
                  </a:schemeClr>
                </a:solidFill>
              </a:rPr>
              <a:t>cjflores1@uc.cl </a:t>
            </a:r>
          </a:p>
        </p:txBody>
      </p:sp>
    </p:spTree>
    <p:extLst>
      <p:ext uri="{BB962C8B-B14F-4D97-AF65-F5344CB8AC3E}">
        <p14:creationId xmlns:p14="http://schemas.microsoft.com/office/powerpoint/2010/main" val="4166403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EB9D2C-AC5F-1146-A012-69FA2E5A9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medical procedure&#10;&#10;AI-generated content may be incorrect.">
            <a:extLst>
              <a:ext uri="{FF2B5EF4-FFF2-40B4-BE49-F238E27FC236}">
                <a16:creationId xmlns:a16="http://schemas.microsoft.com/office/drawing/2014/main" id="{180F7EBC-DB16-EC99-38E3-66EFB517A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 t="5079" r="2369" b="2933"/>
          <a:stretch/>
        </p:blipFill>
        <p:spPr>
          <a:xfrm>
            <a:off x="1030014" y="873927"/>
            <a:ext cx="10089274" cy="5455929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8382C0FE-D45F-E703-C9CB-0FE186814B32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60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082EFD-AB74-BC75-E77C-799EA0D5F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D0F72-97A9-4911-9E6B-860D39F1463C}"/>
              </a:ext>
            </a:extLst>
          </p:cNvPr>
          <p:cNvSpPr txBox="1">
            <a:spLocks/>
          </p:cNvSpPr>
          <p:nvPr/>
        </p:nvSpPr>
        <p:spPr>
          <a:xfrm>
            <a:off x="126804" y="2005294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C0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Bloque 1. </a:t>
            </a:r>
          </a:p>
          <a:p>
            <a:pPr algn="ctr"/>
            <a:r>
              <a:rPr lang="es-MX" sz="3200" b="1" dirty="0">
                <a:solidFill>
                  <a:srgbClr val="052C2B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Primera línea: intensificar cuando el riesgo lo justifica</a:t>
            </a:r>
            <a:endParaRPr lang="es-PE" sz="3200" b="1" dirty="0">
              <a:solidFill>
                <a:srgbClr val="052C2B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71D5E7-898E-3F62-66FD-DC5AF43A02D8}"/>
              </a:ext>
            </a:extLst>
          </p:cNvPr>
          <p:cNvSpPr txBox="1"/>
          <p:nvPr/>
        </p:nvSpPr>
        <p:spPr>
          <a:xfrm>
            <a:off x="647700" y="3175000"/>
            <a:ext cx="10934700" cy="1631216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El primer </a:t>
            </a:r>
            <a:r>
              <a:rPr lang="en-US" sz="2000" dirty="0" err="1"/>
              <a:t>eje</a:t>
            </a:r>
            <a:r>
              <a:rPr lang="en-US" sz="2000" dirty="0"/>
              <a:t> de ASCO 2026 </a:t>
            </a:r>
            <a:r>
              <a:rPr lang="en-US" sz="2000" dirty="0" err="1"/>
              <a:t>en</a:t>
            </a:r>
            <a:r>
              <a:rPr lang="en-US" sz="2000" dirty="0"/>
              <a:t> DLBCL es la </a:t>
            </a:r>
            <a:r>
              <a:rPr lang="en-US" sz="2000" dirty="0" err="1"/>
              <a:t>primera</a:t>
            </a:r>
            <a:r>
              <a:rPr lang="en-US" sz="2000" dirty="0"/>
              <a:t> </a:t>
            </a:r>
            <a:r>
              <a:rPr lang="en-US" sz="2000" dirty="0" err="1"/>
              <a:t>línea</a:t>
            </a:r>
            <a:r>
              <a:rPr lang="en-US" sz="2000" dirty="0"/>
              <a:t>. Durante </a:t>
            </a:r>
            <a:r>
              <a:rPr lang="en-US" sz="2000" dirty="0" err="1"/>
              <a:t>años</a:t>
            </a:r>
            <a:r>
              <a:rPr lang="en-US" sz="2000" dirty="0"/>
              <a:t>, R-CHOP ha </a:t>
            </a:r>
            <a:r>
              <a:rPr lang="en-US" sz="2000" dirty="0" err="1"/>
              <a:t>sido</a:t>
            </a:r>
            <a:r>
              <a:rPr lang="en-US" sz="2000" dirty="0"/>
              <a:t> </a:t>
            </a:r>
            <a:r>
              <a:rPr lang="en-US" sz="2000" dirty="0" err="1"/>
              <a:t>el</a:t>
            </a:r>
            <a:r>
              <a:rPr lang="en-US" sz="2000" dirty="0"/>
              <a:t> punto de </a:t>
            </a:r>
            <a:r>
              <a:rPr lang="en-US" sz="2000" dirty="0" err="1"/>
              <a:t>partida</a:t>
            </a:r>
            <a:r>
              <a:rPr lang="en-US" sz="2000" dirty="0"/>
              <a:t>, </a:t>
            </a:r>
            <a:r>
              <a:rPr lang="en-US" sz="2000" dirty="0" err="1"/>
              <a:t>pero</a:t>
            </a:r>
            <a:r>
              <a:rPr lang="en-US" sz="2000" dirty="0"/>
              <a:t> un </a:t>
            </a:r>
            <a:r>
              <a:rPr lang="en-US" sz="2000" dirty="0" err="1"/>
              <a:t>grupo</a:t>
            </a:r>
            <a:r>
              <a:rPr lang="en-US" sz="2000" dirty="0"/>
              <a:t> </a:t>
            </a:r>
            <a:r>
              <a:rPr lang="en-US" sz="2000" dirty="0" err="1"/>
              <a:t>relevante</a:t>
            </a:r>
            <a:r>
              <a:rPr lang="en-US" sz="2000" dirty="0"/>
              <a:t> de </a:t>
            </a:r>
            <a:r>
              <a:rPr lang="en-US" sz="2000" dirty="0" err="1"/>
              <a:t>pacientes</a:t>
            </a:r>
            <a:r>
              <a:rPr lang="en-US" sz="2000" dirty="0"/>
              <a:t> de alto </a:t>
            </a:r>
            <a:r>
              <a:rPr lang="en-US" sz="2000" dirty="0" err="1"/>
              <a:t>riesgo</a:t>
            </a:r>
            <a:r>
              <a:rPr lang="en-US" sz="2000" dirty="0"/>
              <a:t> </a:t>
            </a:r>
            <a:r>
              <a:rPr lang="en-US" sz="2000" dirty="0" err="1"/>
              <a:t>continúa</a:t>
            </a:r>
            <a:r>
              <a:rPr lang="en-US" sz="2000" dirty="0"/>
              <a:t> </a:t>
            </a:r>
            <a:r>
              <a:rPr lang="en-US" sz="2000" dirty="0" err="1"/>
              <a:t>recayendo</a:t>
            </a:r>
            <a:r>
              <a:rPr lang="en-US" sz="2000" dirty="0"/>
              <a:t> o </a:t>
            </a:r>
            <a:r>
              <a:rPr lang="en-US" sz="2000" dirty="0" err="1"/>
              <a:t>progresando</a:t>
            </a:r>
            <a:r>
              <a:rPr lang="en-US" sz="2000" dirty="0"/>
              <a:t>. Los </a:t>
            </a:r>
            <a:r>
              <a:rPr lang="en-US" sz="2000" dirty="0" err="1"/>
              <a:t>estudios</a:t>
            </a:r>
            <a:r>
              <a:rPr lang="en-US" sz="2000" dirty="0"/>
              <a:t> de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bloque</a:t>
            </a:r>
            <a:r>
              <a:rPr lang="en-US" sz="2000" dirty="0"/>
              <a:t> </a:t>
            </a:r>
            <a:r>
              <a:rPr lang="en-US" sz="2000" dirty="0" err="1"/>
              <a:t>exploran</a:t>
            </a:r>
            <a:r>
              <a:rPr lang="en-US" sz="2000" dirty="0"/>
              <a:t> </a:t>
            </a:r>
            <a:r>
              <a:rPr lang="en-US" sz="2000" dirty="0" err="1"/>
              <a:t>cómo</a:t>
            </a:r>
            <a:r>
              <a:rPr lang="en-US" sz="2000" dirty="0"/>
              <a:t> </a:t>
            </a:r>
            <a:r>
              <a:rPr lang="en-US" sz="2000" dirty="0" err="1"/>
              <a:t>mejorar</a:t>
            </a:r>
            <a:r>
              <a:rPr lang="en-US" sz="2000" dirty="0"/>
              <a:t> </a:t>
            </a:r>
            <a:r>
              <a:rPr lang="en-US" sz="2000" dirty="0" err="1"/>
              <a:t>el</a:t>
            </a:r>
            <a:r>
              <a:rPr lang="en-US" sz="2000" dirty="0"/>
              <a:t> </a:t>
            </a:r>
            <a:r>
              <a:rPr lang="en-US" sz="2000" dirty="0" err="1"/>
              <a:t>tratamiento</a:t>
            </a:r>
            <a:r>
              <a:rPr lang="en-US" sz="2000" dirty="0"/>
              <a:t> </a:t>
            </a:r>
            <a:r>
              <a:rPr lang="en-US" sz="2000" dirty="0" err="1"/>
              <a:t>inicial</a:t>
            </a:r>
            <a:r>
              <a:rPr lang="en-US" sz="2000" dirty="0"/>
              <a:t> </a:t>
            </a:r>
            <a:r>
              <a:rPr lang="en-US" sz="2000" dirty="0" err="1"/>
              <a:t>mediante</a:t>
            </a:r>
            <a:r>
              <a:rPr lang="en-US" sz="2000" dirty="0"/>
              <a:t> </a:t>
            </a:r>
            <a:r>
              <a:rPr lang="en-US" sz="2000" dirty="0" err="1"/>
              <a:t>combinaciones</a:t>
            </a:r>
            <a:r>
              <a:rPr lang="en-US" sz="2000" dirty="0"/>
              <a:t> </a:t>
            </a:r>
            <a:r>
              <a:rPr lang="en-US" sz="2000" dirty="0" err="1"/>
              <a:t>inmunológicas</a:t>
            </a:r>
            <a:r>
              <a:rPr lang="en-US" sz="2000" dirty="0"/>
              <a:t> o </a:t>
            </a:r>
            <a:r>
              <a:rPr lang="en-US" sz="2000" dirty="0" err="1"/>
              <a:t>biológicamente</a:t>
            </a:r>
            <a:r>
              <a:rPr lang="en-US" sz="2000" dirty="0"/>
              <a:t> </a:t>
            </a:r>
            <a:r>
              <a:rPr lang="en-US" sz="2000" dirty="0" err="1"/>
              <a:t>dirigidas</a:t>
            </a:r>
            <a:r>
              <a:rPr lang="en-US" sz="2000" dirty="0"/>
              <a:t>, </a:t>
            </a:r>
            <a:r>
              <a:rPr lang="en-US" sz="2000" dirty="0" err="1"/>
              <a:t>buscando</a:t>
            </a:r>
            <a:r>
              <a:rPr lang="en-US" sz="2000" dirty="0"/>
              <a:t> </a:t>
            </a:r>
            <a:r>
              <a:rPr lang="en-US" sz="2000" dirty="0" err="1"/>
              <a:t>aumentar</a:t>
            </a:r>
            <a:r>
              <a:rPr lang="en-US" sz="2000" dirty="0"/>
              <a:t> la </a:t>
            </a:r>
            <a:r>
              <a:rPr lang="en-US" sz="2000" dirty="0" err="1"/>
              <a:t>profundidad</a:t>
            </a:r>
            <a:r>
              <a:rPr lang="en-US" sz="2000" dirty="0"/>
              <a:t> y </a:t>
            </a:r>
            <a:r>
              <a:rPr lang="en-US" sz="2000" dirty="0" err="1"/>
              <a:t>duración</a:t>
            </a:r>
            <a:r>
              <a:rPr lang="en-US" sz="2000" dirty="0"/>
              <a:t> de la </a:t>
            </a:r>
            <a:r>
              <a:rPr lang="en-US" sz="2000" dirty="0" err="1"/>
              <a:t>respuesta</a:t>
            </a:r>
            <a:r>
              <a:rPr lang="en-US" sz="2000" dirty="0"/>
              <a:t> sin </a:t>
            </a:r>
            <a:r>
              <a:rPr lang="en-US" sz="2000" dirty="0" err="1"/>
              <a:t>perder</a:t>
            </a:r>
            <a:r>
              <a:rPr lang="en-US" sz="2000" dirty="0"/>
              <a:t> de vista la </a:t>
            </a:r>
            <a:r>
              <a:rPr lang="en-US" sz="2000" dirty="0" err="1"/>
              <a:t>toxicidad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0182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2BB191-924F-3A26-F8B9-AF1C94F8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EE5563-BACA-31EA-EA96-A2D0DCCC3724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Tafa-len-R-CHOP en DLBCL de alto riesgo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F7E0AA9-F470-6EFE-8625-3D86AB5BAF5E}"/>
              </a:ext>
            </a:extLst>
          </p:cNvPr>
          <p:cNvSpPr txBox="1">
            <a:spLocks/>
          </p:cNvSpPr>
          <p:nvPr/>
        </p:nvSpPr>
        <p:spPr>
          <a:xfrm>
            <a:off x="65311" y="6281058"/>
            <a:ext cx="12050489" cy="434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800" dirty="0">
                <a:latin typeface="Arial" panose="020B0604020202020204" pitchFamily="34" charset="0"/>
                <a:cs typeface="Arial" panose="020B0604020202020204" pitchFamily="34" charset="0"/>
              </a:rPr>
              <a:t>DLBCL, linfoma B difuso de células grandes; HGBL, linfoma B de alto grado; R-CHOP, rituximab, ciclofosfamida, doxorrubicina, vincristina y prednisona/prednisolona; tafa-len-R-CHOP, tafasitamab + lenalidomida + R-CHOP; IPI, Índice Pronóstico Internacional; aaIPI, Índice Pronóstico Internacional ajustado por edad; HR, hazard ratio; IC, intervalo de confianza; SLP, supervivencia libre de progresión; SLE, supervivencia libre de eventos; SG, supervivencia global; EA, eventos adversos; NK, células natural killer.</a:t>
            </a:r>
            <a:endParaRPr lang="es-P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diagram of a medical procedure&#10;&#10;AI-generated content may be incorrect.">
            <a:extLst>
              <a:ext uri="{FF2B5EF4-FFF2-40B4-BE49-F238E27FC236}">
                <a16:creationId xmlns:a16="http://schemas.microsoft.com/office/drawing/2014/main" id="{BCA11EEF-8EA9-EC18-E0BF-B6406AFC73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" t="12687" r="1426" b="9067"/>
          <a:stretch/>
        </p:blipFill>
        <p:spPr>
          <a:xfrm>
            <a:off x="374073" y="1155660"/>
            <a:ext cx="11443854" cy="51729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A1FE71-F4BB-D854-CAF7-856A6485DB55}"/>
              </a:ext>
            </a:extLst>
          </p:cNvPr>
          <p:cNvSpPr txBox="1"/>
          <p:nvPr/>
        </p:nvSpPr>
        <p:spPr>
          <a:xfrm>
            <a:off x="1371601" y="674914"/>
            <a:ext cx="5383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Georg Lenz et at. Lancet 2026:S0140-6736(26)00866-4.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144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D3BC0-656E-9DA0-F887-4CDEEDCA1AD9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Golcadomida + Pola-RCHP en primera línea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54A84FF-C8AB-6A9D-9136-377629E0834C}"/>
              </a:ext>
            </a:extLst>
          </p:cNvPr>
          <p:cNvSpPr txBox="1">
            <a:spLocks/>
          </p:cNvSpPr>
          <p:nvPr/>
        </p:nvSpPr>
        <p:spPr>
          <a:xfrm>
            <a:off x="76198" y="6270172"/>
            <a:ext cx="11941631" cy="434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800" dirty="0">
                <a:latin typeface="Arial" panose="020B0604020202020204" pitchFamily="34" charset="0"/>
                <a:cs typeface="Arial" panose="020B0604020202020204" pitchFamily="34" charset="0"/>
              </a:rPr>
              <a:t>a-BCL, linfoma B agresivo; DLBCL, linfoma B difuso de células grandes; GOLCA, golcadomida; Pola-RCHP, polatuzumab vedotin + rituximab, ciclofosfamida, doxorrubicina y prednisona; CELMoD, modulador de ligasa de cereblon; IPI, Índice Pronóstico Internacional; LDH, lactato deshidrogenasa; LSN, límite superior normal; ECOG PS, estado funcional ECOG; CMR, respuesta metabólica completa; EOT, final del tratamiento; SLP, supervivencia libre de progresión; DOR, duración de respuesta; MRD, enfermedad mínima residual; ctDNA, ADN tumoral circulante.</a:t>
            </a:r>
            <a:endParaRPr lang="es-P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diagram of a medical procedure&#10;&#10;AI-generated content may be incorrect.">
            <a:extLst>
              <a:ext uri="{FF2B5EF4-FFF2-40B4-BE49-F238E27FC236}">
                <a16:creationId xmlns:a16="http://schemas.microsoft.com/office/drawing/2014/main" id="{156AB1E3-50AB-485A-A797-8BB613ED4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" b="6694"/>
          <a:stretch/>
        </p:blipFill>
        <p:spPr>
          <a:xfrm>
            <a:off x="1121230" y="1105127"/>
            <a:ext cx="9979231" cy="51236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60F03F-8431-EE1C-494B-CC1438691EF2}"/>
              </a:ext>
            </a:extLst>
          </p:cNvPr>
          <p:cNvSpPr txBox="1"/>
          <p:nvPr/>
        </p:nvSpPr>
        <p:spPr>
          <a:xfrm>
            <a:off x="1371601" y="674914"/>
            <a:ext cx="562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Marc S. Hoffmann et al. J Clin Oncol 44, 7011-7011(2026).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708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CD9850-B323-FF6D-7030-8FFB8AAEE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BB99A0-55BB-75DD-4965-D7C6D456FBB5}"/>
              </a:ext>
            </a:extLst>
          </p:cNvPr>
          <p:cNvSpPr txBox="1">
            <a:spLocks/>
          </p:cNvSpPr>
          <p:nvPr/>
        </p:nvSpPr>
        <p:spPr>
          <a:xfrm>
            <a:off x="126804" y="2005294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C0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Bloque 2. </a:t>
            </a:r>
          </a:p>
          <a:p>
            <a:pPr algn="ctr"/>
            <a:r>
              <a:rPr lang="es-MX" sz="3200" b="1" dirty="0">
                <a:solidFill>
                  <a:srgbClr val="052C2B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Paciente mayor o frágil: adaptar sin renunciar a eficacia</a:t>
            </a:r>
            <a:endParaRPr lang="es-PE" sz="3200" b="1" dirty="0">
              <a:solidFill>
                <a:srgbClr val="052C2B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BB9022-2B07-8D18-6DF0-6DC33BEE675A}"/>
              </a:ext>
            </a:extLst>
          </p:cNvPr>
          <p:cNvSpPr txBox="1"/>
          <p:nvPr/>
        </p:nvSpPr>
        <p:spPr>
          <a:xfrm>
            <a:off x="647700" y="3175000"/>
            <a:ext cx="10934700" cy="1631216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El </a:t>
            </a:r>
            <a:r>
              <a:rPr lang="en-US" sz="2000" dirty="0" err="1"/>
              <a:t>segundo</a:t>
            </a:r>
            <a:r>
              <a:rPr lang="en-US" sz="2000" dirty="0"/>
              <a:t> </a:t>
            </a:r>
            <a:r>
              <a:rPr lang="en-US" sz="2000" dirty="0" err="1"/>
              <a:t>eje</a:t>
            </a:r>
            <a:r>
              <a:rPr lang="en-US" sz="2000" dirty="0"/>
              <a:t> es la </a:t>
            </a:r>
            <a:r>
              <a:rPr lang="en-US" sz="2000" dirty="0" err="1"/>
              <a:t>fragilidad</a:t>
            </a:r>
            <a:r>
              <a:rPr lang="en-US" sz="2000" dirty="0"/>
              <a:t>. Muchos </a:t>
            </a:r>
            <a:r>
              <a:rPr lang="en-US" sz="2000" dirty="0" err="1"/>
              <a:t>pacientes</a:t>
            </a:r>
            <a:r>
              <a:rPr lang="en-US" sz="2000" dirty="0"/>
              <a:t> con DLBCL son </a:t>
            </a:r>
            <a:r>
              <a:rPr lang="en-US" sz="2000" dirty="0" err="1"/>
              <a:t>mayores</a:t>
            </a:r>
            <a:r>
              <a:rPr lang="en-US" sz="2000" dirty="0"/>
              <a:t>, </a:t>
            </a:r>
            <a:r>
              <a:rPr lang="en-US" sz="2000" dirty="0" err="1"/>
              <a:t>tienen</a:t>
            </a:r>
            <a:r>
              <a:rPr lang="en-US" sz="2000" dirty="0"/>
              <a:t> </a:t>
            </a:r>
            <a:r>
              <a:rPr lang="en-US" sz="2000" dirty="0" err="1"/>
              <a:t>comorbilidades</a:t>
            </a:r>
            <a:r>
              <a:rPr lang="en-US" sz="2000" dirty="0"/>
              <a:t> o no son </a:t>
            </a:r>
            <a:r>
              <a:rPr lang="en-US" sz="2000" dirty="0" err="1"/>
              <a:t>candidatos</a:t>
            </a:r>
            <a:r>
              <a:rPr lang="en-US" sz="2000" dirty="0"/>
              <a:t> a </a:t>
            </a:r>
            <a:r>
              <a:rPr lang="en-US" sz="2000" dirty="0" err="1"/>
              <a:t>tratamientos</a:t>
            </a:r>
            <a:r>
              <a:rPr lang="en-US" sz="2000" dirty="0"/>
              <a:t> </a:t>
            </a:r>
            <a:r>
              <a:rPr lang="en-US" sz="2000" dirty="0" err="1"/>
              <a:t>intensivos</a:t>
            </a:r>
            <a:r>
              <a:rPr lang="en-US" sz="2000" dirty="0"/>
              <a:t>. En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contexto</a:t>
            </a:r>
            <a:r>
              <a:rPr lang="en-US" sz="2000" dirty="0"/>
              <a:t>, </a:t>
            </a:r>
            <a:r>
              <a:rPr lang="en-US" sz="2000" dirty="0" err="1"/>
              <a:t>el</a:t>
            </a:r>
            <a:r>
              <a:rPr lang="en-US" sz="2000" dirty="0"/>
              <a:t> </a:t>
            </a:r>
            <a:r>
              <a:rPr lang="en-US" sz="2000" dirty="0" err="1"/>
              <a:t>objetivo</a:t>
            </a:r>
            <a:r>
              <a:rPr lang="en-US" sz="2000" dirty="0"/>
              <a:t> no es </a:t>
            </a:r>
            <a:r>
              <a:rPr lang="en-US" sz="2000" dirty="0" err="1"/>
              <a:t>simplemente</a:t>
            </a:r>
            <a:r>
              <a:rPr lang="en-US" sz="2000" dirty="0"/>
              <a:t> </a:t>
            </a:r>
            <a:r>
              <a:rPr lang="en-US" sz="2000" dirty="0" err="1"/>
              <a:t>reducir</a:t>
            </a:r>
            <a:r>
              <a:rPr lang="en-US" sz="2000" dirty="0"/>
              <a:t> </a:t>
            </a:r>
            <a:r>
              <a:rPr lang="en-US" sz="2000" dirty="0" err="1"/>
              <a:t>dosis</a:t>
            </a:r>
            <a:r>
              <a:rPr lang="en-US" sz="2000" dirty="0"/>
              <a:t>, </a:t>
            </a:r>
            <a:r>
              <a:rPr lang="en-US" sz="2000" dirty="0" err="1"/>
              <a:t>sino</a:t>
            </a:r>
            <a:r>
              <a:rPr lang="en-US" sz="2000" dirty="0"/>
              <a:t> </a:t>
            </a:r>
            <a:r>
              <a:rPr lang="en-US" sz="2000" dirty="0" err="1"/>
              <a:t>encontrar</a:t>
            </a:r>
            <a:r>
              <a:rPr lang="en-US" sz="2000" dirty="0"/>
              <a:t> </a:t>
            </a:r>
            <a:r>
              <a:rPr lang="en-US" sz="2000" dirty="0" err="1"/>
              <a:t>esquemas</a:t>
            </a:r>
            <a:r>
              <a:rPr lang="en-US" sz="2000" dirty="0"/>
              <a:t> que </a:t>
            </a:r>
            <a:r>
              <a:rPr lang="en-US" sz="2000" dirty="0" err="1"/>
              <a:t>mantengan</a:t>
            </a:r>
            <a:r>
              <a:rPr lang="en-US" sz="2000" dirty="0"/>
              <a:t> </a:t>
            </a:r>
            <a:r>
              <a:rPr lang="en-US" sz="2000" dirty="0" err="1"/>
              <a:t>actividad</a:t>
            </a:r>
            <a:r>
              <a:rPr lang="en-US" sz="2000" dirty="0"/>
              <a:t> antitumoral con </a:t>
            </a:r>
            <a:r>
              <a:rPr lang="en-US" sz="2000" dirty="0" err="1"/>
              <a:t>toxicidad</a:t>
            </a:r>
            <a:r>
              <a:rPr lang="en-US" sz="2000" dirty="0"/>
              <a:t> </a:t>
            </a:r>
            <a:r>
              <a:rPr lang="en-US" sz="2000" dirty="0" err="1"/>
              <a:t>aceptable</a:t>
            </a:r>
            <a:r>
              <a:rPr lang="en-US" sz="2000" dirty="0"/>
              <a:t>. Los </a:t>
            </a:r>
            <a:r>
              <a:rPr lang="en-US" sz="2000" dirty="0" err="1"/>
              <a:t>estudios</a:t>
            </a:r>
            <a:r>
              <a:rPr lang="en-US" sz="2000" dirty="0"/>
              <a:t> de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bloque</a:t>
            </a:r>
            <a:r>
              <a:rPr lang="en-US" sz="2000" dirty="0"/>
              <a:t> </a:t>
            </a:r>
            <a:r>
              <a:rPr lang="en-US" sz="2000" dirty="0" err="1"/>
              <a:t>comparan</a:t>
            </a:r>
            <a:r>
              <a:rPr lang="en-US" sz="2000" dirty="0"/>
              <a:t> dos </a:t>
            </a:r>
            <a:r>
              <a:rPr lang="en-US" sz="2000" dirty="0" err="1"/>
              <a:t>enfoques</a:t>
            </a:r>
            <a:r>
              <a:rPr lang="en-US" sz="2000" dirty="0"/>
              <a:t>: </a:t>
            </a:r>
            <a:r>
              <a:rPr lang="en-US" sz="2000" dirty="0" err="1"/>
              <a:t>adaptar</a:t>
            </a:r>
            <a:r>
              <a:rPr lang="en-US" sz="2000" dirty="0"/>
              <a:t> </a:t>
            </a:r>
            <a:r>
              <a:rPr lang="en-US" sz="2000" dirty="0" err="1"/>
              <a:t>esquemas</a:t>
            </a:r>
            <a:r>
              <a:rPr lang="en-US" sz="2000" dirty="0"/>
              <a:t> </a:t>
            </a:r>
            <a:r>
              <a:rPr lang="en-US" sz="2000" dirty="0" err="1"/>
              <a:t>basados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quimioinmunoterapia</a:t>
            </a:r>
            <a:r>
              <a:rPr lang="en-US" sz="2000" dirty="0"/>
              <a:t> y </a:t>
            </a:r>
            <a:r>
              <a:rPr lang="en-US" sz="2000" dirty="0" err="1"/>
              <a:t>explorar</a:t>
            </a:r>
            <a:r>
              <a:rPr lang="en-US" sz="2000" dirty="0"/>
              <a:t> </a:t>
            </a:r>
            <a:r>
              <a:rPr lang="en-US" sz="2000" dirty="0" err="1"/>
              <a:t>combinaciones</a:t>
            </a:r>
            <a:r>
              <a:rPr lang="en-US" sz="2000" dirty="0"/>
              <a:t> con </a:t>
            </a:r>
            <a:r>
              <a:rPr lang="en-US" sz="2000" dirty="0" err="1"/>
              <a:t>biespecíficos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pacientes</a:t>
            </a:r>
            <a:r>
              <a:rPr lang="en-US" sz="2000" dirty="0"/>
              <a:t> no </a:t>
            </a:r>
            <a:r>
              <a:rPr lang="en-US" sz="2000" dirty="0" err="1"/>
              <a:t>aptos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5266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136F5A-A8B4-6DEE-0164-99496CDC9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0225FF-0E2A-68D2-B00F-A652B907248B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POLAR BEAR en DLBCL (adulto mayor/frágil)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32E6EB2-200F-04E0-66BB-53EAB81ADB99}"/>
              </a:ext>
            </a:extLst>
          </p:cNvPr>
          <p:cNvSpPr txBox="1">
            <a:spLocks/>
          </p:cNvSpPr>
          <p:nvPr/>
        </p:nvSpPr>
        <p:spPr>
          <a:xfrm>
            <a:off x="65311" y="6281058"/>
            <a:ext cx="12050489" cy="434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800" dirty="0">
                <a:latin typeface="Arial" panose="020B0604020202020204" pitchFamily="34" charset="0"/>
                <a:cs typeface="Arial" panose="020B0604020202020204" pitchFamily="34" charset="0"/>
              </a:rPr>
              <a:t>DLBCL, linfoma B difuso de células grandes; R-mini-CHOP, rituximab, ciclofosfamida, doxorrubicina, vincristina y prednisona en dosis atenuadas; R-pola-mini-CHP, rituximab, polatuzumab vedotin, ciclofosfamida, doxorrubicina y prednisona en dosis atenuadas; PS, estado funcional; SLP, supervivencia libre de progresión; SG, supervivencia global; IC, intervalo de confianza; EA, eventos adversos; CIRS-G, Cumulative Illness Rating Scale–Geriatric; CTCAE, Common Terminology Criteria for Adverse Events; ADC, conjugado anticuerpo-fármaco.</a:t>
            </a:r>
            <a:endParaRPr lang="es-P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17D941-A8D8-B0B5-B161-8FF5C2F37709}"/>
              </a:ext>
            </a:extLst>
          </p:cNvPr>
          <p:cNvSpPr txBox="1"/>
          <p:nvPr/>
        </p:nvSpPr>
        <p:spPr>
          <a:xfrm>
            <a:off x="1371601" y="674914"/>
            <a:ext cx="543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Mats </a:t>
            </a:r>
            <a:r>
              <a:rPr lang="en-US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Jerkeman</a:t>
            </a:r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 et al. EHA Library 2026; 4206792; S238.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6" descr="A diagram of a medical procedure&#10;&#10;AI-generated content may be incorrect.">
            <a:extLst>
              <a:ext uri="{FF2B5EF4-FFF2-40B4-BE49-F238E27FC236}">
                <a16:creationId xmlns:a16="http://schemas.microsoft.com/office/drawing/2014/main" id="{BE1CA761-8C14-3682-30D1-A484A6C12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 t="8265" r="1305" b="8619"/>
          <a:stretch/>
        </p:blipFill>
        <p:spPr>
          <a:xfrm>
            <a:off x="1150918" y="1278081"/>
            <a:ext cx="9915403" cy="472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39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AE1842-25C9-2137-7C9A-B15323446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381F2E-DE59-48C5-0504-3C5FF709CB99}"/>
              </a:ext>
            </a:extLst>
          </p:cNvPr>
          <p:cNvSpPr txBox="1">
            <a:spLocks/>
          </p:cNvSpPr>
          <p:nvPr/>
        </p:nvSpPr>
        <p:spPr>
          <a:xfrm>
            <a:off x="174170" y="67683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Epcoritamab + R-mini-CVP en DLBCL frágil</a:t>
            </a:r>
            <a:endParaRPr lang="es-P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D2C6F55-B7CF-3086-4923-791762177938}"/>
              </a:ext>
            </a:extLst>
          </p:cNvPr>
          <p:cNvSpPr txBox="1">
            <a:spLocks/>
          </p:cNvSpPr>
          <p:nvPr/>
        </p:nvSpPr>
        <p:spPr>
          <a:xfrm>
            <a:off x="65311" y="6281058"/>
            <a:ext cx="12050489" cy="434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800" dirty="0">
                <a:latin typeface="Arial" panose="020B0604020202020204" pitchFamily="34" charset="0"/>
                <a:cs typeface="Arial" panose="020B0604020202020204" pitchFamily="34" charset="0"/>
              </a:rPr>
              <a:t>DLBCL, linfoma B difuso de células grandes; R-mini-CVP, rituximab, ciclofosfamida, vincristina y prednisona en dosis atenuadas; PS, estado funcional; IPI, Índice Pronóstico Internacional; RC, respuesta completa; RP, respuesta parcial; SLP, supervivencia libre de progresión; IC, intervalo de confianza; CRS, síndrome de liberación de citocinas.</a:t>
            </a:r>
            <a:endParaRPr lang="es-P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04FDAB-B564-F8C6-7D65-7078C56F7176}"/>
              </a:ext>
            </a:extLst>
          </p:cNvPr>
          <p:cNvSpPr txBox="1"/>
          <p:nvPr/>
        </p:nvSpPr>
        <p:spPr>
          <a:xfrm>
            <a:off x="1371601" y="674914"/>
            <a:ext cx="5904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Dai </a:t>
            </a:r>
            <a:r>
              <a:rPr lang="en-US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Chihara</a:t>
            </a:r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 et al. J Clin Oncol 44, 2026 (suppl 16; </a:t>
            </a:r>
            <a:r>
              <a:rPr lang="en-US" b="1" i="0" dirty="0" err="1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abstr</a:t>
            </a:r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  <a:latin typeface="system-ui"/>
              </a:rPr>
              <a:t> 7002)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6" descr="A diagram of a diagram of a student&#10;&#10;AI-generated content may be incorrect.">
            <a:extLst>
              <a:ext uri="{FF2B5EF4-FFF2-40B4-BE49-F238E27FC236}">
                <a16:creationId xmlns:a16="http://schemas.microsoft.com/office/drawing/2014/main" id="{1B25FD3D-DF7C-3705-9674-015899F82C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" t="4911" r="1761" b="2860"/>
          <a:stretch/>
        </p:blipFill>
        <p:spPr>
          <a:xfrm>
            <a:off x="1513114" y="1208314"/>
            <a:ext cx="9252857" cy="493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40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B4B182-2DF8-F462-15AF-30E9F4628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F4A7D5-3C4C-DF43-D6F1-9FA5917C26D3}"/>
              </a:ext>
            </a:extLst>
          </p:cNvPr>
          <p:cNvSpPr txBox="1">
            <a:spLocks/>
          </p:cNvSpPr>
          <p:nvPr/>
        </p:nvSpPr>
        <p:spPr>
          <a:xfrm>
            <a:off x="126804" y="2005294"/>
            <a:ext cx="11941631" cy="808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C0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Bloque 3. </a:t>
            </a:r>
          </a:p>
          <a:p>
            <a:pPr algn="ctr"/>
            <a:r>
              <a:rPr lang="es-MX" sz="3200" b="1" dirty="0">
                <a:solidFill>
                  <a:srgbClr val="052C2B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todo lo intensivo aporta beneficio: </a:t>
            </a:r>
          </a:p>
          <a:p>
            <a:pPr algn="ctr"/>
            <a:r>
              <a:rPr lang="es-MX" sz="3200" b="1" dirty="0">
                <a:solidFill>
                  <a:srgbClr val="052C2B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caso de la profilaxis del SNC</a:t>
            </a:r>
            <a:endParaRPr lang="es-PE" sz="3200" b="1" dirty="0">
              <a:solidFill>
                <a:srgbClr val="052C2B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9F1834-EEA0-06FC-049A-4CE866EE8400}"/>
              </a:ext>
            </a:extLst>
          </p:cNvPr>
          <p:cNvSpPr txBox="1"/>
          <p:nvPr/>
        </p:nvSpPr>
        <p:spPr>
          <a:xfrm>
            <a:off x="647700" y="3175000"/>
            <a:ext cx="10934700" cy="1631216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El </a:t>
            </a:r>
            <a:r>
              <a:rPr lang="en-US" sz="2000" dirty="0" err="1"/>
              <a:t>tercer</a:t>
            </a:r>
            <a:r>
              <a:rPr lang="en-US" sz="2000" dirty="0"/>
              <a:t> </a:t>
            </a:r>
            <a:r>
              <a:rPr lang="en-US" sz="2000" dirty="0" err="1"/>
              <a:t>eje</a:t>
            </a:r>
            <a:r>
              <a:rPr lang="en-US" sz="2000" dirty="0"/>
              <a:t> es </a:t>
            </a:r>
            <a:r>
              <a:rPr lang="en-US" sz="2000" dirty="0" err="1"/>
              <a:t>crítico</a:t>
            </a:r>
            <a:r>
              <a:rPr lang="en-US" sz="2000" dirty="0"/>
              <a:t>. En DLBCL, </a:t>
            </a:r>
            <a:r>
              <a:rPr lang="en-US" sz="2000" dirty="0" err="1"/>
              <a:t>algunos</a:t>
            </a:r>
            <a:r>
              <a:rPr lang="en-US" sz="2000" dirty="0"/>
              <a:t> </a:t>
            </a:r>
            <a:r>
              <a:rPr lang="en-US" sz="2000" dirty="0" err="1"/>
              <a:t>pacientes</a:t>
            </a:r>
            <a:r>
              <a:rPr lang="en-US" sz="2000" dirty="0"/>
              <a:t> </a:t>
            </a:r>
            <a:r>
              <a:rPr lang="en-US" sz="2000" dirty="0" err="1"/>
              <a:t>tienen</a:t>
            </a:r>
            <a:r>
              <a:rPr lang="en-US" sz="2000" dirty="0"/>
              <a:t> </a:t>
            </a:r>
            <a:r>
              <a:rPr lang="en-US" sz="2000" dirty="0" err="1"/>
              <a:t>riesgo</a:t>
            </a:r>
            <a:r>
              <a:rPr lang="en-US" sz="2000" dirty="0"/>
              <a:t> </a:t>
            </a:r>
            <a:r>
              <a:rPr lang="en-US" sz="2000" dirty="0" err="1"/>
              <a:t>elevado</a:t>
            </a:r>
            <a:r>
              <a:rPr lang="en-US" sz="2000" dirty="0"/>
              <a:t> de </a:t>
            </a:r>
            <a:r>
              <a:rPr lang="en-US" sz="2000" dirty="0" err="1"/>
              <a:t>recaída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sistema</a:t>
            </a:r>
            <a:r>
              <a:rPr lang="en-US" sz="2000" dirty="0"/>
              <a:t> </a:t>
            </a:r>
            <a:r>
              <a:rPr lang="en-US" sz="2000" dirty="0" err="1"/>
              <a:t>nervioso</a:t>
            </a:r>
            <a:r>
              <a:rPr lang="en-US" sz="2000" dirty="0"/>
              <a:t> central, y </a:t>
            </a:r>
            <a:r>
              <a:rPr lang="en-US" sz="2000" dirty="0" err="1"/>
              <a:t>durante</a:t>
            </a:r>
            <a:r>
              <a:rPr lang="en-US" sz="2000" dirty="0"/>
              <a:t> </a:t>
            </a:r>
            <a:r>
              <a:rPr lang="en-US" sz="2000" dirty="0" err="1"/>
              <a:t>años</a:t>
            </a:r>
            <a:r>
              <a:rPr lang="en-US" sz="2000" dirty="0"/>
              <a:t> se ha </a:t>
            </a:r>
            <a:r>
              <a:rPr lang="en-US" sz="2000" dirty="0" err="1"/>
              <a:t>utilizado</a:t>
            </a:r>
            <a:r>
              <a:rPr lang="en-US" sz="2000" dirty="0"/>
              <a:t> HD-MTX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estrategia</a:t>
            </a:r>
            <a:r>
              <a:rPr lang="en-US" sz="2000" dirty="0"/>
              <a:t> de </a:t>
            </a:r>
            <a:r>
              <a:rPr lang="en-US" sz="2000" dirty="0" err="1"/>
              <a:t>profilaxis</a:t>
            </a:r>
            <a:r>
              <a:rPr lang="en-US" sz="2000" dirty="0"/>
              <a:t>. Sin embargo, la </a:t>
            </a:r>
            <a:r>
              <a:rPr lang="en-US" sz="2000" dirty="0" err="1"/>
              <a:t>evidencia</a:t>
            </a:r>
            <a:r>
              <a:rPr lang="en-US" sz="2000" dirty="0"/>
              <a:t> ha </a:t>
            </a:r>
            <a:r>
              <a:rPr lang="en-US" sz="2000" dirty="0" err="1"/>
              <a:t>sido</a:t>
            </a:r>
            <a:r>
              <a:rPr lang="en-US" sz="2000" dirty="0"/>
              <a:t> </a:t>
            </a:r>
            <a:r>
              <a:rPr lang="en-US" sz="2000" dirty="0" err="1"/>
              <a:t>controvertida</a:t>
            </a:r>
            <a:r>
              <a:rPr lang="en-US" sz="2000" dirty="0"/>
              <a:t>. Este </a:t>
            </a:r>
            <a:r>
              <a:rPr lang="en-US" sz="2000" dirty="0" err="1"/>
              <a:t>bloque</a:t>
            </a:r>
            <a:r>
              <a:rPr lang="en-US" sz="2000" dirty="0"/>
              <a:t> introduce </a:t>
            </a:r>
            <a:r>
              <a:rPr lang="en-US" sz="2000" dirty="0" err="1"/>
              <a:t>una</a:t>
            </a:r>
            <a:r>
              <a:rPr lang="en-US" sz="2000" dirty="0"/>
              <a:t> idea </a:t>
            </a:r>
            <a:r>
              <a:rPr lang="en-US" sz="2000" dirty="0" err="1"/>
              <a:t>importante</a:t>
            </a:r>
            <a:r>
              <a:rPr lang="en-US" sz="2000" dirty="0"/>
              <a:t> para la </a:t>
            </a:r>
            <a:r>
              <a:rPr lang="en-US" sz="2000" dirty="0" err="1"/>
              <a:t>práctica</a:t>
            </a:r>
            <a:r>
              <a:rPr lang="en-US" sz="2000" dirty="0"/>
              <a:t> </a:t>
            </a:r>
            <a:r>
              <a:rPr lang="en-US" sz="2000" dirty="0" err="1"/>
              <a:t>clínica</a:t>
            </a:r>
            <a:r>
              <a:rPr lang="en-US" sz="2000" dirty="0"/>
              <a:t>: </a:t>
            </a:r>
            <a:r>
              <a:rPr lang="en-US" sz="2000" dirty="0" err="1"/>
              <a:t>el</a:t>
            </a:r>
            <a:r>
              <a:rPr lang="en-US" sz="2000" dirty="0"/>
              <a:t> </a:t>
            </a:r>
            <a:r>
              <a:rPr lang="en-US" sz="2000" dirty="0" err="1"/>
              <a:t>avance</a:t>
            </a:r>
            <a:r>
              <a:rPr lang="en-US" sz="2000" dirty="0"/>
              <a:t> no </a:t>
            </a:r>
            <a:r>
              <a:rPr lang="en-US" sz="2000" dirty="0" err="1"/>
              <a:t>siempre</a:t>
            </a:r>
            <a:r>
              <a:rPr lang="en-US" sz="2000" dirty="0"/>
              <a:t> </a:t>
            </a:r>
            <a:r>
              <a:rPr lang="en-US" sz="2000" dirty="0" err="1"/>
              <a:t>consiste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añadir</a:t>
            </a:r>
            <a:r>
              <a:rPr lang="en-US" sz="2000" dirty="0"/>
              <a:t> </a:t>
            </a:r>
            <a:r>
              <a:rPr lang="en-US" sz="2000" dirty="0" err="1"/>
              <a:t>tratamientos</a:t>
            </a:r>
            <a:r>
              <a:rPr lang="en-US" sz="2000" dirty="0"/>
              <a:t>, </a:t>
            </a:r>
            <a:r>
              <a:rPr lang="en-US" sz="2000" dirty="0" err="1"/>
              <a:t>sino</a:t>
            </a:r>
            <a:r>
              <a:rPr lang="en-US" sz="2000" dirty="0"/>
              <a:t> también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identificar</a:t>
            </a:r>
            <a:r>
              <a:rPr lang="en-US" sz="2000" dirty="0"/>
              <a:t> </a:t>
            </a:r>
            <a:r>
              <a:rPr lang="en-US" sz="2000" dirty="0" err="1"/>
              <a:t>intervenciones</a:t>
            </a:r>
            <a:r>
              <a:rPr lang="en-US" sz="2000" dirty="0"/>
              <a:t> con bajo </a:t>
            </a:r>
            <a:r>
              <a:rPr lang="en-US" sz="2000" dirty="0" err="1"/>
              <a:t>beneficio</a:t>
            </a:r>
            <a:r>
              <a:rPr lang="en-US" sz="2000" dirty="0"/>
              <a:t> </a:t>
            </a:r>
            <a:r>
              <a:rPr lang="en-US" sz="2000" dirty="0" err="1"/>
              <a:t>demostrado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17895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1913</TotalTime>
  <Words>1981</Words>
  <Application>Microsoft Macintosh PowerPoint</Application>
  <PresentationFormat>Widescreen</PresentationFormat>
  <Paragraphs>81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Brush Script MT</vt:lpstr>
      <vt:lpstr>Aptos</vt:lpstr>
      <vt:lpstr>Arial</vt:lpstr>
      <vt:lpstr>Calibri</vt:lpstr>
      <vt:lpstr>Calibri Light</vt:lpstr>
      <vt:lpstr>system-ui</vt:lpstr>
      <vt:lpstr>Tema de Office</vt:lpstr>
      <vt:lpstr>Lo mejor en linfomas difusos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ponencia</dc:title>
  <dc:creator>KIM</dc:creator>
  <cp:lastModifiedBy>Carlos José Gregorio Flores Angulo</cp:lastModifiedBy>
  <cp:revision>33</cp:revision>
  <dcterms:created xsi:type="dcterms:W3CDTF">2022-02-12T19:38:16Z</dcterms:created>
  <dcterms:modified xsi:type="dcterms:W3CDTF">2026-06-19T19:26:23Z</dcterms:modified>
</cp:coreProperties>
</file>