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8"/>
  </p:notesMasterIdLst>
  <p:sldIdLst>
    <p:sldId id="256" r:id="rId2"/>
    <p:sldId id="257" r:id="rId3"/>
    <p:sldId id="45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471" r:id="rId18"/>
    <p:sldId id="309" r:id="rId19"/>
    <p:sldId id="310" r:id="rId20"/>
    <p:sldId id="313" r:id="rId21"/>
    <p:sldId id="314" r:id="rId22"/>
    <p:sldId id="315" r:id="rId23"/>
    <p:sldId id="316" r:id="rId24"/>
    <p:sldId id="317" r:id="rId25"/>
    <p:sldId id="318" r:id="rId26"/>
    <p:sldId id="319" r:id="rId27"/>
    <p:sldId id="322" r:id="rId28"/>
    <p:sldId id="325" r:id="rId29"/>
    <p:sldId id="326" r:id="rId30"/>
    <p:sldId id="328" r:id="rId31"/>
    <p:sldId id="329" r:id="rId32"/>
    <p:sldId id="330" r:id="rId33"/>
    <p:sldId id="339" r:id="rId34"/>
    <p:sldId id="341" r:id="rId35"/>
    <p:sldId id="342" r:id="rId36"/>
    <p:sldId id="343" r:id="rId37"/>
    <p:sldId id="344" r:id="rId38"/>
    <p:sldId id="345" r:id="rId39"/>
    <p:sldId id="346" r:id="rId40"/>
    <p:sldId id="347" r:id="rId41"/>
    <p:sldId id="348" r:id="rId42"/>
    <p:sldId id="349" r:id="rId43"/>
    <p:sldId id="350" r:id="rId44"/>
    <p:sldId id="353" r:id="rId45"/>
    <p:sldId id="354" r:id="rId46"/>
    <p:sldId id="356" r:id="rId47"/>
    <p:sldId id="355" r:id="rId48"/>
    <p:sldId id="357" r:id="rId49"/>
    <p:sldId id="358" r:id="rId50"/>
    <p:sldId id="359" r:id="rId51"/>
    <p:sldId id="360" r:id="rId52"/>
    <p:sldId id="361" r:id="rId53"/>
    <p:sldId id="362" r:id="rId54"/>
    <p:sldId id="363" r:id="rId55"/>
    <p:sldId id="364" r:id="rId56"/>
    <p:sldId id="365" r:id="rId57"/>
    <p:sldId id="366" r:id="rId58"/>
    <p:sldId id="367" r:id="rId59"/>
    <p:sldId id="368" r:id="rId60"/>
    <p:sldId id="369" r:id="rId61"/>
    <p:sldId id="370" r:id="rId62"/>
    <p:sldId id="371" r:id="rId63"/>
    <p:sldId id="372" r:id="rId64"/>
    <p:sldId id="373" r:id="rId65"/>
    <p:sldId id="374" r:id="rId66"/>
    <p:sldId id="375" r:id="rId67"/>
    <p:sldId id="376" r:id="rId68"/>
    <p:sldId id="377" r:id="rId69"/>
    <p:sldId id="378" r:id="rId70"/>
    <p:sldId id="379" r:id="rId71"/>
    <p:sldId id="384" r:id="rId72"/>
    <p:sldId id="385" r:id="rId73"/>
    <p:sldId id="386" r:id="rId74"/>
    <p:sldId id="387" r:id="rId75"/>
    <p:sldId id="388" r:id="rId76"/>
    <p:sldId id="389" r:id="rId77"/>
    <p:sldId id="390" r:id="rId78"/>
    <p:sldId id="391" r:id="rId79"/>
    <p:sldId id="392" r:id="rId80"/>
    <p:sldId id="393" r:id="rId81"/>
    <p:sldId id="394" r:id="rId82"/>
    <p:sldId id="395" r:id="rId83"/>
    <p:sldId id="396" r:id="rId84"/>
    <p:sldId id="397" r:id="rId85"/>
    <p:sldId id="398" r:id="rId86"/>
    <p:sldId id="399" r:id="rId87"/>
    <p:sldId id="400" r:id="rId88"/>
    <p:sldId id="401" r:id="rId89"/>
    <p:sldId id="402" r:id="rId90"/>
    <p:sldId id="403" r:id="rId91"/>
    <p:sldId id="404" r:id="rId92"/>
    <p:sldId id="405" r:id="rId93"/>
    <p:sldId id="406" r:id="rId94"/>
    <p:sldId id="407" r:id="rId95"/>
    <p:sldId id="408" r:id="rId96"/>
    <p:sldId id="409" r:id="rId97"/>
    <p:sldId id="410" r:id="rId98"/>
    <p:sldId id="411" r:id="rId99"/>
    <p:sldId id="412" r:id="rId100"/>
    <p:sldId id="413" r:id="rId101"/>
    <p:sldId id="414" r:id="rId102"/>
    <p:sldId id="415" r:id="rId103"/>
    <p:sldId id="416" r:id="rId104"/>
    <p:sldId id="417" r:id="rId105"/>
    <p:sldId id="418" r:id="rId106"/>
    <p:sldId id="419" r:id="rId107"/>
    <p:sldId id="420" r:id="rId108"/>
    <p:sldId id="422" r:id="rId109"/>
    <p:sldId id="423" r:id="rId110"/>
    <p:sldId id="424" r:id="rId111"/>
    <p:sldId id="425" r:id="rId112"/>
    <p:sldId id="427" r:id="rId113"/>
    <p:sldId id="428" r:id="rId114"/>
    <p:sldId id="429" r:id="rId115"/>
    <p:sldId id="430" r:id="rId116"/>
    <p:sldId id="431" r:id="rId117"/>
    <p:sldId id="432" r:id="rId118"/>
    <p:sldId id="434" r:id="rId119"/>
    <p:sldId id="436" r:id="rId120"/>
    <p:sldId id="437" r:id="rId121"/>
    <p:sldId id="438" r:id="rId122"/>
    <p:sldId id="439" r:id="rId123"/>
    <p:sldId id="440" r:id="rId124"/>
    <p:sldId id="441" r:id="rId125"/>
    <p:sldId id="442" r:id="rId126"/>
    <p:sldId id="443" r:id="rId127"/>
    <p:sldId id="444" r:id="rId128"/>
    <p:sldId id="445" r:id="rId129"/>
    <p:sldId id="446" r:id="rId130"/>
    <p:sldId id="447" r:id="rId131"/>
    <p:sldId id="472" r:id="rId132"/>
    <p:sldId id="448" r:id="rId133"/>
    <p:sldId id="449" r:id="rId134"/>
    <p:sldId id="450" r:id="rId135"/>
    <p:sldId id="451" r:id="rId136"/>
    <p:sldId id="452" r:id="rId137"/>
    <p:sldId id="473" r:id="rId138"/>
    <p:sldId id="455" r:id="rId139"/>
    <p:sldId id="456" r:id="rId140"/>
    <p:sldId id="457" r:id="rId141"/>
    <p:sldId id="458" r:id="rId142"/>
    <p:sldId id="459" r:id="rId143"/>
    <p:sldId id="460" r:id="rId144"/>
    <p:sldId id="461" r:id="rId145"/>
    <p:sldId id="462" r:id="rId146"/>
    <p:sldId id="463" r:id="rId147"/>
    <p:sldId id="464" r:id="rId148"/>
    <p:sldId id="465" r:id="rId149"/>
    <p:sldId id="466" r:id="rId150"/>
    <p:sldId id="467" r:id="rId151"/>
    <p:sldId id="468" r:id="rId152"/>
    <p:sldId id="469" r:id="rId153"/>
    <p:sldId id="470" r:id="rId154"/>
    <p:sldId id="474" r:id="rId155"/>
    <p:sldId id="475" r:id="rId156"/>
    <p:sldId id="258" r:id="rId157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52C2B"/>
    <a:srgbClr val="96BD47"/>
    <a:srgbClr val="BA4F9E"/>
    <a:srgbClr val="686868"/>
    <a:srgbClr val="94BB46"/>
    <a:srgbClr val="929292"/>
    <a:srgbClr val="7B649C"/>
    <a:srgbClr val="C76B6C"/>
    <a:srgbClr val="333333"/>
    <a:srgbClr val="70B3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6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presProps" Target="presProps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viewProps" Target="view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tableStyles" Target="tableStyle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63762E-102C-0A46-97AA-ECACCA3D5360}" type="datetimeFigureOut">
              <a:rPr lang="pt-BR" smtClean="0"/>
              <a:t>23/06/2026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E6DE5E-C30C-D747-9C2D-73E40725B31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2113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Progression-Free Survival by IRC (ITT Population)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Progression-Free Survival by INV (ITT Population)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PFS by IRC - Prior cBTKi Subgroups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Progression-Free Survival by Subgroup (Demographics)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Progression-Free Survival by Subgroup (Prior cBTKi)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Overall Response Rate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MRD Analysis (clonoSEQ in Peripheral Blood)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Time to Next Treatment (ITT Population)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Overall Survival (ITT Population)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Adverse Events of Interest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Treatment-Emergent Adverse Events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Title Slide - BRUIN CLL-322 (EHA 2026)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BRUIN CLL-322 Trial Design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 Disposition (ITT Population)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Patient Demographics &amp; Baseline Characteristics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38013E-CBC3-4AA9-A04C-E873129F04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15CBC3-724C-4744-9F10-E382FCA11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C46AA1-7917-407C-990D-22194E57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30D586-30F5-46F2-99AC-ED9AA0AD8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F57FED-5880-4762-B742-4E3300E06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34876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ADA6E3-9639-4FD6-879E-41302A77B7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A7E13-22DF-464C-A42B-D9414BD93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F0C4A9-84CF-4E7F-9FF6-A5BE3F88C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637AE8-B0B5-40F1-8AF0-D4C7100E3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7D7C4B-1BF9-46DA-9CCE-948E25571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9285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FF8C85-5899-40C5-AD79-8365BDE168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4884122-4E14-4281-8D1B-D087A9A390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443C6D-A3EC-4030-ACD2-9C4AE65E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04FDF36-C634-4F95-88B1-3BC51E6F3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47B5D-38A7-4529-9521-A954F5AD9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428523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6409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A7CDE0-D4C7-4F96-8344-AF2C04D15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170DEB-ABD6-4EC8-9D28-F625E026B8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9FD64E-280E-4F19-A4F0-C08DA06A4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CBB3368-7D10-4FB7-9409-6DB624649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39A4F10-DF30-4625-8706-6180F8E9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85470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AB69C-E4B9-4FAE-8A34-8038AA805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6B421DD-E3C5-4AC5-95A8-7C7565ACB8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CFED-8690-4BB4-8D01-6C762D2D5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CC320A-5A22-45C6-B12C-0B457DF75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C3473F7-BFAC-43F4-9C3E-6D4E127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0913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7696E0-E462-4A41-939A-54F616360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9582344-0E36-418A-9EE1-42F2B4387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3CB987-0D15-4A5E-AE19-6A7278F301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60894DE-DF8C-4F1A-AFAB-B5A1B057A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60E4E4D-6EEA-433C-B7E0-73EF4CBD5C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831141-143E-4AEB-AE02-E2B0595E4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0368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33566-6EFC-46E6-B41D-0926F56E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A38E2-358A-48A5-939A-D8FBE79FC6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3D42B7-DA10-43E1-A371-A5415CD39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1C760-5CAF-4436-A548-FE00CB6D82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8E0BEB9-68AE-4057-A308-9412D31CC6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4E43CCA1-E7FF-4F6B-91AE-5BB921217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471483D-62B8-44A5-A8D2-BDCFF42AD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FE85390-D9FF-46F0-82FC-811E265E0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28510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6FC928-FCBA-4FE4-A523-FE7101F88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ECE1EA-11E9-4438-849B-A23BAD6A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59DDED0-D0F6-4541-AFA8-9B3C31D2D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0132DD-A914-4F07-A0BF-768D62DAE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8838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5EA8A74-6950-4F9B-A1C5-FC022304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C4EBDF1-F21B-423A-9BA3-E86EE1D333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1C76DE1-C554-4A90-B815-3D94C4321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744950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14310F-E140-4D94-9EE3-6AD48335E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F7B1B1-1748-4AC2-B6BF-B715347707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956A22C-6CF9-4209-9510-0F439C6DF2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2275843-BDCD-46DF-A711-FB3ED45DF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F50318-7AE2-4C1F-BC36-549C4D270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A2FD68-08A2-44AE-9A4F-FDA4144704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59947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8DE3F7-3412-40E3-9295-FD948BF60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3BFBEBE-5D29-4A30-95D0-6A7A34F043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286DD5-322C-488C-B9B9-AA2E71DEAD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F2B52E-E1E9-43CB-8D8B-943C55854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3ADDEBA-A213-4213-B4D5-D0518390A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DBD354F-10D2-492C-B44B-DC1E49F8D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9108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C641DF8-06D2-4CC9-9CAD-708097A38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A99BE78-47FA-4361-8FBA-A62D9EF5B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A71201-EE71-43D0-B682-9C225A7654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109B4-FF66-4CA5-ABF0-09C361C9F190}" type="datetimeFigureOut">
              <a:rPr lang="es-PE" smtClean="0"/>
              <a:t>23/06/26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58462-9BB9-4FA5-96F9-95FD41CE93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F9AB14-7A34-45F3-9A8F-E2BAA848A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2F5DA0-BCC5-457A-B351-D7419E4A588E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51465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7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7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hyperlink" Target="mailto:celsoarrais@gmail.com" TargetMode="External"/><Relationship Id="rId7" Type="http://schemas.openxmlformats.org/officeDocument/2006/relationships/image" Target="../media/image154.jpe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jpeg"/><Relationship Id="rId5" Type="http://schemas.openxmlformats.org/officeDocument/2006/relationships/image" Target="../media/image152.jpeg"/><Relationship Id="rId4" Type="http://schemas.openxmlformats.org/officeDocument/2006/relationships/hyperlink" Target="mailto:celso.arrais@unifesp.br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tif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43260A-6EF4-4778-B1AD-B0A6238A29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226649"/>
            <a:ext cx="9144000" cy="808966"/>
          </a:xfrm>
        </p:spPr>
        <p:txBody>
          <a:bodyPr>
            <a:noAutofit/>
          </a:bodyPr>
          <a:lstStyle/>
          <a:p>
            <a: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Best of EHA / ASCO 2026</a:t>
            </a:r>
            <a:b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MX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 Lymphocytic Leukemia</a:t>
            </a:r>
            <a:endParaRPr lang="es-PE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51682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2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5.3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5.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6.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6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6.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3.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7.5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2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8.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9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9.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3.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9.54.png"/>
          <p:cNvPicPr>
            <a:picLocks noChangeAspect="1"/>
          </p:cNvPicPr>
          <p:nvPr/>
        </p:nvPicPr>
        <p:blipFill>
          <a:blip r:embed="rId2"/>
          <a:srcRect b="7004"/>
          <a:stretch>
            <a:fillRect/>
          </a:stretch>
        </p:blipFill>
        <p:spPr>
          <a:xfrm>
            <a:off x="3048" y="269111"/>
            <a:ext cx="12188952" cy="6319777"/>
          </a:xfrm>
          <a:prstGeom prst="rect">
            <a:avLst/>
          </a:prstGeom>
        </p:spPr>
      </p:pic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0.02.png"/>
          <p:cNvPicPr>
            <a:picLocks noChangeAspect="1"/>
          </p:cNvPicPr>
          <p:nvPr/>
        </p:nvPicPr>
        <p:blipFill>
          <a:blip r:embed="rId2"/>
          <a:srcRect b="8354"/>
          <a:stretch>
            <a:fillRect/>
          </a:stretch>
        </p:blipFill>
        <p:spPr>
          <a:xfrm>
            <a:off x="3048" y="0"/>
            <a:ext cx="12188952" cy="6406587"/>
          </a:xfrm>
          <a:prstGeom prst="rect">
            <a:avLst/>
          </a:prstGeom>
        </p:spPr>
      </p:pic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0.14.png"/>
          <p:cNvPicPr>
            <a:picLocks noChangeAspect="1"/>
          </p:cNvPicPr>
          <p:nvPr/>
        </p:nvPicPr>
        <p:blipFill>
          <a:blip r:embed="rId2"/>
          <a:srcRect b="10886"/>
          <a:stretch>
            <a:fillRect/>
          </a:stretch>
        </p:blipFill>
        <p:spPr>
          <a:xfrm>
            <a:off x="3048" y="260430"/>
            <a:ext cx="12188952" cy="6337140"/>
          </a:xfrm>
          <a:prstGeom prst="rect">
            <a:avLst/>
          </a:prstGeom>
        </p:spPr>
      </p:pic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0.30.png"/>
          <p:cNvPicPr>
            <a:picLocks noChangeAspect="1"/>
          </p:cNvPicPr>
          <p:nvPr/>
        </p:nvPicPr>
        <p:blipFill>
          <a:blip r:embed="rId2"/>
          <a:srcRect b="8354"/>
          <a:stretch>
            <a:fillRect/>
          </a:stretch>
        </p:blipFill>
        <p:spPr>
          <a:xfrm>
            <a:off x="0" y="286473"/>
            <a:ext cx="12188952" cy="6285053"/>
          </a:xfrm>
          <a:prstGeom prst="rect">
            <a:avLst/>
          </a:prstGeom>
        </p:spPr>
      </p:pic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0.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2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4.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51.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611D7E-9CCC-913B-10DB-555A2B05A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891ACE0-5175-E44B-A990-ED098E3AF426}"/>
              </a:ext>
            </a:extLst>
          </p:cNvPr>
          <p:cNvSpPr txBox="1">
            <a:spLocks/>
          </p:cNvSpPr>
          <p:nvPr/>
        </p:nvSpPr>
        <p:spPr>
          <a:xfrm>
            <a:off x="191431" y="1938563"/>
            <a:ext cx="11809138" cy="2980874"/>
          </a:xfrm>
          <a:prstGeom prst="rect">
            <a:avLst/>
          </a:prstGeom>
          <a:solidFill>
            <a:srgbClr val="FFFFFF">
              <a:alpha val="902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Poster </a:t>
            </a:r>
            <a:r>
              <a:rPr kumimoji="0" lang="pt-B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presentations</a:t>
            </a:r>
            <a:endParaRPr kumimoji="0" lang="pt-B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1421933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74320" y="164592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16459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PF598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8686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ASSURE — Acalabrutinib Monotherapy: Final Phase 3b Results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5303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Opat S, et al. | TN, R/R, and Ibr-Intolerant CLL | NCT04008706 | Median follow-up 51.9 mo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332720" y="182880"/>
            <a:ext cx="1645920" cy="621792"/>
          </a:xfrm>
          <a:prstGeom prst="roundRect">
            <a:avLst>
              <a:gd name="adj" fmla="val 8824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332720" y="18288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552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82%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918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(TN cohort)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0604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260604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66090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DOR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(TN)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3776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93776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99262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 at 42 mo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(TN)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26948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54.3 mo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32434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(TN cohort)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60120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960120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58%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5606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full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treatment (48 cycles)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17627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EFFICACY OUTCOMES BY COHORT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2423160"/>
            <a:ext cx="7498080" cy="256032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0175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217627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TN (n=310)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05079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R/R (n=202)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592531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Ibr-intol (n=40)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74320" y="2679192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30175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217627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82%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05079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76%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92531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74320" y="2935224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30175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DOR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217627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NR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05079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47.2 mo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592531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33.3 mo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274320" y="3191256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30175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 at 42 months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217627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86%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405079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66%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92531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51%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4320" y="3447288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0175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17627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54.3 mo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405079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45.8 mo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592531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31.6 mo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274320" y="3703320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30175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exposure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217627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54.3 mo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405079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44.7 mo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592531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30.6 mo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274320" y="3959352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Text 54"/>
          <p:cNvSpPr/>
          <p:nvPr/>
        </p:nvSpPr>
        <p:spPr>
          <a:xfrm>
            <a:off x="30175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Discontinued treatment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217627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36%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05079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592531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63%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7955280" y="2176272"/>
            <a:ext cx="3959352" cy="2267712"/>
          </a:xfrm>
          <a:prstGeom prst="roundRect">
            <a:avLst>
              <a:gd name="adj" fmla="val 241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1" name="Shape 59"/>
          <p:cNvSpPr/>
          <p:nvPr/>
        </p:nvSpPr>
        <p:spPr>
          <a:xfrm>
            <a:off x="7955280" y="2176272"/>
            <a:ext cx="3959352" cy="274320"/>
          </a:xfrm>
          <a:prstGeom prst="roundRect">
            <a:avLst>
              <a:gd name="adj" fmla="val 13333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2" name="Text 60"/>
          <p:cNvSpPr/>
          <p:nvPr/>
        </p:nvSpPr>
        <p:spPr>
          <a:xfrm>
            <a:off x="8028432" y="2194560"/>
            <a:ext cx="3813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HIGHLIGHTS</a:t>
            </a:r>
            <a:endParaRPr lang="en-US" sz="950" dirty="0"/>
          </a:p>
        </p:txBody>
      </p:sp>
      <p:sp>
        <p:nvSpPr>
          <p:cNvPr id="63" name="Text 61"/>
          <p:cNvSpPr/>
          <p:nvPr/>
        </p:nvSpPr>
        <p:spPr>
          <a:xfrm>
            <a:off x="8046720" y="2478024"/>
            <a:ext cx="377647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TEAEs ≥20%: COVID-19 (46%), headache, diarrhea, contusion, arthralgia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≥3 TEAEs: 22% (TN), 18% (R/R), 29% (Ibr-intol), 23% (overall)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TEAEs leading to discontin. ≥1%: COVID-19 (4%), COVID-19 pneumonia (2%)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safety signals after &gt;4 years of follow-up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274320" y="4434840"/>
            <a:ext cx="11640312" cy="1691640"/>
          </a:xfrm>
          <a:prstGeom prst="roundRect">
            <a:avLst>
              <a:gd name="adj" fmla="val 324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5" name="Shape 63"/>
          <p:cNvSpPr/>
          <p:nvPr/>
        </p:nvSpPr>
        <p:spPr>
          <a:xfrm>
            <a:off x="274320" y="4434840"/>
            <a:ext cx="11640312" cy="274320"/>
          </a:xfrm>
          <a:prstGeom prst="roundRect">
            <a:avLst>
              <a:gd name="adj" fmla="val 13333"/>
            </a:avLst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6" name="Text 64"/>
          <p:cNvSpPr/>
          <p:nvPr/>
        </p:nvSpPr>
        <p:spPr>
          <a:xfrm>
            <a:off x="347472" y="4453128"/>
            <a:ext cx="11494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950" dirty="0"/>
          </a:p>
        </p:txBody>
      </p:sp>
      <p:sp>
        <p:nvSpPr>
          <p:cNvPr id="67" name="Text 65"/>
          <p:cNvSpPr/>
          <p:nvPr/>
        </p:nvSpPr>
        <p:spPr>
          <a:xfrm>
            <a:off x="365760" y="4736592"/>
            <a:ext cx="1145743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profile of acalabrutinib maintained with &gt;4 years of follow-up across TN, R/R, and Ibr-intol patients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 (≥2 mo estimates): Overall 77%; TN 86%; R/R 66%; Ibr-intol 61% — consistent with ELEVATE-RR and other covalent BTKi data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42 months, 77% of patients remained free of disease progression or death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support acalabrutinib treat-to-progression regimen as safe, effective, and applicable in real-world settings</a:t>
            </a:r>
            <a:endParaRPr lang="en-US" sz="900" dirty="0"/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74320" y="164592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16459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PS1689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8686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BOVen-ΔMRD400 — MRD-Guided Zanubrutinib + Obinutuzumab + Venetoclax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5303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Soumerai J, et al. | Treatment-Naïve CLL | Multi-center Phase 2 | MSK, Mass General Brigham, Northwestern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332720" y="182880"/>
            <a:ext cx="1645920" cy="621792"/>
          </a:xfrm>
          <a:prstGeom prst="roundRect">
            <a:avLst>
              <a:gd name="adj" fmla="val 8824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332720" y="18288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79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918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 (PR or CR)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patients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0604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260604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83%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66090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uMRD4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10–12 months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3776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93776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73%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99262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Blood uMRD5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10–12 months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26948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mo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32434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treatment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duration (ΔMRD400 achievers)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60120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960120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5606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ΔMRD400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achievers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17627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ΔMRD400 ACHIEVERS vs NON-ACHIEVERS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2423160"/>
            <a:ext cx="7498080" cy="256032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0175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280111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ΔMRD400 Achievers (n=47)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30047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Non-Achievers (n=31)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74320" y="2679192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30175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on therapy (median)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80111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months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530047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months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274320" y="2935224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30175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EOT blood uMRD4 (10 mo)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280111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(47/47)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30047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57% (17/30)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274320" y="3191256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30175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EOT blood uMRD5 (10 mo)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80111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94% (44/47)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530047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39% (11/28)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74320" y="3447288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30175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 uMRD4 at C10D28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280111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69% (29/42)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30047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(9/30)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4320" y="3703320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0175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BM uMRD5 at C10D28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80111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44% (17/42)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30047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17% (5/30)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274320" y="3959352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30175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MRD-free survival (median)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280111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 months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30047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 months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274320" y="4215384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30175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for MRD-free survival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280111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4.95 (95% CI 1.5–14.1)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30047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 — p&lt;0.001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7955280" y="2176272"/>
            <a:ext cx="3959352" cy="2267712"/>
          </a:xfrm>
          <a:prstGeom prst="roundRect">
            <a:avLst>
              <a:gd name="adj" fmla="val 241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7955280" y="2176272"/>
            <a:ext cx="3959352" cy="274320"/>
          </a:xfrm>
          <a:prstGeom prst="roundRect">
            <a:avLst>
              <a:gd name="adj" fmla="val 13333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Text 57"/>
          <p:cNvSpPr/>
          <p:nvPr/>
        </p:nvSpPr>
        <p:spPr>
          <a:xfrm>
            <a:off x="8028432" y="2194560"/>
            <a:ext cx="3813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HIGHLIGHTS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8046720" y="2478024"/>
            <a:ext cx="377647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Well-tolerated; no Grade 5 AEs occurred on study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case of laboratory TLS on cycle 1 day 1 (obinutuzumab-zanubrutinib)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febrile neutropenia reported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COVID-19 cases were Grade 1–2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AEs ≥20%: neutropenia (58%), diarrhea (53%), platelet decrease (48%), bruising (46%)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Grade ≥3 neutropenia: 43.8%; Grade ≥3 hypertension: 8.9%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74320" y="4434840"/>
            <a:ext cx="11640312" cy="1691640"/>
          </a:xfrm>
          <a:prstGeom prst="roundRect">
            <a:avLst>
              <a:gd name="adj" fmla="val 324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2" name="Shape 60"/>
          <p:cNvSpPr/>
          <p:nvPr/>
        </p:nvSpPr>
        <p:spPr>
          <a:xfrm>
            <a:off x="274320" y="4434840"/>
            <a:ext cx="11640312" cy="274320"/>
          </a:xfrm>
          <a:prstGeom prst="roundRect">
            <a:avLst>
              <a:gd name="adj" fmla="val 13333"/>
            </a:avLst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3" name="Text 61"/>
          <p:cNvSpPr/>
          <p:nvPr/>
        </p:nvSpPr>
        <p:spPr>
          <a:xfrm>
            <a:off x="347472" y="4453128"/>
            <a:ext cx="11494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365760" y="4736592"/>
            <a:ext cx="1145743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BOVen with MRD-kinetics-guided duration is well-tolerated and achieved high rates of uMRD4 (83%) and uMRD5 (73%) within 10–12 months in a high-risk cohort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Prospective validation confirms: ΔMRD400 identifies patients with significantly higher rates of early blood uMRD4 (100% vs 52%) and uMRD5 (94% vs 36%)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genomic factors (TP53, IGHV status) were not associated with ΔMRD400 achievement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Additional follow-up needed to determine if extending therapy for ΔMRD400 non-achievers improves uMRD4/uMRD5 rates and translates to outcomes benefit</a:t>
            </a:r>
            <a:endParaRPr lang="en-US" sz="900" dirty="0"/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74320" y="164592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16459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PF606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8686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TAILOR — Fixed-Duration Dose-Modified Ibrutinib + Venetoclax in TN CLL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5303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Chia P, et al. | Previously Untreated CLL | Prospective Phase 2 | NCT03836261 | Benchmark ORR 75%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332720" y="182880"/>
            <a:ext cx="1645920" cy="621792"/>
          </a:xfrm>
          <a:prstGeom prst="roundRect">
            <a:avLst>
              <a:gd name="adj" fmla="val 8824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332720" y="18288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171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94.2%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918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 — Cohort 1A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(reactive dose adjust.)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0604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260604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89.4%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66090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 — Cohort 1B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(proactive dose adjust.)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3776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93776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98.8%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99262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PFS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cohorts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26948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4.7%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32434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Ibr discontin.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 AEs (1A)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60120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960120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11.8%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5606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Ibr discontin.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 AEs (1B)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17627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COMPARISON: REACTIVE (1A) vs PROACTIVE (1B) DOSE ADJUSTMENT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2423160"/>
            <a:ext cx="7498080" cy="256032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0175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280111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1A — Reactive (n=86)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30047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Cohort 1B — Proactive (n=85)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74320" y="2679192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30175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endpoint (ORR)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80111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94.2% (95% CI 87–98%)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530047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89.4% (95% CI 81–95%)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274320" y="2935224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30175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 benchmark (ORR &gt;75%)?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280111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statistically significant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30047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statistically significant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274320" y="3191256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30175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PFS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80111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98.8%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530047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97.6% / 98.8%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74320" y="3447288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30175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Ibr discontin. due to AEs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280111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4.7%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30047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11.8%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4320" y="3703320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0175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 leading to Ibr dose reduction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80111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captured (reactive only)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30047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Proactive: reduced per protocol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274320" y="3959352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30175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Dose reductions occurred in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280111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30047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proportion ≥65 yrs group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274320" y="4215384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30175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Deaths on study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280111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(intracranial hemorrhage, Ibr-related)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30047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(pneumonia, unrelated to Ibr)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7955280" y="2176272"/>
            <a:ext cx="3959352" cy="2267712"/>
          </a:xfrm>
          <a:prstGeom prst="roundRect">
            <a:avLst>
              <a:gd name="adj" fmla="val 241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7955280" y="2176272"/>
            <a:ext cx="3959352" cy="274320"/>
          </a:xfrm>
          <a:prstGeom prst="roundRect">
            <a:avLst>
              <a:gd name="adj" fmla="val 13333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Text 57"/>
          <p:cNvSpPr/>
          <p:nvPr/>
        </p:nvSpPr>
        <p:spPr>
          <a:xfrm>
            <a:off x="8028432" y="2194560"/>
            <a:ext cx="3813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HIGHLIGHTS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8046720" y="2478024"/>
            <a:ext cx="377647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cohorts: AEs leading to Ibr dose reduction were manageable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COVID-19-related AEs: leading cause of AE-related discontinuations in both cohorts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Cardiac events (atrial fibrillation): low rates in both cohorts; no cardiac deaths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cohort: grade ≥3 AEs similar across age groups despite dose adjustments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ventricular arrhythmias in either cohort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74320" y="4434840"/>
            <a:ext cx="11640312" cy="1691640"/>
          </a:xfrm>
          <a:prstGeom prst="roundRect">
            <a:avLst>
              <a:gd name="adj" fmla="val 324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2" name="Shape 60"/>
          <p:cNvSpPr/>
          <p:nvPr/>
        </p:nvSpPr>
        <p:spPr>
          <a:xfrm>
            <a:off x="274320" y="4434840"/>
            <a:ext cx="11640312" cy="274320"/>
          </a:xfrm>
          <a:prstGeom prst="roundRect">
            <a:avLst>
              <a:gd name="adj" fmla="val 13333"/>
            </a:avLst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3" name="Text 61"/>
          <p:cNvSpPr/>
          <p:nvPr/>
        </p:nvSpPr>
        <p:spPr>
          <a:xfrm>
            <a:off x="347472" y="4453128"/>
            <a:ext cx="11494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365760" y="4736592"/>
            <a:ext cx="1145743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reactive and proactive Ibr+Ven dose adjustment cohorts met the primary endpoint (ORR &gt;75% benchmark) with statistically significant improvement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12-month PFS was 98.8% in both cohorts, supporting treatment efficacy across dose adjustment strategies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Proactive dose reductions improved AE profiles including low rates of atrial fibrillation and no cardiac deaths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further support the safety and dosing flexibility of FD Ibr+Ven in previously untreated CLL</a:t>
            </a:r>
            <a:endParaRPr lang="en-US" sz="900" dirty="0"/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74320" y="164592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16459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PF614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8686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AMPLIFY Post-Hoc — Acalabrutinib+Venetoclax ± Obinutuzumab by Age Subgroup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5303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Seymour JF, et al. | TN CLL | Phase 3 AMPLIFY (NCT03836261) | AV (n=291) vs AVO (n=294) vs CIT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332720" y="182880"/>
            <a:ext cx="1645920" cy="621792"/>
          </a:xfrm>
          <a:prstGeom prst="roundRect">
            <a:avLst>
              <a:gd name="adj" fmla="val 8824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332720" y="18288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585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 &amp; AVO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918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regimens showed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 benefit vs CIT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0604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260604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&lt;65 / ≥65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66090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Similar within-treatment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profiles by age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3776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93776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99262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safety signals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identified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26948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32434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Leading cause of AE-related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discontinuations all groups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60120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960120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Modest ↑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5606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 discontinuations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≥65 vs &lt;65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17627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 BENEFIT vs CIT — BY AGE SUBGROUP (Hazard Ratios)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2423160"/>
            <a:ext cx="7498080" cy="256032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0175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Comparison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280111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&lt;65 — HR (95% CI)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5300472" y="242316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≥65 — HR (95% CI)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274320" y="2679192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0" name="Text 28"/>
          <p:cNvSpPr/>
          <p:nvPr/>
        </p:nvSpPr>
        <p:spPr>
          <a:xfrm>
            <a:off x="30175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 vs CIT</a:t>
            </a:r>
            <a:endParaRPr lang="en-US" sz="800" dirty="0"/>
          </a:p>
        </p:txBody>
      </p:sp>
      <p:sp>
        <p:nvSpPr>
          <p:cNvPr id="31" name="Text 29"/>
          <p:cNvSpPr/>
          <p:nvPr/>
        </p:nvSpPr>
        <p:spPr>
          <a:xfrm>
            <a:off x="280111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0.64 (0.58–1.22)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5300472" y="267919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0.42 (0.27–0.64) — favors AV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274320" y="2935224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4" name="Text 32"/>
          <p:cNvSpPr/>
          <p:nvPr/>
        </p:nvSpPr>
        <p:spPr>
          <a:xfrm>
            <a:off x="30175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 vs CIT</a:t>
            </a:r>
            <a:endParaRPr lang="en-US" sz="800" dirty="0"/>
          </a:p>
        </p:txBody>
      </p:sp>
      <p:sp>
        <p:nvSpPr>
          <p:cNvPr id="35" name="Text 33"/>
          <p:cNvSpPr/>
          <p:nvPr/>
        </p:nvSpPr>
        <p:spPr>
          <a:xfrm>
            <a:off x="280111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0.47 (0.35–0.64)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5300472" y="293522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0.47 (0.29–0.78) — favors AVO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274320" y="3191256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8" name="Text 36"/>
          <p:cNvSpPr/>
          <p:nvPr/>
        </p:nvSpPr>
        <p:spPr>
          <a:xfrm>
            <a:off x="30175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 vs CIT OS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280111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0.94 (0.65–1.22)</a:t>
            </a:r>
            <a:endParaRPr lang="en-US" sz="800" dirty="0"/>
          </a:p>
        </p:txBody>
      </p:sp>
      <p:sp>
        <p:nvSpPr>
          <p:cNvPr id="40" name="Text 38"/>
          <p:cNvSpPr/>
          <p:nvPr/>
        </p:nvSpPr>
        <p:spPr>
          <a:xfrm>
            <a:off x="5300472" y="3191256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0.42 (0.27–0.64)</a:t>
            </a:r>
            <a:endParaRPr lang="en-US" sz="800" dirty="0"/>
          </a:p>
        </p:txBody>
      </p:sp>
      <p:sp>
        <p:nvSpPr>
          <p:cNvPr id="41" name="Shape 39"/>
          <p:cNvSpPr/>
          <p:nvPr/>
        </p:nvSpPr>
        <p:spPr>
          <a:xfrm>
            <a:off x="274320" y="3447288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2" name="Text 40"/>
          <p:cNvSpPr/>
          <p:nvPr/>
        </p:nvSpPr>
        <p:spPr>
          <a:xfrm>
            <a:off x="30175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 vs CIT OS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280111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0.47 (0.28–0.79)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300472" y="3447288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0.47 (0.29–0.79)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4320" y="3703320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0175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 (AV)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80111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40.5 mo (&lt;65); 42.3 mo (≥65)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5300472" y="3703320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42.3 mo</a:t>
            </a:r>
            <a:endParaRPr lang="en-US" sz="800" dirty="0"/>
          </a:p>
        </p:txBody>
      </p:sp>
      <p:sp>
        <p:nvSpPr>
          <p:cNvPr id="49" name="Shape 47"/>
          <p:cNvSpPr/>
          <p:nvPr/>
        </p:nvSpPr>
        <p:spPr>
          <a:xfrm>
            <a:off x="274320" y="3959352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0" name="Text 48"/>
          <p:cNvSpPr/>
          <p:nvPr/>
        </p:nvSpPr>
        <p:spPr>
          <a:xfrm>
            <a:off x="30175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 (AVO)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280111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41.1 mo (&lt;65); 42 mo (≥65)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5300472" y="3959352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42 mo</a:t>
            </a:r>
            <a:endParaRPr lang="en-US" sz="800" dirty="0"/>
          </a:p>
        </p:txBody>
      </p:sp>
      <p:sp>
        <p:nvSpPr>
          <p:cNvPr id="53" name="Shape 51"/>
          <p:cNvSpPr/>
          <p:nvPr/>
        </p:nvSpPr>
        <p:spPr>
          <a:xfrm>
            <a:off x="274320" y="4215384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4" name="Text 52"/>
          <p:cNvSpPr/>
          <p:nvPr/>
        </p:nvSpPr>
        <p:spPr>
          <a:xfrm>
            <a:off x="30175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Baseline: ≥65 more comorbidities?</a:t>
            </a:r>
            <a:endParaRPr lang="en-US" sz="800" dirty="0"/>
          </a:p>
        </p:txBody>
      </p:sp>
      <p:sp>
        <p:nvSpPr>
          <p:cNvPr id="55" name="Text 53"/>
          <p:cNvSpPr/>
          <p:nvPr/>
        </p:nvSpPr>
        <p:spPr>
          <a:xfrm>
            <a:off x="280111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56" name="Text 54"/>
          <p:cNvSpPr/>
          <p:nvPr/>
        </p:nvSpPr>
        <p:spPr>
          <a:xfrm>
            <a:off x="5300472" y="4215384"/>
            <a:ext cx="244449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higher CrCl reduction, anemia, CV meds</a:t>
            </a:r>
            <a:endParaRPr lang="en-US" sz="800" dirty="0"/>
          </a:p>
        </p:txBody>
      </p:sp>
      <p:sp>
        <p:nvSpPr>
          <p:cNvPr id="57" name="Shape 55"/>
          <p:cNvSpPr/>
          <p:nvPr/>
        </p:nvSpPr>
        <p:spPr>
          <a:xfrm>
            <a:off x="7955280" y="2176272"/>
            <a:ext cx="3959352" cy="2267712"/>
          </a:xfrm>
          <a:prstGeom prst="roundRect">
            <a:avLst>
              <a:gd name="adj" fmla="val 241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8" name="Shape 56"/>
          <p:cNvSpPr/>
          <p:nvPr/>
        </p:nvSpPr>
        <p:spPr>
          <a:xfrm>
            <a:off x="7955280" y="2176272"/>
            <a:ext cx="3959352" cy="274320"/>
          </a:xfrm>
          <a:prstGeom prst="roundRect">
            <a:avLst>
              <a:gd name="adj" fmla="val 13333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59" name="Text 57"/>
          <p:cNvSpPr/>
          <p:nvPr/>
        </p:nvSpPr>
        <p:spPr>
          <a:xfrm>
            <a:off x="8028432" y="2194560"/>
            <a:ext cx="3813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BY AGE</a:t>
            </a:r>
            <a:endParaRPr lang="en-US" sz="950" dirty="0"/>
          </a:p>
        </p:txBody>
      </p:sp>
      <p:sp>
        <p:nvSpPr>
          <p:cNvPr id="60" name="Text 58"/>
          <p:cNvSpPr/>
          <p:nvPr/>
        </p:nvSpPr>
        <p:spPr>
          <a:xfrm>
            <a:off x="8046720" y="2478024"/>
            <a:ext cx="377647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Similar within-treatment safety profiles across &lt;65 and ≥65 age groups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≥65 years: modest increase in AE-related discontinuations vs &lt;65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AEs: most common reason for discontinuation across all groups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≥65 at baseline: higher proportion with reduced creatinine clearance, anemia, higher CV comorbidity scores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safety signals in either age subgroup</a:t>
            </a:r>
            <a:endParaRPr lang="en-US" sz="900" dirty="0"/>
          </a:p>
        </p:txBody>
      </p:sp>
      <p:sp>
        <p:nvSpPr>
          <p:cNvPr id="61" name="Shape 59"/>
          <p:cNvSpPr/>
          <p:nvPr/>
        </p:nvSpPr>
        <p:spPr>
          <a:xfrm>
            <a:off x="274320" y="4434840"/>
            <a:ext cx="11640312" cy="1691640"/>
          </a:xfrm>
          <a:prstGeom prst="roundRect">
            <a:avLst>
              <a:gd name="adj" fmla="val 324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2" name="Shape 60"/>
          <p:cNvSpPr/>
          <p:nvPr/>
        </p:nvSpPr>
        <p:spPr>
          <a:xfrm>
            <a:off x="274320" y="4434840"/>
            <a:ext cx="11640312" cy="274320"/>
          </a:xfrm>
          <a:prstGeom prst="roundRect">
            <a:avLst>
              <a:gd name="adj" fmla="val 13333"/>
            </a:avLst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3" name="Text 61"/>
          <p:cNvSpPr/>
          <p:nvPr/>
        </p:nvSpPr>
        <p:spPr>
          <a:xfrm>
            <a:off x="347472" y="4453128"/>
            <a:ext cx="11494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365760" y="4736592"/>
            <a:ext cx="1145743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Fixed-duration AV-containing regimens (AV and AVO) showed PFS benefit vs CIT in both age subgroups (&lt;65 and ≥65 years)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Within-treatment safety profiles were generally similar across age groups; modest increase in AE-related discontinuations observed in ≥65 patients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COVID-19-related AEs were the leading cause of AE-related discontinuations — a consistent finding across age groups and treatment arms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new safety signals identified — supports use of fixed-duration AV ± obinutuzumab in older patients with TN CLL</a:t>
            </a:r>
            <a:endParaRPr lang="en-US" sz="900" dirty="0"/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274320" y="164592"/>
            <a:ext cx="914400" cy="320040"/>
          </a:xfrm>
          <a:prstGeom prst="roundRect">
            <a:avLst>
              <a:gd name="adj" fmla="val 14286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274320" y="164592"/>
            <a:ext cx="914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PS1701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1325880" y="128016"/>
            <a:ext cx="8686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Pirtobrutinib in TN CLL/SLL — Pooled Results from BRUIN CLL-313 &amp; CLL-314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1325880" y="530352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Wierda WG, et al. | Treatment-Naïve CLL/SLL | Pirtobrutinib 200 mg PO QD | Sponsored by Eli Lilly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0332720" y="182880"/>
            <a:ext cx="1645920" cy="621792"/>
          </a:xfrm>
          <a:prstGeom prst="roundRect">
            <a:avLst>
              <a:gd name="adj" fmla="val 8824"/>
            </a:avLst>
          </a:prstGeom>
          <a:solidFill>
            <a:srgbClr val="0891B2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332720" y="182880"/>
            <a:ext cx="164592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253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Text 8"/>
          <p:cNvSpPr/>
          <p:nvPr/>
        </p:nvSpPr>
        <p:spPr>
          <a:xfrm>
            <a:off x="27432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93.3%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32918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ORR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(95% CI 89.1–96.4%)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0604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3" name="Text 11"/>
          <p:cNvSpPr/>
          <p:nvPr/>
        </p:nvSpPr>
        <p:spPr>
          <a:xfrm>
            <a:off x="260604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93.2%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266090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24-month PFS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(pooled)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3776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D1FAE5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6" name="Text 14"/>
          <p:cNvSpPr/>
          <p:nvPr/>
        </p:nvSpPr>
        <p:spPr>
          <a:xfrm>
            <a:off x="493776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596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97.5%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499262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24-month OS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(pooled)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726948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FEF3C7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9" name="Text 17"/>
          <p:cNvSpPr/>
          <p:nvPr/>
        </p:nvSpPr>
        <p:spPr>
          <a:xfrm>
            <a:off x="726948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B4530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4.8%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32434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Discontinuation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to TEAEs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9601200" y="1097280"/>
            <a:ext cx="2148840" cy="960120"/>
          </a:xfrm>
          <a:prstGeom prst="roundRect">
            <a:avLst>
              <a:gd name="adj" fmla="val 7619"/>
            </a:avLst>
          </a:prstGeom>
          <a:solidFill>
            <a:srgbClr val="E0F7FA"/>
          </a:solidFill>
          <a:ln/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22" name="Text 20"/>
          <p:cNvSpPr/>
          <p:nvPr/>
        </p:nvSpPr>
        <p:spPr>
          <a:xfrm>
            <a:off x="9601200" y="1143000"/>
            <a:ext cx="2148840" cy="5952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32.7 mo</a:t>
            </a:r>
            <a:endParaRPr lang="en-US" sz="2800" dirty="0"/>
          </a:p>
        </p:txBody>
      </p:sp>
      <p:sp>
        <p:nvSpPr>
          <p:cNvPr id="23" name="Text 21"/>
          <p:cNvSpPr/>
          <p:nvPr/>
        </p:nvSpPr>
        <p:spPr>
          <a:xfrm>
            <a:off x="9656064" y="1625346"/>
            <a:ext cx="2039112" cy="4320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(BRUIN CLL-313)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74320" y="217627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0E74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EFFICACY OUTCOMES BY STUDY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74320" y="2423160"/>
            <a:ext cx="7498080" cy="256032"/>
          </a:xfrm>
          <a:prstGeom prst="rect">
            <a:avLst/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26" name="Text 24"/>
          <p:cNvSpPr/>
          <p:nvPr/>
        </p:nvSpPr>
        <p:spPr>
          <a:xfrm>
            <a:off x="30175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Endpoint</a:t>
            </a:r>
            <a:endParaRPr lang="en-US" sz="800" dirty="0"/>
          </a:p>
        </p:txBody>
      </p:sp>
      <p:sp>
        <p:nvSpPr>
          <p:cNvPr id="27" name="Text 25"/>
          <p:cNvSpPr/>
          <p:nvPr/>
        </p:nvSpPr>
        <p:spPr>
          <a:xfrm>
            <a:off x="217627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BRUIN CLL-313 (n=141)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405079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BRUIN CLL-314 (n=112)</a:t>
            </a:r>
            <a:endParaRPr lang="en-US" sz="800" dirty="0"/>
          </a:p>
        </p:txBody>
      </p:sp>
      <p:sp>
        <p:nvSpPr>
          <p:cNvPr id="29" name="Text 27"/>
          <p:cNvSpPr/>
          <p:nvPr/>
        </p:nvSpPr>
        <p:spPr>
          <a:xfrm>
            <a:off x="5925312" y="242316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(n=253)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274320" y="2679192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1" name="Text 29"/>
          <p:cNvSpPr/>
          <p:nvPr/>
        </p:nvSpPr>
        <p:spPr>
          <a:xfrm>
            <a:off x="30175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ORR (95% CI)</a:t>
            </a:r>
            <a:endParaRPr lang="en-US" sz="800" dirty="0"/>
          </a:p>
        </p:txBody>
      </p:sp>
      <p:sp>
        <p:nvSpPr>
          <p:cNvPr id="32" name="Text 30"/>
          <p:cNvSpPr/>
          <p:nvPr/>
        </p:nvSpPr>
        <p:spPr>
          <a:xfrm>
            <a:off x="217627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94.3% (89.1–97.5%)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405079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92.0% (85.5–96.3%)</a:t>
            </a:r>
            <a:endParaRPr lang="en-US" sz="800" dirty="0"/>
          </a:p>
        </p:txBody>
      </p:sp>
      <p:sp>
        <p:nvSpPr>
          <p:cNvPr id="34" name="Text 32"/>
          <p:cNvSpPr/>
          <p:nvPr/>
        </p:nvSpPr>
        <p:spPr>
          <a:xfrm>
            <a:off x="5925312" y="267919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93.3% (89.1–96.4%)</a:t>
            </a:r>
            <a:endParaRPr lang="en-US" sz="800" dirty="0"/>
          </a:p>
        </p:txBody>
      </p:sp>
      <p:sp>
        <p:nvSpPr>
          <p:cNvPr id="35" name="Shape 33"/>
          <p:cNvSpPr/>
          <p:nvPr/>
        </p:nvSpPr>
        <p:spPr>
          <a:xfrm>
            <a:off x="274320" y="2935224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6" name="Text 34"/>
          <p:cNvSpPr/>
          <p:nvPr/>
        </p:nvSpPr>
        <p:spPr>
          <a:xfrm>
            <a:off x="30175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18-month PFS</a:t>
            </a:r>
            <a:endParaRPr lang="en-US" sz="800" dirty="0"/>
          </a:p>
        </p:txBody>
      </p:sp>
      <p:sp>
        <p:nvSpPr>
          <p:cNvPr id="37" name="Text 35"/>
          <p:cNvSpPr/>
          <p:nvPr/>
        </p:nvSpPr>
        <p:spPr>
          <a:xfrm>
            <a:off x="217627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97.1% (92.8–99.1%)</a:t>
            </a:r>
            <a:endParaRPr lang="en-US" sz="800" dirty="0"/>
          </a:p>
        </p:txBody>
      </p:sp>
      <p:sp>
        <p:nvSpPr>
          <p:cNvPr id="38" name="Text 36"/>
          <p:cNvSpPr/>
          <p:nvPr/>
        </p:nvSpPr>
        <p:spPr>
          <a:xfrm>
            <a:off x="405079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93.7% (87.4–97.1%)</a:t>
            </a:r>
            <a:endParaRPr lang="en-US" sz="800" dirty="0"/>
          </a:p>
        </p:txBody>
      </p:sp>
      <p:sp>
        <p:nvSpPr>
          <p:cNvPr id="39" name="Text 37"/>
          <p:cNvSpPr/>
          <p:nvPr/>
        </p:nvSpPr>
        <p:spPr>
          <a:xfrm>
            <a:off x="5925312" y="293522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95.5% (91.9–97.8%)</a:t>
            </a:r>
            <a:endParaRPr lang="en-US" sz="800" dirty="0"/>
          </a:p>
        </p:txBody>
      </p:sp>
      <p:sp>
        <p:nvSpPr>
          <p:cNvPr id="40" name="Shape 38"/>
          <p:cNvSpPr/>
          <p:nvPr/>
        </p:nvSpPr>
        <p:spPr>
          <a:xfrm>
            <a:off x="274320" y="3191256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1" name="Text 39"/>
          <p:cNvSpPr/>
          <p:nvPr/>
        </p:nvSpPr>
        <p:spPr>
          <a:xfrm>
            <a:off x="30175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24-month PFS</a:t>
            </a:r>
            <a:endParaRPr lang="en-US" sz="800" dirty="0"/>
          </a:p>
        </p:txBody>
      </p:sp>
      <p:sp>
        <p:nvSpPr>
          <p:cNvPr id="42" name="Text 40"/>
          <p:cNvSpPr/>
          <p:nvPr/>
        </p:nvSpPr>
        <p:spPr>
          <a:xfrm>
            <a:off x="217627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94.3% (88.7–97.5%)</a:t>
            </a:r>
            <a:endParaRPr lang="en-US" sz="800" dirty="0"/>
          </a:p>
        </p:txBody>
      </p:sp>
      <p:sp>
        <p:nvSpPr>
          <p:cNvPr id="43" name="Text 41"/>
          <p:cNvSpPr/>
          <p:nvPr/>
        </p:nvSpPr>
        <p:spPr>
          <a:xfrm>
            <a:off x="405079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87.4% (79.8–92.5%)</a:t>
            </a:r>
            <a:endParaRPr lang="en-US" sz="800" dirty="0"/>
          </a:p>
        </p:txBody>
      </p:sp>
      <p:sp>
        <p:nvSpPr>
          <p:cNvPr id="44" name="Text 42"/>
          <p:cNvSpPr/>
          <p:nvPr/>
        </p:nvSpPr>
        <p:spPr>
          <a:xfrm>
            <a:off x="5925312" y="3191256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93.2%</a:t>
            </a:r>
            <a:endParaRPr lang="en-US" sz="800" dirty="0"/>
          </a:p>
        </p:txBody>
      </p:sp>
      <p:sp>
        <p:nvSpPr>
          <p:cNvPr id="45" name="Shape 43"/>
          <p:cNvSpPr/>
          <p:nvPr/>
        </p:nvSpPr>
        <p:spPr>
          <a:xfrm>
            <a:off x="274320" y="3447288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6" name="Text 44"/>
          <p:cNvSpPr/>
          <p:nvPr/>
        </p:nvSpPr>
        <p:spPr>
          <a:xfrm>
            <a:off x="30175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18-month OS</a:t>
            </a:r>
            <a:endParaRPr lang="en-US" sz="800" dirty="0"/>
          </a:p>
        </p:txBody>
      </p:sp>
      <p:sp>
        <p:nvSpPr>
          <p:cNvPr id="47" name="Text 45"/>
          <p:cNvSpPr/>
          <p:nvPr/>
        </p:nvSpPr>
        <p:spPr>
          <a:xfrm>
            <a:off x="217627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99.3% (95.0–100%)</a:t>
            </a:r>
            <a:endParaRPr lang="en-US" sz="800" dirty="0"/>
          </a:p>
        </p:txBody>
      </p:sp>
      <p:sp>
        <p:nvSpPr>
          <p:cNvPr id="48" name="Text 46"/>
          <p:cNvSpPr/>
          <p:nvPr/>
        </p:nvSpPr>
        <p:spPr>
          <a:xfrm>
            <a:off x="405079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98.2% (93.2–99.6%)</a:t>
            </a:r>
            <a:endParaRPr lang="en-US" sz="800" dirty="0"/>
          </a:p>
        </p:txBody>
      </p:sp>
      <p:sp>
        <p:nvSpPr>
          <p:cNvPr id="49" name="Text 47"/>
          <p:cNvSpPr/>
          <p:nvPr/>
        </p:nvSpPr>
        <p:spPr>
          <a:xfrm>
            <a:off x="5925312" y="3447288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98.8% (95.9–99.7%)</a:t>
            </a:r>
            <a:endParaRPr lang="en-US" sz="800" dirty="0"/>
          </a:p>
        </p:txBody>
      </p:sp>
      <p:sp>
        <p:nvSpPr>
          <p:cNvPr id="50" name="Shape 48"/>
          <p:cNvSpPr/>
          <p:nvPr/>
        </p:nvSpPr>
        <p:spPr>
          <a:xfrm>
            <a:off x="274320" y="3703320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1" name="Text 49"/>
          <p:cNvSpPr/>
          <p:nvPr/>
        </p:nvSpPr>
        <p:spPr>
          <a:xfrm>
            <a:off x="30175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24-month OS</a:t>
            </a:r>
            <a:endParaRPr lang="en-US" sz="800" dirty="0"/>
          </a:p>
        </p:txBody>
      </p:sp>
      <p:sp>
        <p:nvSpPr>
          <p:cNvPr id="52" name="Text 50"/>
          <p:cNvSpPr/>
          <p:nvPr/>
        </p:nvSpPr>
        <p:spPr>
          <a:xfrm>
            <a:off x="217627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99.3%</a:t>
            </a:r>
            <a:endParaRPr lang="en-US" sz="800" dirty="0"/>
          </a:p>
        </p:txBody>
      </p:sp>
      <p:sp>
        <p:nvSpPr>
          <p:cNvPr id="53" name="Text 51"/>
          <p:cNvSpPr/>
          <p:nvPr/>
        </p:nvSpPr>
        <p:spPr>
          <a:xfrm>
            <a:off x="405079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94.3%</a:t>
            </a:r>
            <a:endParaRPr lang="en-US" sz="800" dirty="0"/>
          </a:p>
        </p:txBody>
      </p:sp>
      <p:sp>
        <p:nvSpPr>
          <p:cNvPr id="54" name="Text 52"/>
          <p:cNvSpPr/>
          <p:nvPr/>
        </p:nvSpPr>
        <p:spPr>
          <a:xfrm>
            <a:off x="5925312" y="3703320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97.5%</a:t>
            </a:r>
            <a:endParaRPr lang="en-US" sz="800" dirty="0"/>
          </a:p>
        </p:txBody>
      </p:sp>
      <p:sp>
        <p:nvSpPr>
          <p:cNvPr id="55" name="Shape 53"/>
          <p:cNvSpPr/>
          <p:nvPr/>
        </p:nvSpPr>
        <p:spPr>
          <a:xfrm>
            <a:off x="274320" y="3959352"/>
            <a:ext cx="7498080" cy="256032"/>
          </a:xfrm>
          <a:prstGeom prst="rect">
            <a:avLst/>
          </a:prstGeom>
          <a:solidFill>
            <a:srgbClr val="FFFFFF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6" name="Text 54"/>
          <p:cNvSpPr/>
          <p:nvPr/>
        </p:nvSpPr>
        <p:spPr>
          <a:xfrm>
            <a:off x="30175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Median follow-up</a:t>
            </a:r>
            <a:endParaRPr lang="en-US" sz="800" dirty="0"/>
          </a:p>
        </p:txBody>
      </p:sp>
      <p:sp>
        <p:nvSpPr>
          <p:cNvPr id="57" name="Text 55"/>
          <p:cNvSpPr/>
          <p:nvPr/>
        </p:nvSpPr>
        <p:spPr>
          <a:xfrm>
            <a:off x="217627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32.7 mo (31.9–33.3)</a:t>
            </a:r>
            <a:endParaRPr lang="en-US" sz="800" dirty="0"/>
          </a:p>
        </p:txBody>
      </p:sp>
      <p:sp>
        <p:nvSpPr>
          <p:cNvPr id="58" name="Text 56"/>
          <p:cNvSpPr/>
          <p:nvPr/>
        </p:nvSpPr>
        <p:spPr>
          <a:xfrm>
            <a:off x="405079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27.0 mo (26.6–27.4)</a:t>
            </a:r>
            <a:endParaRPr lang="en-US" sz="800" dirty="0"/>
          </a:p>
        </p:txBody>
      </p:sp>
      <p:sp>
        <p:nvSpPr>
          <p:cNvPr id="59" name="Text 57"/>
          <p:cNvSpPr/>
          <p:nvPr/>
        </p:nvSpPr>
        <p:spPr>
          <a:xfrm>
            <a:off x="5925312" y="395935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~30 mo</a:t>
            </a:r>
            <a:endParaRPr lang="en-US" sz="800" dirty="0"/>
          </a:p>
        </p:txBody>
      </p:sp>
      <p:sp>
        <p:nvSpPr>
          <p:cNvPr id="60" name="Shape 58"/>
          <p:cNvSpPr/>
          <p:nvPr/>
        </p:nvSpPr>
        <p:spPr>
          <a:xfrm>
            <a:off x="274320" y="4215384"/>
            <a:ext cx="7498080" cy="256032"/>
          </a:xfrm>
          <a:prstGeom prst="rect">
            <a:avLst/>
          </a:prstGeom>
          <a:solidFill>
            <a:srgbClr val="E2E8F0"/>
          </a:solidFill>
          <a:ln w="6350">
            <a:solidFill>
              <a:srgbClr val="D1D5DB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1" name="Text 59"/>
          <p:cNvSpPr/>
          <p:nvPr/>
        </p:nvSpPr>
        <p:spPr>
          <a:xfrm>
            <a:off x="301752" y="421538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Discont. due to TEAEs</a:t>
            </a:r>
            <a:endParaRPr lang="en-US" sz="800" dirty="0"/>
          </a:p>
        </p:txBody>
      </p:sp>
      <p:sp>
        <p:nvSpPr>
          <p:cNvPr id="62" name="Text 60"/>
          <p:cNvSpPr/>
          <p:nvPr/>
        </p:nvSpPr>
        <p:spPr>
          <a:xfrm>
            <a:off x="2176272" y="421538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3" name="Text 61"/>
          <p:cNvSpPr/>
          <p:nvPr/>
        </p:nvSpPr>
        <p:spPr>
          <a:xfrm>
            <a:off x="4050792" y="421538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00" dirty="0"/>
          </a:p>
        </p:txBody>
      </p:sp>
      <p:sp>
        <p:nvSpPr>
          <p:cNvPr id="64" name="Text 62"/>
          <p:cNvSpPr/>
          <p:nvPr/>
        </p:nvSpPr>
        <p:spPr>
          <a:xfrm>
            <a:off x="5925312" y="4215384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4.8% (1.6% treatment-related)</a:t>
            </a:r>
            <a:endParaRPr lang="en-US" sz="800" dirty="0"/>
          </a:p>
        </p:txBody>
      </p:sp>
      <p:sp>
        <p:nvSpPr>
          <p:cNvPr id="65" name="Shape 63"/>
          <p:cNvSpPr/>
          <p:nvPr/>
        </p:nvSpPr>
        <p:spPr>
          <a:xfrm>
            <a:off x="7955280" y="2176272"/>
            <a:ext cx="3959352" cy="2267712"/>
          </a:xfrm>
          <a:prstGeom prst="roundRect">
            <a:avLst>
              <a:gd name="adj" fmla="val 2419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66" name="Shape 64"/>
          <p:cNvSpPr/>
          <p:nvPr/>
        </p:nvSpPr>
        <p:spPr>
          <a:xfrm>
            <a:off x="7955280" y="2176272"/>
            <a:ext cx="3959352" cy="274320"/>
          </a:xfrm>
          <a:prstGeom prst="roundRect">
            <a:avLst>
              <a:gd name="adj" fmla="val 13333"/>
            </a:avLst>
          </a:prstGeom>
          <a:solidFill>
            <a:srgbClr val="0E7490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67" name="Text 65"/>
          <p:cNvSpPr/>
          <p:nvPr/>
        </p:nvSpPr>
        <p:spPr>
          <a:xfrm>
            <a:off x="8028432" y="2194560"/>
            <a:ext cx="381304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HIGHLIGHTS</a:t>
            </a:r>
            <a:endParaRPr lang="en-US" sz="950" dirty="0"/>
          </a:p>
        </p:txBody>
      </p:sp>
      <p:sp>
        <p:nvSpPr>
          <p:cNvPr id="68" name="Text 66"/>
          <p:cNvSpPr/>
          <p:nvPr/>
        </p:nvSpPr>
        <p:spPr>
          <a:xfrm>
            <a:off x="8046720" y="2478024"/>
            <a:ext cx="3776472" cy="19019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AEs ≥10%: COVID-19 (20.6%), upper respiratory infection (17.1%), neutropenia (14.3%), arthralgia (11.1%), bruising (10.7%)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Hypertension any-grade: 10.7%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Atrial fibrillation/flutter: 2.8%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 hemorrhage: 0.4%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rate of Grade ≥3 events overall; TEAEs leading to discontinuation in 4.8%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profile consistent with prior reports from individual BRUIN studies</a:t>
            </a:r>
            <a:endParaRPr lang="en-US" sz="900" dirty="0"/>
          </a:p>
        </p:txBody>
      </p:sp>
      <p:sp>
        <p:nvSpPr>
          <p:cNvPr id="69" name="Shape 67"/>
          <p:cNvSpPr/>
          <p:nvPr/>
        </p:nvSpPr>
        <p:spPr>
          <a:xfrm>
            <a:off x="274320" y="4434840"/>
            <a:ext cx="11640312" cy="1691640"/>
          </a:xfrm>
          <a:prstGeom prst="roundRect">
            <a:avLst>
              <a:gd name="adj" fmla="val 3243"/>
            </a:avLst>
          </a:prstGeom>
          <a:solidFill>
            <a:srgbClr val="F8FAFC"/>
          </a:solidFill>
          <a:ln w="9525">
            <a:solidFill>
              <a:srgbClr val="E2E8F0"/>
            </a:solidFill>
            <a:prstDash val="solid"/>
          </a:ln>
          <a:effectLst>
            <a:outerShdw blurRad="76200" dist="25400" dir="2700000" algn="bl" rotWithShape="0">
              <a:srgbClr val="000000">
                <a:alpha val="10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0" name="Shape 68"/>
          <p:cNvSpPr/>
          <p:nvPr/>
        </p:nvSpPr>
        <p:spPr>
          <a:xfrm>
            <a:off x="274320" y="4434840"/>
            <a:ext cx="11640312" cy="274320"/>
          </a:xfrm>
          <a:prstGeom prst="roundRect">
            <a:avLst>
              <a:gd name="adj" fmla="val 13333"/>
            </a:avLst>
          </a:prstGeom>
          <a:solidFill>
            <a:srgbClr val="1B2E4A"/>
          </a:solidFill>
          <a:ln/>
        </p:spPr>
        <p:txBody>
          <a:bodyPr/>
          <a:lstStyle/>
          <a:p>
            <a:endParaRPr lang="pt-BR"/>
          </a:p>
        </p:txBody>
      </p:sp>
      <p:sp>
        <p:nvSpPr>
          <p:cNvPr id="71" name="Text 69"/>
          <p:cNvSpPr/>
          <p:nvPr/>
        </p:nvSpPr>
        <p:spPr>
          <a:xfrm>
            <a:off x="347472" y="4453128"/>
            <a:ext cx="1149400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CONCLUSIONS</a:t>
            </a:r>
            <a:endParaRPr lang="en-US" sz="950" dirty="0"/>
          </a:p>
        </p:txBody>
      </p:sp>
      <p:sp>
        <p:nvSpPr>
          <p:cNvPr id="72" name="Text 70"/>
          <p:cNvSpPr/>
          <p:nvPr/>
        </p:nvSpPr>
        <p:spPr>
          <a:xfrm>
            <a:off x="365760" y="4736592"/>
            <a:ext cx="11457432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Pirtobrutinib demonstrated high efficacy in TN CLL/SLL: ORR 93.3%, 24-month PFS 93.2%, 24-month OS 97.5% — sustained across two RCTs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Safety profile consistent across BRUIN CLL-313 and CLL-314: low rates of Grade ≥3 events, low discontinuation (4.8%) — 1.6% treatment-related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Pooled analysis across 2 independent RCTs strengthens confidence in pirtobrutinib as a frontline BTKi option for CLL/SLL</a:t>
            </a:r>
            <a:endParaRPr lang="en-US" sz="900" dirty="0"/>
          </a:p>
          <a:p>
            <a:pPr>
              <a:spcAft>
                <a:spcPts val="200"/>
              </a:spcAft>
            </a:pPr>
            <a:r>
              <a:rPr lang="en-US" sz="900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Hypertension (10.7%), AF/flutter (2.8%), and hemorrhage (2.4%) were manageable; no new safety signals identified</a:t>
            </a:r>
            <a:endParaRPr lang="en-US" sz="900" dirty="0"/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093F5A-3421-6024-F40F-80B755C08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C2A4C81-93F1-90F2-F63D-B88AF3E61948}"/>
              </a:ext>
            </a:extLst>
          </p:cNvPr>
          <p:cNvSpPr txBox="1">
            <a:spLocks/>
          </p:cNvSpPr>
          <p:nvPr/>
        </p:nvSpPr>
        <p:spPr>
          <a:xfrm>
            <a:off x="191431" y="1938563"/>
            <a:ext cx="11809138" cy="2980874"/>
          </a:xfrm>
          <a:prstGeom prst="rect">
            <a:avLst/>
          </a:prstGeom>
          <a:solidFill>
            <a:srgbClr val="FFFFFF">
              <a:alpha val="902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Late-Breaking Abstracts</a:t>
            </a:r>
            <a:endParaRPr kumimoji="0" lang="pt-B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23216222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9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7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4.4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5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4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3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2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1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10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9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1_user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0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2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5.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7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4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5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sessions/determined-wonderful-lovelace/mnt/outputs/slides_imgs/img_03_user.jp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75"/>
            <a:ext cx="12192000" cy="6800850"/>
          </a:xfrm>
          <a:prstGeom prst="rect">
            <a:avLst/>
          </a:prstGeom>
        </p:spPr>
      </p:pic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60D1C44B-D588-21CB-02B7-72438BD4DD3B}"/>
              </a:ext>
            </a:extLst>
          </p:cNvPr>
          <p:cNvSpPr txBox="1"/>
          <p:nvPr/>
        </p:nvSpPr>
        <p:spPr>
          <a:xfrm>
            <a:off x="3046828" y="3429000"/>
            <a:ext cx="60983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3200" b="1" dirty="0"/>
              <a:t>Obrigado!</a:t>
            </a:r>
            <a:br>
              <a:rPr lang="pt-BR" sz="3200" dirty="0"/>
            </a:br>
            <a:r>
              <a:rPr lang="pt-BR" sz="3200" b="1" dirty="0"/>
              <a:t>¡</a:t>
            </a:r>
            <a:r>
              <a:rPr lang="pt-BR" sz="3200" b="1" dirty="0" err="1"/>
              <a:t>Gracias</a:t>
            </a:r>
            <a:r>
              <a:rPr lang="pt-BR" sz="3200" b="1" dirty="0"/>
              <a:t>!</a:t>
            </a:r>
          </a:p>
          <a:p>
            <a:pPr algn="ctr"/>
            <a:endParaRPr lang="pt-BR" sz="1400" dirty="0">
              <a:solidFill>
                <a:schemeClr val="bg2">
                  <a:lumMod val="50000"/>
                </a:schemeClr>
              </a:solidFill>
            </a:endParaRPr>
          </a:p>
          <a:p>
            <a:pPr algn="ctr"/>
            <a:r>
              <a:rPr lang="pt-BR" sz="2200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celsoarrais@gmail.com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  <a:br>
              <a:rPr lang="pt-BR" sz="2200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2200" dirty="0">
                <a:solidFill>
                  <a:schemeClr val="bg2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celso.arrais@unifesp.br</a:t>
            </a:r>
            <a:r>
              <a:rPr lang="pt-BR" sz="2200" dirty="0">
                <a:solidFill>
                  <a:schemeClr val="bg2">
                    <a:lumMod val="50000"/>
                  </a:schemeClr>
                </a:solidFill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2200" dirty="0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X: @</a:t>
            </a:r>
            <a:r>
              <a:rPr lang="en-US" sz="2200" dirty="0" err="1">
                <a:solidFill>
                  <a:schemeClr val="bg2">
                    <a:lumMod val="50000"/>
                  </a:schemeClr>
                </a:solidFill>
                <a:latin typeface="Calibri" panose="020F0502020204030204"/>
              </a:rPr>
              <a:t>ArraisCelso</a:t>
            </a:r>
            <a:endParaRPr lang="en-US" sz="2200" dirty="0">
              <a:solidFill>
                <a:schemeClr val="bg2">
                  <a:lumMod val="50000"/>
                </a:schemeClr>
              </a:solidFill>
              <a:latin typeface="Calibri" panose="020F0502020204030204"/>
            </a:endParaRPr>
          </a:p>
        </p:txBody>
      </p:sp>
      <p:pic>
        <p:nvPicPr>
          <p:cNvPr id="8" name="Imagem 7" descr="Winding Amazon River">
            <a:extLst>
              <a:ext uri="{FF2B5EF4-FFF2-40B4-BE49-F238E27FC236}">
                <a16:creationId xmlns:a16="http://schemas.microsoft.com/office/drawing/2014/main" id="{DA41668D-3FEE-D049-D888-E7D700E5B4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824" y="1142566"/>
            <a:ext cx="1727770" cy="2160240"/>
          </a:xfrm>
          <a:prstGeom prst="rect">
            <a:avLst/>
          </a:prstGeom>
        </p:spPr>
      </p:pic>
      <p:pic>
        <p:nvPicPr>
          <p:cNvPr id="9" name="Imagem 8" descr="Beautiful aerial view of Iguazu Falls, one of the most beautiful places in the world - Foz do Iguacu, Brazil">
            <a:extLst>
              <a:ext uri="{FF2B5EF4-FFF2-40B4-BE49-F238E27FC236}">
                <a16:creationId xmlns:a16="http://schemas.microsoft.com/office/drawing/2014/main" id="{31EAB8C2-FA1E-B1A9-0EF7-9B50F717DB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8119" y="1404863"/>
            <a:ext cx="2455867" cy="1635646"/>
          </a:xfrm>
          <a:prstGeom prst="rect">
            <a:avLst/>
          </a:prstGeom>
        </p:spPr>
      </p:pic>
      <p:pic>
        <p:nvPicPr>
          <p:cNvPr id="10" name="Imagem 9" descr="O que fazer no Rio de Janeiro: 39 lugares para visitar e ...">
            <a:extLst>
              <a:ext uri="{FF2B5EF4-FFF2-40B4-BE49-F238E27FC236}">
                <a16:creationId xmlns:a16="http://schemas.microsoft.com/office/drawing/2014/main" id="{303AD090-E8FE-3605-C9C0-E1BC288D2B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00740" y="1404864"/>
            <a:ext cx="3119139" cy="1635645"/>
          </a:xfrm>
          <a:prstGeom prst="rect">
            <a:avLst/>
          </a:prstGeom>
        </p:spPr>
      </p:pic>
      <p:pic>
        <p:nvPicPr>
          <p:cNvPr id="11" name="Imagem 10" descr="Ponte Estaiada: veja curiosidades sobre este cartão-postal de São Paulo!">
            <a:extLst>
              <a:ext uri="{FF2B5EF4-FFF2-40B4-BE49-F238E27FC236}">
                <a16:creationId xmlns:a16="http://schemas.microsoft.com/office/drawing/2014/main" id="{D4EE3B56-AC1B-2F39-C6FE-9598D61A31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4025" y="1171285"/>
            <a:ext cx="3409949" cy="210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7088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8.28.png"/>
          <p:cNvPicPr>
            <a:picLocks noChangeAspect="1"/>
          </p:cNvPicPr>
          <p:nvPr/>
        </p:nvPicPr>
        <p:blipFill>
          <a:blip r:embed="rId2"/>
          <a:srcRect t="1856" b="1435"/>
          <a:stretch>
            <a:fillRect/>
          </a:stretch>
        </p:blipFill>
        <p:spPr>
          <a:xfrm>
            <a:off x="1588" y="127322"/>
            <a:ext cx="12188952" cy="6632293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FFFC5F-C6C5-397F-C5C5-B5FDE8B29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CCE945EF-B250-0486-A40B-7670C6985F61}"/>
              </a:ext>
            </a:extLst>
          </p:cNvPr>
          <p:cNvSpPr txBox="1">
            <a:spLocks/>
          </p:cNvSpPr>
          <p:nvPr/>
        </p:nvSpPr>
        <p:spPr>
          <a:xfrm>
            <a:off x="191431" y="1938563"/>
            <a:ext cx="11809138" cy="2980874"/>
          </a:xfrm>
          <a:prstGeom prst="rect">
            <a:avLst/>
          </a:prstGeom>
          <a:solidFill>
            <a:srgbClr val="FFFFFF">
              <a:alpha val="902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Oral </a:t>
            </a:r>
            <a:r>
              <a:rPr kumimoji="0" lang="pt-BR" sz="6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presentations</a:t>
            </a:r>
            <a:endParaRPr kumimoji="0" lang="pt-B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24156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6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7.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7ED75DF6-6DEC-224F-075C-18AB57115470}"/>
              </a:ext>
            </a:extLst>
          </p:cNvPr>
          <p:cNvSpPr/>
          <p:nvPr/>
        </p:nvSpPr>
        <p:spPr>
          <a:xfrm>
            <a:off x="0" y="6753885"/>
            <a:ext cx="12192000" cy="104115"/>
          </a:xfrm>
          <a:prstGeom prst="rect">
            <a:avLst/>
          </a:prstGeom>
          <a:solidFill>
            <a:srgbClr val="84B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E3CF2B8-76C9-34DC-7D63-D66FCCBBE3D3}"/>
              </a:ext>
            </a:extLst>
          </p:cNvPr>
          <p:cNvSpPr txBox="1">
            <a:spLocks/>
          </p:cNvSpPr>
          <p:nvPr/>
        </p:nvSpPr>
        <p:spPr>
          <a:xfrm>
            <a:off x="191431" y="718299"/>
            <a:ext cx="11809138" cy="2980874"/>
          </a:xfrm>
          <a:prstGeom prst="rect">
            <a:avLst/>
          </a:prstGeom>
          <a:solidFill>
            <a:srgbClr val="FFFFFF">
              <a:alpha val="902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pt-BR" sz="4800" b="1" dirty="0"/>
              <a:t>Best </a:t>
            </a:r>
            <a:r>
              <a:rPr lang="pt-BR" sz="4800" b="1" dirty="0" err="1"/>
              <a:t>of</a:t>
            </a:r>
            <a:r>
              <a:rPr lang="pt-BR" sz="4800" b="1" dirty="0"/>
              <a:t> EHA / ASCO 2026</a:t>
            </a:r>
          </a:p>
          <a:p>
            <a:pPr algn="ctr" fontAlgn="base"/>
            <a:endParaRPr lang="pt-BR" sz="4800" b="1" dirty="0"/>
          </a:p>
          <a:p>
            <a:pPr algn="ctr" fontAlgn="base"/>
            <a:r>
              <a:rPr lang="pt-BR" sz="4800" b="1" dirty="0"/>
              <a:t>Chronic Lymphocytic Leukemia</a:t>
            </a:r>
            <a:endParaRPr lang="pt-BR" dirty="0"/>
          </a:p>
        </p:txBody>
      </p:sp>
      <p:sp>
        <p:nvSpPr>
          <p:cNvPr id="4" name="Marcador de texto 47">
            <a:extLst>
              <a:ext uri="{FF2B5EF4-FFF2-40B4-BE49-F238E27FC236}">
                <a16:creationId xmlns:a16="http://schemas.microsoft.com/office/drawing/2014/main" id="{EC8458B5-6A6A-E199-C56F-416D24541AD9}"/>
              </a:ext>
            </a:extLst>
          </p:cNvPr>
          <p:cNvSpPr>
            <a:spLocks noGrp="1"/>
          </p:cNvSpPr>
          <p:nvPr/>
        </p:nvSpPr>
        <p:spPr>
          <a:xfrm>
            <a:off x="1080383" y="4862369"/>
            <a:ext cx="10029371" cy="471231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ajor"/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lvl="0" indent="0" algn="ctr">
              <a:buNone/>
            </a:pPr>
            <a:r>
              <a:rPr lang="en-US" sz="3600" dirty="0">
                <a:solidFill>
                  <a:srgbClr val="071D49"/>
                </a:solidFill>
              </a:rPr>
              <a:t>Celso Arrais</a:t>
            </a:r>
          </a:p>
          <a:p>
            <a:pPr marL="0" lvl="0" indent="0" algn="ctr">
              <a:buNone/>
            </a:pPr>
            <a:r>
              <a:rPr lang="en-US" sz="2200" dirty="0" err="1"/>
              <a:t>Disciplina</a:t>
            </a:r>
            <a:r>
              <a:rPr lang="en-US" sz="2200" dirty="0"/>
              <a:t> de Hematologia, Hemoterapia e Terapia Celular / UNIFESP</a:t>
            </a:r>
          </a:p>
          <a:p>
            <a:pPr marL="0" lvl="0" indent="0" algn="ctr">
              <a:buNone/>
            </a:pPr>
            <a:r>
              <a:rPr lang="en-US" sz="2200" dirty="0"/>
              <a:t>Hospital Nove de Julho – Rede Americas</a:t>
            </a:r>
          </a:p>
          <a:p>
            <a:pPr marL="0" lvl="0" indent="0" algn="ctr">
              <a:buNone/>
            </a:pPr>
            <a:endParaRPr lang="en-US" sz="3600" dirty="0">
              <a:solidFill>
                <a:srgbClr val="071D49"/>
              </a:solidFill>
            </a:endParaRPr>
          </a:p>
        </p:txBody>
      </p:sp>
      <p:pic>
        <p:nvPicPr>
          <p:cNvPr id="5" name="Picture 10" descr="Resultado de imagem para unifesp epm">
            <a:extLst>
              <a:ext uri="{FF2B5EF4-FFF2-40B4-BE49-F238E27FC236}">
                <a16:creationId xmlns:a16="http://schemas.microsoft.com/office/drawing/2014/main" id="{77F36D94-3A09-24BF-03C8-084D0FA32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6225" y="5269129"/>
            <a:ext cx="1515808" cy="989071"/>
          </a:xfrm>
          <a:prstGeom prst="rect">
            <a:avLst/>
          </a:prstGeom>
          <a:noFill/>
        </p:spPr>
      </p:pic>
      <p:pic>
        <p:nvPicPr>
          <p:cNvPr id="6" name="Picture 11">
            <a:extLst>
              <a:ext uri="{FF2B5EF4-FFF2-40B4-BE49-F238E27FC236}">
                <a16:creationId xmlns:a16="http://schemas.microsoft.com/office/drawing/2014/main" id="{E0CEF30B-3CD0-7CA0-80F8-BACBF1E2986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61" t="5455" b="10473"/>
          <a:stretch/>
        </p:blipFill>
        <p:spPr>
          <a:xfrm>
            <a:off x="470309" y="4497066"/>
            <a:ext cx="1557624" cy="668163"/>
          </a:xfrm>
          <a:prstGeom prst="rect">
            <a:avLst/>
          </a:prstGeom>
        </p:spPr>
      </p:pic>
      <p:pic>
        <p:nvPicPr>
          <p:cNvPr id="7" name="Picture 2" descr="ospital 9 de Julho">
            <a:extLst>
              <a:ext uri="{FF2B5EF4-FFF2-40B4-BE49-F238E27FC236}">
                <a16:creationId xmlns:a16="http://schemas.microsoft.com/office/drawing/2014/main" id="{0CF4473E-38A6-EB58-2D88-CA8A54885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9130" y="3867544"/>
            <a:ext cx="1404877" cy="189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0AFD540-CC64-5244-2110-DB9C0C8E0F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3"/>
          <a:stretch>
            <a:fillRect/>
          </a:stretch>
        </p:blipFill>
        <p:spPr>
          <a:xfrm>
            <a:off x="9562387" y="5790369"/>
            <a:ext cx="2253156" cy="676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4539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7.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7.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8.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8.3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8.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9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09.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0.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1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1.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7F5F80-1FDD-6A44-36BE-A3967D266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32D1FBB-9611-774E-7ADB-03F692EC4D51}"/>
              </a:ext>
            </a:extLst>
          </p:cNvPr>
          <p:cNvSpPr txBox="1">
            <a:spLocks/>
          </p:cNvSpPr>
          <p:nvPr/>
        </p:nvSpPr>
        <p:spPr>
          <a:xfrm>
            <a:off x="191431" y="1938563"/>
            <a:ext cx="11809138" cy="2980874"/>
          </a:xfrm>
          <a:prstGeom prst="rect">
            <a:avLst/>
          </a:prstGeom>
          <a:solidFill>
            <a:srgbClr val="FFFFFF">
              <a:alpha val="9020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base"/>
            <a:r>
              <a:rPr lang="pt-BR" sz="6000" dirty="0"/>
              <a:t>EHA </a:t>
            </a:r>
            <a:r>
              <a:rPr lang="pt-BR" sz="6000" dirty="0" err="1"/>
              <a:t>Guidelines</a:t>
            </a:r>
            <a:r>
              <a:rPr lang="pt-BR" sz="6000" dirty="0"/>
              <a:t> 2026</a:t>
            </a:r>
            <a:endParaRPr lang="pt-BR" sz="5400" dirty="0"/>
          </a:p>
        </p:txBody>
      </p:sp>
    </p:spTree>
    <p:extLst>
      <p:ext uri="{BB962C8B-B14F-4D97-AF65-F5344CB8AC3E}">
        <p14:creationId xmlns:p14="http://schemas.microsoft.com/office/powerpoint/2010/main" val="42627107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1.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1.5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2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4.3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6.3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6.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6.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39.32.png"/>
          <p:cNvPicPr>
            <a:picLocks noChangeAspect="1"/>
          </p:cNvPicPr>
          <p:nvPr/>
        </p:nvPicPr>
        <p:blipFill>
          <a:blip r:embed="rId2"/>
          <a:srcRect t="2194"/>
          <a:stretch>
            <a:fillRect/>
          </a:stretch>
        </p:blipFill>
        <p:spPr>
          <a:xfrm>
            <a:off x="1588" y="150470"/>
            <a:ext cx="12188952" cy="670752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7.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8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8.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8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9.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19.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39.40.png"/>
          <p:cNvPicPr>
            <a:picLocks noChangeAspect="1"/>
          </p:cNvPicPr>
          <p:nvPr/>
        </p:nvPicPr>
        <p:blipFill>
          <a:blip r:embed="rId2"/>
          <a:srcRect l="747" t="1856" r="778" b="2110"/>
          <a:stretch>
            <a:fillRect/>
          </a:stretch>
        </p:blipFill>
        <p:spPr>
          <a:xfrm>
            <a:off x="0" y="83916"/>
            <a:ext cx="12192800" cy="6690167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3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0.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1.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1.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1.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1.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7.22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4.5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0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5.2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5.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6.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6.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6.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6.5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7.0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7.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7.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7.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0.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7.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8.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9.2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9.3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9.4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39.5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2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1.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4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4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0.5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1.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1.3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1.4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0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2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4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6.41.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4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2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3.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3.1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3.2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3.4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4.5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5.0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5.1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tura de Tela 2026-06-21 às 19.45.2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" y="0"/>
            <a:ext cx="12188952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1946</Words>
  <Application>Microsoft Macintosh PowerPoint</Application>
  <PresentationFormat>Widescreen</PresentationFormat>
  <Paragraphs>340</Paragraphs>
  <Slides>156</Slides>
  <Notes>21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156</vt:i4>
      </vt:variant>
    </vt:vector>
  </HeadingPairs>
  <TitlesOfParts>
    <vt:vector size="161" baseType="lpstr">
      <vt:lpstr>Aptos</vt:lpstr>
      <vt:lpstr>Arial</vt:lpstr>
      <vt:lpstr>Calibri</vt:lpstr>
      <vt:lpstr>Calibri Light</vt:lpstr>
      <vt:lpstr>Tema de Office</vt:lpstr>
      <vt:lpstr>Best of EHA / ASCO 2026  Chronic Lymphocytic Leukemia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de la ponencia</dc:title>
  <dc:creator>KIM</dc:creator>
  <cp:lastModifiedBy>Celso Arrais</cp:lastModifiedBy>
  <cp:revision>22</cp:revision>
  <dcterms:created xsi:type="dcterms:W3CDTF">2022-02-12T19:38:16Z</dcterms:created>
  <dcterms:modified xsi:type="dcterms:W3CDTF">2026-06-23T18:33:18Z</dcterms:modified>
</cp:coreProperties>
</file>