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7" r:id="rId3"/>
    <p:sldId id="258" r:id="rId4"/>
    <p:sldId id="281" r:id="rId5"/>
    <p:sldId id="283" r:id="rId6"/>
    <p:sldId id="275" r:id="rId7"/>
    <p:sldId id="279" r:id="rId8"/>
    <p:sldId id="280" r:id="rId9"/>
    <p:sldId id="278" r:id="rId10"/>
    <p:sldId id="268" r:id="rId11"/>
    <p:sldId id="288" r:id="rId12"/>
    <p:sldId id="269" r:id="rId13"/>
    <p:sldId id="270" r:id="rId14"/>
    <p:sldId id="271" r:id="rId15"/>
    <p:sldId id="272" r:id="rId16"/>
    <p:sldId id="259" r:id="rId17"/>
    <p:sldId id="260" r:id="rId18"/>
    <p:sldId id="261" r:id="rId19"/>
    <p:sldId id="284" r:id="rId20"/>
    <p:sldId id="285" r:id="rId21"/>
    <p:sldId id="264" r:id="rId22"/>
    <p:sldId id="265" r:id="rId23"/>
    <p:sldId id="266" r:id="rId24"/>
    <p:sldId id="267" r:id="rId25"/>
    <p:sldId id="286" r:id="rId26"/>
    <p:sldId id="292" r:id="rId27"/>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08DCD"/>
    <a:srgbClr val="A3E168"/>
    <a:srgbClr val="008B64"/>
    <a:srgbClr val="008889"/>
    <a:srgbClr val="BA4F9E"/>
    <a:srgbClr val="8C3B78"/>
    <a:srgbClr val="A04388"/>
    <a:srgbClr val="B24B98"/>
    <a:srgbClr val="052C2B"/>
    <a:srgbClr val="96BD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67" autoAdjust="0"/>
    <p:restoredTop sz="96371"/>
  </p:normalViewPr>
  <p:slideViewPr>
    <p:cSldViewPr snapToGrid="0">
      <p:cViewPr varScale="1">
        <p:scale>
          <a:sx n="116" d="100"/>
          <a:sy n="116" d="100"/>
        </p:scale>
        <p:origin x="424" y="488"/>
      </p:cViewPr>
      <p:guideLst/>
    </p:cSldViewPr>
  </p:slideViewPr>
  <p:outlineViewPr>
    <p:cViewPr>
      <p:scale>
        <a:sx n="33" d="100"/>
        <a:sy n="33" d="100"/>
      </p:scale>
      <p:origin x="0" y="0"/>
    </p:cViewPr>
  </p:outlineViewPr>
  <p:notesTextViewPr>
    <p:cViewPr>
      <p:scale>
        <a:sx n="90" d="100"/>
        <a:sy n="9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4E603C-9C22-6B46-A8AC-13052CF32B93}" type="doc">
      <dgm:prSet loTypeId="urn:microsoft.com/office/officeart/2005/8/layout/target3" loCatId="" qsTypeId="urn:microsoft.com/office/officeart/2005/8/quickstyle/simple1" qsCatId="simple" csTypeId="urn:microsoft.com/office/officeart/2005/8/colors/accent1_2" csCatId="accent1" phldr="1"/>
      <dgm:spPr/>
      <dgm:t>
        <a:bodyPr/>
        <a:lstStyle/>
        <a:p>
          <a:endParaRPr lang="es-ES"/>
        </a:p>
      </dgm:t>
    </dgm:pt>
    <dgm:pt modelId="{BE22E81F-6CDF-0A4B-8618-2494BA37DFC4}">
      <dgm:prSet phldrT="[Texto]"/>
      <dgm:spPr/>
      <dgm:t>
        <a:bodyPr/>
        <a:lstStyle/>
        <a:p>
          <a:r>
            <a:rPr lang="es-ES" dirty="0"/>
            <a:t>CRITERIOS GELF</a:t>
          </a:r>
        </a:p>
      </dgm:t>
    </dgm:pt>
    <dgm:pt modelId="{2D37308A-8036-104A-A32E-0454F965E202}" type="parTrans" cxnId="{17F346D6-7190-9344-AFF4-604150EA3BAA}">
      <dgm:prSet/>
      <dgm:spPr/>
      <dgm:t>
        <a:bodyPr/>
        <a:lstStyle/>
        <a:p>
          <a:endParaRPr lang="es-ES"/>
        </a:p>
      </dgm:t>
    </dgm:pt>
    <dgm:pt modelId="{A8B22625-1398-B74C-8491-98DC47A71DFE}" type="sibTrans" cxnId="{17F346D6-7190-9344-AFF4-604150EA3BAA}">
      <dgm:prSet/>
      <dgm:spPr/>
      <dgm:t>
        <a:bodyPr/>
        <a:lstStyle/>
        <a:p>
          <a:endParaRPr lang="es-ES"/>
        </a:p>
      </dgm:t>
    </dgm:pt>
    <dgm:pt modelId="{95D758FE-5F83-DD41-9736-8E0C16F5F63C}">
      <dgm:prSet phldrT="[Texto]"/>
      <dgm:spPr/>
      <dgm:t>
        <a:bodyPr/>
        <a:lstStyle/>
        <a:p>
          <a:r>
            <a:rPr lang="es-ES" dirty="0" err="1"/>
            <a:t>Hard</a:t>
          </a:r>
          <a:r>
            <a:rPr lang="es-ES" dirty="0"/>
            <a:t> GELF (derrame pleural, Citopenias, síntomas constitucionales</a:t>
          </a:r>
        </a:p>
        <a:p>
          <a:endParaRPr lang="es-ES" dirty="0"/>
        </a:p>
        <a:p>
          <a:endParaRPr lang="es-ES" dirty="0"/>
        </a:p>
      </dgm:t>
    </dgm:pt>
    <dgm:pt modelId="{85B39A6D-9290-824C-98DA-65576969DF77}" type="parTrans" cxnId="{DFF9D4A1-75AC-6B4C-BDD2-42478B990ACA}">
      <dgm:prSet/>
      <dgm:spPr/>
      <dgm:t>
        <a:bodyPr/>
        <a:lstStyle/>
        <a:p>
          <a:endParaRPr lang="es-ES"/>
        </a:p>
      </dgm:t>
    </dgm:pt>
    <dgm:pt modelId="{AD7DE35C-01C9-5F48-9AEC-498EBB28E969}" type="sibTrans" cxnId="{DFF9D4A1-75AC-6B4C-BDD2-42478B990ACA}">
      <dgm:prSet/>
      <dgm:spPr/>
      <dgm:t>
        <a:bodyPr/>
        <a:lstStyle/>
        <a:p>
          <a:endParaRPr lang="es-ES"/>
        </a:p>
      </dgm:t>
    </dgm:pt>
    <dgm:pt modelId="{2F213034-3CFE-784C-9FB8-FB38739BCA0F}">
      <dgm:prSet phldrT="[Texto]"/>
      <dgm:spPr/>
      <dgm:t>
        <a:bodyPr/>
        <a:lstStyle/>
        <a:p>
          <a:r>
            <a:rPr lang="es-ES" dirty="0" err="1"/>
            <a:t>Soft</a:t>
          </a:r>
          <a:r>
            <a:rPr lang="es-ES" dirty="0"/>
            <a:t> GELF </a:t>
          </a:r>
        </a:p>
      </dgm:t>
    </dgm:pt>
    <dgm:pt modelId="{ED769D3A-8AFB-374F-B0D4-7A32595383CC}" type="parTrans" cxnId="{FB1CC3C0-8DEB-3048-BD98-9C4D4E38BC85}">
      <dgm:prSet/>
      <dgm:spPr/>
      <dgm:t>
        <a:bodyPr/>
        <a:lstStyle/>
        <a:p>
          <a:endParaRPr lang="es-ES"/>
        </a:p>
      </dgm:t>
    </dgm:pt>
    <dgm:pt modelId="{20CDAAAF-0F26-554C-AF43-E1A55AE23E90}" type="sibTrans" cxnId="{FB1CC3C0-8DEB-3048-BD98-9C4D4E38BC85}">
      <dgm:prSet/>
      <dgm:spPr/>
      <dgm:t>
        <a:bodyPr/>
        <a:lstStyle/>
        <a:p>
          <a:endParaRPr lang="es-ES"/>
        </a:p>
      </dgm:t>
    </dgm:pt>
    <dgm:pt modelId="{7AED7FD9-1667-5F42-AA20-B8D7078C7B76}" type="pres">
      <dgm:prSet presAssocID="{394E603C-9C22-6B46-A8AC-13052CF32B93}" presName="Name0" presStyleCnt="0">
        <dgm:presLayoutVars>
          <dgm:chMax val="7"/>
          <dgm:dir/>
          <dgm:animLvl val="lvl"/>
          <dgm:resizeHandles val="exact"/>
        </dgm:presLayoutVars>
      </dgm:prSet>
      <dgm:spPr/>
    </dgm:pt>
    <dgm:pt modelId="{FBC41E05-B50C-BF4A-A0C2-98DEFE79D7F6}" type="pres">
      <dgm:prSet presAssocID="{BE22E81F-6CDF-0A4B-8618-2494BA37DFC4}" presName="circle1" presStyleLbl="node1" presStyleIdx="0" presStyleCnt="1"/>
      <dgm:spPr>
        <a:solidFill>
          <a:srgbClr val="052C2B"/>
        </a:solidFill>
      </dgm:spPr>
    </dgm:pt>
    <dgm:pt modelId="{644B79FB-10A6-F242-9E3A-3A95C6023B06}" type="pres">
      <dgm:prSet presAssocID="{BE22E81F-6CDF-0A4B-8618-2494BA37DFC4}" presName="space" presStyleCnt="0"/>
      <dgm:spPr/>
    </dgm:pt>
    <dgm:pt modelId="{960BB110-14C8-9D43-9E40-AF4ED69BFE3F}" type="pres">
      <dgm:prSet presAssocID="{BE22E81F-6CDF-0A4B-8618-2494BA37DFC4}" presName="rect1" presStyleLbl="alignAcc1" presStyleIdx="0" presStyleCnt="1"/>
      <dgm:spPr/>
    </dgm:pt>
    <dgm:pt modelId="{745A848C-3DC1-2F4A-A7BA-0577B38A1569}" type="pres">
      <dgm:prSet presAssocID="{BE22E81F-6CDF-0A4B-8618-2494BA37DFC4}" presName="rect1ParTx" presStyleLbl="alignAcc1" presStyleIdx="0" presStyleCnt="1">
        <dgm:presLayoutVars>
          <dgm:chMax val="1"/>
          <dgm:bulletEnabled val="1"/>
        </dgm:presLayoutVars>
      </dgm:prSet>
      <dgm:spPr/>
    </dgm:pt>
    <dgm:pt modelId="{86435D9A-A7E0-6F4F-8FA9-F1AA4CBEF6A8}" type="pres">
      <dgm:prSet presAssocID="{BE22E81F-6CDF-0A4B-8618-2494BA37DFC4}" presName="rect1ChTx" presStyleLbl="alignAcc1" presStyleIdx="0" presStyleCnt="1">
        <dgm:presLayoutVars>
          <dgm:bulletEnabled val="1"/>
        </dgm:presLayoutVars>
      </dgm:prSet>
      <dgm:spPr/>
    </dgm:pt>
  </dgm:ptLst>
  <dgm:cxnLst>
    <dgm:cxn modelId="{F15F2209-0AD5-6C46-AD52-0D1B6BD58AF5}" type="presOf" srcId="{394E603C-9C22-6B46-A8AC-13052CF32B93}" destId="{7AED7FD9-1667-5F42-AA20-B8D7078C7B76}" srcOrd="0" destOrd="0" presId="urn:microsoft.com/office/officeart/2005/8/layout/target3"/>
    <dgm:cxn modelId="{46F7CC27-89FD-0C4B-AD38-8FAC92B79596}" type="presOf" srcId="{95D758FE-5F83-DD41-9736-8E0C16F5F63C}" destId="{86435D9A-A7E0-6F4F-8FA9-F1AA4CBEF6A8}" srcOrd="0" destOrd="0" presId="urn:microsoft.com/office/officeart/2005/8/layout/target3"/>
    <dgm:cxn modelId="{3C967F82-AE9A-C841-897A-627ECFB8EE78}" type="presOf" srcId="{BE22E81F-6CDF-0A4B-8618-2494BA37DFC4}" destId="{745A848C-3DC1-2F4A-A7BA-0577B38A1569}" srcOrd="1" destOrd="0" presId="urn:microsoft.com/office/officeart/2005/8/layout/target3"/>
    <dgm:cxn modelId="{DFF9D4A1-75AC-6B4C-BDD2-42478B990ACA}" srcId="{BE22E81F-6CDF-0A4B-8618-2494BA37DFC4}" destId="{95D758FE-5F83-DD41-9736-8E0C16F5F63C}" srcOrd="0" destOrd="0" parTransId="{85B39A6D-9290-824C-98DA-65576969DF77}" sibTransId="{AD7DE35C-01C9-5F48-9AEC-498EBB28E969}"/>
    <dgm:cxn modelId="{2B2813AF-B0CB-A04D-B0F2-6798FBBAB861}" type="presOf" srcId="{2F213034-3CFE-784C-9FB8-FB38739BCA0F}" destId="{86435D9A-A7E0-6F4F-8FA9-F1AA4CBEF6A8}" srcOrd="0" destOrd="1" presId="urn:microsoft.com/office/officeart/2005/8/layout/target3"/>
    <dgm:cxn modelId="{FB1CC3C0-8DEB-3048-BD98-9C4D4E38BC85}" srcId="{BE22E81F-6CDF-0A4B-8618-2494BA37DFC4}" destId="{2F213034-3CFE-784C-9FB8-FB38739BCA0F}" srcOrd="1" destOrd="0" parTransId="{ED769D3A-8AFB-374F-B0D4-7A32595383CC}" sibTransId="{20CDAAAF-0F26-554C-AF43-E1A55AE23E90}"/>
    <dgm:cxn modelId="{17F346D6-7190-9344-AFF4-604150EA3BAA}" srcId="{394E603C-9C22-6B46-A8AC-13052CF32B93}" destId="{BE22E81F-6CDF-0A4B-8618-2494BA37DFC4}" srcOrd="0" destOrd="0" parTransId="{2D37308A-8036-104A-A32E-0454F965E202}" sibTransId="{A8B22625-1398-B74C-8491-98DC47A71DFE}"/>
    <dgm:cxn modelId="{4077D2E5-E85B-8140-A7DC-6815F87C5525}" type="presOf" srcId="{BE22E81F-6CDF-0A4B-8618-2494BA37DFC4}" destId="{960BB110-14C8-9D43-9E40-AF4ED69BFE3F}" srcOrd="0" destOrd="0" presId="urn:microsoft.com/office/officeart/2005/8/layout/target3"/>
    <dgm:cxn modelId="{C148CD64-2C59-214B-8DC4-DDEC4511A9D8}" type="presParOf" srcId="{7AED7FD9-1667-5F42-AA20-B8D7078C7B76}" destId="{FBC41E05-B50C-BF4A-A0C2-98DEFE79D7F6}" srcOrd="0" destOrd="0" presId="urn:microsoft.com/office/officeart/2005/8/layout/target3"/>
    <dgm:cxn modelId="{46FA5651-A632-F34D-857B-9167D5843DF9}" type="presParOf" srcId="{7AED7FD9-1667-5F42-AA20-B8D7078C7B76}" destId="{644B79FB-10A6-F242-9E3A-3A95C6023B06}" srcOrd="1" destOrd="0" presId="urn:microsoft.com/office/officeart/2005/8/layout/target3"/>
    <dgm:cxn modelId="{423ED9D3-07AC-9F4E-931C-7CA461A690CC}" type="presParOf" srcId="{7AED7FD9-1667-5F42-AA20-B8D7078C7B76}" destId="{960BB110-14C8-9D43-9E40-AF4ED69BFE3F}" srcOrd="2" destOrd="0" presId="urn:microsoft.com/office/officeart/2005/8/layout/target3"/>
    <dgm:cxn modelId="{DDFDC5BD-5696-D544-AAAB-F8C4DB387793}" type="presParOf" srcId="{7AED7FD9-1667-5F42-AA20-B8D7078C7B76}" destId="{745A848C-3DC1-2F4A-A7BA-0577B38A1569}" srcOrd="3" destOrd="0" presId="urn:microsoft.com/office/officeart/2005/8/layout/target3"/>
    <dgm:cxn modelId="{44303882-E95D-284B-8C5B-0886FE91569D}" type="presParOf" srcId="{7AED7FD9-1667-5F42-AA20-B8D7078C7B76}" destId="{86435D9A-A7E0-6F4F-8FA9-F1AA4CBEF6A8}" srcOrd="4" destOrd="0" presId="urn:microsoft.com/office/officeart/2005/8/layout/targe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C41E05-B50C-BF4A-A0C2-98DEFE79D7F6}">
      <dsp:nvSpPr>
        <dsp:cNvPr id="0" name=""/>
        <dsp:cNvSpPr/>
      </dsp:nvSpPr>
      <dsp:spPr>
        <a:xfrm>
          <a:off x="0" y="0"/>
          <a:ext cx="3525067" cy="3525067"/>
        </a:xfrm>
        <a:prstGeom prst="pie">
          <a:avLst>
            <a:gd name="adj1" fmla="val 5400000"/>
            <a:gd name="adj2" fmla="val 16200000"/>
          </a:avLst>
        </a:prstGeom>
        <a:solidFill>
          <a:srgbClr val="052C2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0BB110-14C8-9D43-9E40-AF4ED69BFE3F}">
      <dsp:nvSpPr>
        <dsp:cNvPr id="0" name=""/>
        <dsp:cNvSpPr/>
      </dsp:nvSpPr>
      <dsp:spPr>
        <a:xfrm>
          <a:off x="1762533" y="0"/>
          <a:ext cx="4129404" cy="352506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s-ES" sz="3300" kern="1200" dirty="0"/>
            <a:t>CRITERIOS GELF</a:t>
          </a:r>
        </a:p>
      </dsp:txBody>
      <dsp:txXfrm>
        <a:off x="1762533" y="0"/>
        <a:ext cx="2064702" cy="3525067"/>
      </dsp:txXfrm>
    </dsp:sp>
    <dsp:sp modelId="{86435D9A-A7E0-6F4F-8FA9-F1AA4CBEF6A8}">
      <dsp:nvSpPr>
        <dsp:cNvPr id="0" name=""/>
        <dsp:cNvSpPr/>
      </dsp:nvSpPr>
      <dsp:spPr>
        <a:xfrm>
          <a:off x="3827235" y="0"/>
          <a:ext cx="2064702" cy="352506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es-ES" sz="2000" kern="1200" dirty="0" err="1"/>
            <a:t>Hard</a:t>
          </a:r>
          <a:r>
            <a:rPr lang="es-ES" sz="2000" kern="1200" dirty="0"/>
            <a:t> GELF (derrame pleural, Citopenias, síntomas constitucionales</a:t>
          </a:r>
        </a:p>
        <a:p>
          <a:pPr marL="228600" lvl="1" indent="-228600" algn="l" defTabSz="889000">
            <a:lnSpc>
              <a:spcPct val="90000"/>
            </a:lnSpc>
            <a:spcBef>
              <a:spcPct val="0"/>
            </a:spcBef>
            <a:spcAft>
              <a:spcPct val="15000"/>
            </a:spcAft>
            <a:buChar char="•"/>
          </a:pPr>
          <a:endParaRPr lang="es-ES" sz="2000" kern="1200" dirty="0"/>
        </a:p>
        <a:p>
          <a:pPr marL="228600" lvl="1" indent="-228600" algn="l" defTabSz="889000">
            <a:lnSpc>
              <a:spcPct val="90000"/>
            </a:lnSpc>
            <a:spcBef>
              <a:spcPct val="0"/>
            </a:spcBef>
            <a:spcAft>
              <a:spcPct val="15000"/>
            </a:spcAft>
            <a:buChar char="•"/>
          </a:pPr>
          <a:endParaRPr lang="es-ES" sz="2000" kern="1200" dirty="0"/>
        </a:p>
        <a:p>
          <a:pPr marL="228600" lvl="1" indent="-228600" algn="l" defTabSz="889000">
            <a:lnSpc>
              <a:spcPct val="90000"/>
            </a:lnSpc>
            <a:spcBef>
              <a:spcPct val="0"/>
            </a:spcBef>
            <a:spcAft>
              <a:spcPct val="15000"/>
            </a:spcAft>
            <a:buChar char="•"/>
          </a:pPr>
          <a:r>
            <a:rPr lang="es-ES" sz="2000" kern="1200" dirty="0" err="1"/>
            <a:t>Soft</a:t>
          </a:r>
          <a:r>
            <a:rPr lang="es-ES" sz="2000" kern="1200" dirty="0"/>
            <a:t> GELF </a:t>
          </a:r>
        </a:p>
      </dsp:txBody>
      <dsp:txXfrm>
        <a:off x="3827235" y="0"/>
        <a:ext cx="2064702" cy="3525067"/>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75E655-8143-2341-8D99-5129554D0E6B}" type="datetimeFigureOut">
              <a:rPr lang="es-ES" smtClean="0"/>
              <a:t>22/06/2026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ADAF0D-7DC6-1E48-8363-C0514BDA13A8}" type="slidenum">
              <a:rPr lang="es-ES" smtClean="0"/>
              <a:t>‹Nº›</a:t>
            </a:fld>
            <a:endParaRPr lang="es-ES"/>
          </a:p>
        </p:txBody>
      </p:sp>
    </p:spTree>
    <p:extLst>
      <p:ext uri="{BB962C8B-B14F-4D97-AF65-F5344CB8AC3E}">
        <p14:creationId xmlns:p14="http://schemas.microsoft.com/office/powerpoint/2010/main" val="228044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78ADAF0D-7DC6-1E48-8363-C0514BDA13A8}" type="slidenum">
              <a:rPr lang="es-ES" smtClean="0"/>
              <a:t>1</a:t>
            </a:fld>
            <a:endParaRPr lang="es-ES"/>
          </a:p>
        </p:txBody>
      </p:sp>
    </p:spTree>
    <p:extLst>
      <p:ext uri="{BB962C8B-B14F-4D97-AF65-F5344CB8AC3E}">
        <p14:creationId xmlns:p14="http://schemas.microsoft.com/office/powerpoint/2010/main" val="2747583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78ADAF0D-7DC6-1E48-8363-C0514BDA13A8}" type="slidenum">
              <a:rPr lang="es-ES" smtClean="0"/>
              <a:t>10</a:t>
            </a:fld>
            <a:endParaRPr lang="es-ES"/>
          </a:p>
        </p:txBody>
      </p:sp>
    </p:spTree>
    <p:extLst>
      <p:ext uri="{BB962C8B-B14F-4D97-AF65-F5344CB8AC3E}">
        <p14:creationId xmlns:p14="http://schemas.microsoft.com/office/powerpoint/2010/main" val="23837357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590DF-E815-8037-B562-45711C9E8DA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651598F-3C4C-7703-5828-C4E1BCF6BDB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3A1FEE5-7F23-1B6C-A692-3FC033A84EDE}"/>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55E8D5F5-5009-5154-77D0-293BDCD9DD9C}"/>
              </a:ext>
            </a:extLst>
          </p:cNvPr>
          <p:cNvSpPr>
            <a:spLocks noGrp="1"/>
          </p:cNvSpPr>
          <p:nvPr>
            <p:ph type="sldNum" sz="quarter" idx="5"/>
          </p:nvPr>
        </p:nvSpPr>
        <p:spPr/>
        <p:txBody>
          <a:bodyPr/>
          <a:lstStyle/>
          <a:p>
            <a:fld id="{78ADAF0D-7DC6-1E48-8363-C0514BDA13A8}" type="slidenum">
              <a:rPr lang="es-ES" smtClean="0"/>
              <a:t>11</a:t>
            </a:fld>
            <a:endParaRPr lang="es-ES"/>
          </a:p>
        </p:txBody>
      </p:sp>
    </p:spTree>
    <p:extLst>
      <p:ext uri="{BB962C8B-B14F-4D97-AF65-F5344CB8AC3E}">
        <p14:creationId xmlns:p14="http://schemas.microsoft.com/office/powerpoint/2010/main" val="4729946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br>
              <a:rPr lang="es-ES" sz="1200" b="0" i="0" kern="1200" dirty="0">
                <a:solidFill>
                  <a:schemeClr val="tx1"/>
                </a:solidFill>
                <a:effectLst/>
                <a:latin typeface="+mn-lt"/>
                <a:ea typeface="+mn-ea"/>
                <a:cs typeface="+mn-cs"/>
              </a:rPr>
            </a:br>
            <a:endParaRPr lang="es-ES" sz="1200" b="0" i="0" kern="1200" dirty="0">
              <a:solidFill>
                <a:schemeClr val="tx1"/>
              </a:solidFill>
              <a:effectLst/>
              <a:latin typeface="+mn-lt"/>
              <a:ea typeface="+mn-ea"/>
              <a:cs typeface="+mn-cs"/>
            </a:endParaRPr>
          </a:p>
          <a:p>
            <a:endParaRPr lang="es-ES" dirty="0"/>
          </a:p>
        </p:txBody>
      </p:sp>
      <p:sp>
        <p:nvSpPr>
          <p:cNvPr id="4" name="Marcador de número de diapositiva 3"/>
          <p:cNvSpPr>
            <a:spLocks noGrp="1"/>
          </p:cNvSpPr>
          <p:nvPr>
            <p:ph type="sldNum" sz="quarter" idx="5"/>
          </p:nvPr>
        </p:nvSpPr>
        <p:spPr/>
        <p:txBody>
          <a:bodyPr/>
          <a:lstStyle/>
          <a:p>
            <a:fld id="{78ADAF0D-7DC6-1E48-8363-C0514BDA13A8}" type="slidenum">
              <a:rPr lang="es-ES" smtClean="0"/>
              <a:t>12</a:t>
            </a:fld>
            <a:endParaRPr lang="es-ES"/>
          </a:p>
        </p:txBody>
      </p:sp>
    </p:spTree>
    <p:extLst>
      <p:ext uri="{BB962C8B-B14F-4D97-AF65-F5344CB8AC3E}">
        <p14:creationId xmlns:p14="http://schemas.microsoft.com/office/powerpoint/2010/main" val="8039675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200" b="0" i="0" kern="1200" dirty="0">
                <a:solidFill>
                  <a:schemeClr val="tx1"/>
                </a:solidFill>
                <a:effectLst/>
                <a:latin typeface="+mn-lt"/>
                <a:ea typeface="+mn-ea"/>
                <a:cs typeface="+mn-cs"/>
              </a:rPr>
              <a:t>De 548 pacientes aleatorizados a </a:t>
            </a:r>
            <a:r>
              <a:rPr lang="es-ES" sz="1200" b="0" i="0" kern="1200" dirty="0" err="1">
                <a:solidFill>
                  <a:schemeClr val="tx1"/>
                </a:solidFill>
                <a:effectLst/>
                <a:latin typeface="+mn-lt"/>
                <a:ea typeface="+mn-ea"/>
                <a:cs typeface="+mn-cs"/>
              </a:rPr>
              <a:t>tafa</a:t>
            </a:r>
            <a:r>
              <a:rPr lang="es-ES" sz="1200" b="0" i="0" kern="1200" dirty="0">
                <a:solidFill>
                  <a:schemeClr val="tx1"/>
                </a:solidFill>
                <a:effectLst/>
                <a:latin typeface="+mn-lt"/>
                <a:ea typeface="+mn-ea"/>
                <a:cs typeface="+mn-cs"/>
              </a:rPr>
              <a:t> (n=273) o placebo (n=275), 300 (55%) habían recibido una línea de tratamiento previa (</a:t>
            </a:r>
            <a:r>
              <a:rPr lang="es-ES" sz="1200" b="0" i="0" kern="1200" dirty="0" err="1">
                <a:solidFill>
                  <a:schemeClr val="tx1"/>
                </a:solidFill>
                <a:effectLst/>
                <a:latin typeface="+mn-lt"/>
                <a:ea typeface="+mn-ea"/>
                <a:cs typeface="+mn-cs"/>
              </a:rPr>
              <a:t>tafa</a:t>
            </a:r>
            <a:r>
              <a:rPr lang="es-ES" sz="1200" b="0" i="0" kern="1200" dirty="0">
                <a:solidFill>
                  <a:schemeClr val="tx1"/>
                </a:solidFill>
                <a:effectLst/>
                <a:latin typeface="+mn-lt"/>
                <a:ea typeface="+mn-ea"/>
                <a:cs typeface="+mn-cs"/>
              </a:rPr>
              <a:t>, n=147; placebo, n=153). Las características basales de los pacientes de segunda línea fueron generalmente consistentes con la población general de linfoma folicular y equilibradas entre los grupos: mediana de edad 65 años (rango, 31-88); 56% hombres; 77% FLIPI ≥2; 81% ≥1 criterio GELF; 43% POD24 (progresión dentro de los 24 meses posteriores al inicio del tratamiento inicial). En los pacientes de segunda línea, la mediana de la supervivencia libre de progresión según INV mejoró con la adición de </a:t>
            </a:r>
            <a:r>
              <a:rPr lang="es-ES" sz="1200" b="0" i="0" kern="1200" dirty="0" err="1">
                <a:solidFill>
                  <a:schemeClr val="tx1"/>
                </a:solidFill>
                <a:effectLst/>
                <a:latin typeface="+mn-lt"/>
                <a:ea typeface="+mn-ea"/>
                <a:cs typeface="+mn-cs"/>
              </a:rPr>
              <a:t>tafa</a:t>
            </a:r>
            <a:r>
              <a:rPr lang="es-ES" sz="1200" b="0" i="0" kern="1200" dirty="0">
                <a:solidFill>
                  <a:schemeClr val="tx1"/>
                </a:solidFill>
                <a:effectLst/>
                <a:latin typeface="+mn-lt"/>
                <a:ea typeface="+mn-ea"/>
                <a:cs typeface="+mn-cs"/>
              </a:rPr>
              <a:t> en comparación con placebo (24,0 meses frente a 15,4 meses; razón de riesgo [HR] [IC del 95%] 0,40 [0,26, 0,62]). La mediana de la SSP según el IRC (no alcanzada [NR] frente a 20,7 meses; HR [IC del 95 %] 0,44 [0,28, 0,70]), la tasa de PET-CR (50,7 % frente a 43,4 %; razón de probabilidades [OR] [IC del 95 %] 1,3 [0,84, 2,15]), la ORR (86,4 % frente a 73,9 %; OR [IC del 95 %] 2,3 [1,26, 4,17]) y la mediana del TTNT (NR frente a 28,8 meses; HR [IC del 95 %] 0,52 [0,32, 0,84]) también mejoraron con la adición de </a:t>
            </a:r>
            <a:r>
              <a:rPr lang="es-ES" sz="1200" b="0" i="0" kern="1200" dirty="0" err="1">
                <a:solidFill>
                  <a:schemeClr val="tx1"/>
                </a:solidFill>
                <a:effectLst/>
                <a:latin typeface="+mn-lt"/>
                <a:ea typeface="+mn-ea"/>
                <a:cs typeface="+mn-cs"/>
              </a:rPr>
              <a:t>tafa</a:t>
            </a:r>
            <a:r>
              <a:rPr lang="es-ES" sz="1200" b="0" i="0" kern="1200" dirty="0">
                <a:solidFill>
                  <a:schemeClr val="tx1"/>
                </a:solidFill>
                <a:effectLst/>
                <a:latin typeface="+mn-lt"/>
                <a:ea typeface="+mn-ea"/>
                <a:cs typeface="+mn-cs"/>
              </a:rPr>
              <a:t> frente a placebo en pacientes de segunda línea. En pacientes de segunda línea con POD24, se observó una mejoría en la mediana de la SSP según INV (19,2 meses frente a 11,7 meses; HR [IC del 95%] 0,46 [0,26, 0,82]), la mediana de la SSP según IRC (19,2 meses frente a 13,6 meses; HR [IC del 95%] 0,51 [0,27, 0,95]), la tasa de PET-CR (45,6% frente a 31,8%; OR [IC del 95%] 2,0 [0,93, 4,13]), la ORR (83,6% frente a 62,3%; OR [IC del 95%] 3,5 [1,46, 8,35]) y la mediana del TTNT (NR frente a 17,0 meses; HR [IC del 95%] 0,62 [0,34, 1,13]). También se observó un beneficio con la adición de </a:t>
            </a:r>
            <a:r>
              <a:rPr lang="es-ES" sz="1200" b="0" i="0" kern="1200" dirty="0" err="1">
                <a:solidFill>
                  <a:schemeClr val="tx1"/>
                </a:solidFill>
                <a:effectLst/>
                <a:latin typeface="+mn-lt"/>
                <a:ea typeface="+mn-ea"/>
                <a:cs typeface="+mn-cs"/>
              </a:rPr>
              <a:t>tafa</a:t>
            </a:r>
            <a:r>
              <a:rPr lang="es-ES" sz="1200" b="0" i="0" kern="1200" dirty="0">
                <a:solidFill>
                  <a:schemeClr val="tx1"/>
                </a:solidFill>
                <a:effectLst/>
                <a:latin typeface="+mn-lt"/>
                <a:ea typeface="+mn-ea"/>
                <a:cs typeface="+mn-cs"/>
              </a:rPr>
              <a:t> vs. placebo en pacientes de segunda línea que recibieron quimioterapia anti-CD20+ de primera línea (quimio), incluidos aquellos con POD24 ( </a:t>
            </a:r>
            <a:r>
              <a:rPr lang="es-ES" sz="1200" b="1" i="0" kern="1200" dirty="0">
                <a:solidFill>
                  <a:schemeClr val="tx1"/>
                </a:solidFill>
                <a:effectLst/>
                <a:latin typeface="+mn-lt"/>
                <a:ea typeface="+mn-ea"/>
                <a:cs typeface="+mn-cs"/>
              </a:rPr>
              <a:t>Tabla</a:t>
            </a:r>
            <a:r>
              <a:rPr lang="es-ES" sz="1200" b="0" i="0" kern="1200" dirty="0">
                <a:solidFill>
                  <a:schemeClr val="tx1"/>
                </a:solidFill>
                <a:effectLst/>
                <a:latin typeface="+mn-lt"/>
                <a:ea typeface="+mn-ea"/>
                <a:cs typeface="+mn-cs"/>
              </a:rPr>
              <a:t> ). En el subgrupo general de pacientes de segunda línea, se observaron tasas similares de TEAE (100% vs. 99%) en el grupo de </a:t>
            </a:r>
            <a:r>
              <a:rPr lang="es-ES" sz="1200" b="0" i="0" kern="1200" dirty="0" err="1">
                <a:solidFill>
                  <a:schemeClr val="tx1"/>
                </a:solidFill>
                <a:effectLst/>
                <a:latin typeface="+mn-lt"/>
                <a:ea typeface="+mn-ea"/>
                <a:cs typeface="+mn-cs"/>
              </a:rPr>
              <a:t>tafa</a:t>
            </a:r>
            <a:r>
              <a:rPr lang="es-ES" sz="1200" b="0" i="0" kern="1200" dirty="0">
                <a:solidFill>
                  <a:schemeClr val="tx1"/>
                </a:solidFill>
                <a:effectLst/>
                <a:latin typeface="+mn-lt"/>
                <a:ea typeface="+mn-ea"/>
                <a:cs typeface="+mn-cs"/>
              </a:rPr>
              <a:t> vs. placebo. Los TEAE más comunes (≥20%) en los grupos de </a:t>
            </a:r>
            <a:r>
              <a:rPr lang="es-ES" sz="1200" b="0" i="0" kern="1200" dirty="0" err="1">
                <a:solidFill>
                  <a:schemeClr val="tx1"/>
                </a:solidFill>
                <a:effectLst/>
                <a:latin typeface="+mn-lt"/>
                <a:ea typeface="+mn-ea"/>
                <a:cs typeface="+mn-cs"/>
              </a:rPr>
              <a:t>tafa</a:t>
            </a:r>
            <a:r>
              <a:rPr lang="es-ES" sz="1200" b="0" i="0" kern="1200" dirty="0">
                <a:solidFill>
                  <a:schemeClr val="tx1"/>
                </a:solidFill>
                <a:effectLst/>
                <a:latin typeface="+mn-lt"/>
                <a:ea typeface="+mn-ea"/>
                <a:cs typeface="+mn-cs"/>
              </a:rPr>
              <a:t> y placebo fueron neutropenia (47% vs. 39%), diarrea (37% vs. 31%), estreñimiento (31% vs. 30%), COVID-19 (30% vs. 20%), erupción cutánea (22% vs. 24%), fatiga (20% vs. 18%), tos (20% vs. 17%), náuseas (20% vs. 14%) y espasmos musculares (18% vs. 20%). Se notificaron eventos adversos de grado 3 o 4 en el 69 % frente al 61 % de los pacientes, y eventos adversos graves en el 31 % frente al 25 % de los pacientes en el grupo de </a:t>
            </a:r>
            <a:r>
              <a:rPr lang="es-ES" sz="1200" b="0" i="0" kern="1200" dirty="0" err="1">
                <a:solidFill>
                  <a:schemeClr val="tx1"/>
                </a:solidFill>
                <a:effectLst/>
                <a:latin typeface="+mn-lt"/>
                <a:ea typeface="+mn-ea"/>
                <a:cs typeface="+mn-cs"/>
              </a:rPr>
              <a:t>tafa</a:t>
            </a:r>
            <a:r>
              <a:rPr lang="es-ES" sz="1200" b="0" i="0" kern="1200" dirty="0">
                <a:solidFill>
                  <a:schemeClr val="tx1"/>
                </a:solidFill>
                <a:effectLst/>
                <a:latin typeface="+mn-lt"/>
                <a:ea typeface="+mn-ea"/>
                <a:cs typeface="+mn-cs"/>
              </a:rPr>
              <a:t> frente al grupo placebo, respectivamente. Tres pacientes (2 %) en cada grupo experimentaron eventos adversos mortales.</a:t>
            </a:r>
          </a:p>
          <a:p>
            <a:br>
              <a:rPr lang="es-ES" dirty="0"/>
            </a:br>
            <a:endParaRPr lang="es-ES" dirty="0"/>
          </a:p>
        </p:txBody>
      </p:sp>
      <p:sp>
        <p:nvSpPr>
          <p:cNvPr id="4" name="Marcador de número de diapositiva 3"/>
          <p:cNvSpPr>
            <a:spLocks noGrp="1"/>
          </p:cNvSpPr>
          <p:nvPr>
            <p:ph type="sldNum" sz="quarter" idx="5"/>
          </p:nvPr>
        </p:nvSpPr>
        <p:spPr/>
        <p:txBody>
          <a:bodyPr/>
          <a:lstStyle/>
          <a:p>
            <a:fld id="{78ADAF0D-7DC6-1E48-8363-C0514BDA13A8}" type="slidenum">
              <a:rPr lang="es-ES" smtClean="0"/>
              <a:t>13</a:t>
            </a:fld>
            <a:endParaRPr lang="es-ES"/>
          </a:p>
        </p:txBody>
      </p:sp>
    </p:spTree>
    <p:extLst>
      <p:ext uri="{BB962C8B-B14F-4D97-AF65-F5344CB8AC3E}">
        <p14:creationId xmlns:p14="http://schemas.microsoft.com/office/powerpoint/2010/main" val="32744320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78ADAF0D-7DC6-1E48-8363-C0514BDA13A8}" type="slidenum">
              <a:rPr lang="es-ES" smtClean="0"/>
              <a:t>14</a:t>
            </a:fld>
            <a:endParaRPr lang="es-ES"/>
          </a:p>
        </p:txBody>
      </p:sp>
    </p:spTree>
    <p:extLst>
      <p:ext uri="{BB962C8B-B14F-4D97-AF65-F5344CB8AC3E}">
        <p14:creationId xmlns:p14="http://schemas.microsoft.com/office/powerpoint/2010/main" val="27145936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78ADAF0D-7DC6-1E48-8363-C0514BDA13A8}" type="slidenum">
              <a:rPr lang="es-ES" smtClean="0"/>
              <a:t>15</a:t>
            </a:fld>
            <a:endParaRPr lang="es-ES"/>
          </a:p>
        </p:txBody>
      </p:sp>
    </p:spTree>
    <p:extLst>
      <p:ext uri="{BB962C8B-B14F-4D97-AF65-F5344CB8AC3E}">
        <p14:creationId xmlns:p14="http://schemas.microsoft.com/office/powerpoint/2010/main" val="21983206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200" b="0" i="0" kern="1200" dirty="0">
                <a:solidFill>
                  <a:schemeClr val="tx1"/>
                </a:solidFill>
                <a:effectLst/>
                <a:latin typeface="+mn-lt"/>
                <a:ea typeface="+mn-ea"/>
                <a:cs typeface="+mn-cs"/>
              </a:rPr>
              <a:t>Aquí presentamos análisis de subgrupos del estudio EPCORE FL-1 que demuestran que </a:t>
            </a:r>
            <a:r>
              <a:rPr lang="es-ES" sz="1200" b="0" i="0" kern="1200" dirty="0" err="1">
                <a:solidFill>
                  <a:schemeClr val="tx1"/>
                </a:solidFill>
                <a:effectLst/>
                <a:latin typeface="+mn-lt"/>
                <a:ea typeface="+mn-ea"/>
                <a:cs typeface="+mn-cs"/>
              </a:rPr>
              <a:t>epcoritamab</a:t>
            </a:r>
            <a:r>
              <a:rPr lang="es-ES" sz="1200" b="0" i="0" kern="1200" dirty="0">
                <a:solidFill>
                  <a:schemeClr val="tx1"/>
                </a:solidFill>
                <a:effectLst/>
                <a:latin typeface="+mn-lt"/>
                <a:ea typeface="+mn-ea"/>
                <a:cs typeface="+mn-cs"/>
              </a:rPr>
              <a:t> + R2 proporciona una eficacia y tolerabilidad consistentes en amplias poblaciones de pacientes.</a:t>
            </a:r>
          </a:p>
          <a:p>
            <a:br>
              <a:rPr lang="es-ES" dirty="0"/>
            </a:br>
            <a:endParaRPr lang="es-ES" dirty="0"/>
          </a:p>
        </p:txBody>
      </p:sp>
      <p:sp>
        <p:nvSpPr>
          <p:cNvPr id="4" name="Marcador de número de diapositiva 3"/>
          <p:cNvSpPr>
            <a:spLocks noGrp="1"/>
          </p:cNvSpPr>
          <p:nvPr>
            <p:ph type="sldNum" sz="quarter" idx="5"/>
          </p:nvPr>
        </p:nvSpPr>
        <p:spPr/>
        <p:txBody>
          <a:bodyPr/>
          <a:lstStyle/>
          <a:p>
            <a:fld id="{78ADAF0D-7DC6-1E48-8363-C0514BDA13A8}" type="slidenum">
              <a:rPr lang="es-ES" smtClean="0"/>
              <a:t>16</a:t>
            </a:fld>
            <a:endParaRPr lang="es-ES"/>
          </a:p>
        </p:txBody>
      </p:sp>
    </p:spTree>
    <p:extLst>
      <p:ext uri="{BB962C8B-B14F-4D97-AF65-F5344CB8AC3E}">
        <p14:creationId xmlns:p14="http://schemas.microsoft.com/office/powerpoint/2010/main" val="33612303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78ADAF0D-7DC6-1E48-8363-C0514BDA13A8}" type="slidenum">
              <a:rPr lang="es-ES" smtClean="0"/>
              <a:t>17</a:t>
            </a:fld>
            <a:endParaRPr lang="es-ES"/>
          </a:p>
        </p:txBody>
      </p:sp>
    </p:spTree>
    <p:extLst>
      <p:ext uri="{BB962C8B-B14F-4D97-AF65-F5344CB8AC3E}">
        <p14:creationId xmlns:p14="http://schemas.microsoft.com/office/powerpoint/2010/main" val="23342507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78ADAF0D-7DC6-1E48-8363-C0514BDA13A8}" type="slidenum">
              <a:rPr lang="es-ES" smtClean="0"/>
              <a:t>19</a:t>
            </a:fld>
            <a:endParaRPr lang="es-ES"/>
          </a:p>
        </p:txBody>
      </p:sp>
    </p:spTree>
    <p:extLst>
      <p:ext uri="{BB962C8B-B14F-4D97-AF65-F5344CB8AC3E}">
        <p14:creationId xmlns:p14="http://schemas.microsoft.com/office/powerpoint/2010/main" val="22358537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78ADAF0D-7DC6-1E48-8363-C0514BDA13A8}" type="slidenum">
              <a:rPr lang="es-ES" smtClean="0"/>
              <a:t>20</a:t>
            </a:fld>
            <a:endParaRPr lang="es-ES"/>
          </a:p>
        </p:txBody>
      </p:sp>
    </p:spTree>
    <p:extLst>
      <p:ext uri="{BB962C8B-B14F-4D97-AF65-F5344CB8AC3E}">
        <p14:creationId xmlns:p14="http://schemas.microsoft.com/office/powerpoint/2010/main" val="833731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dirty="0"/>
          </a:p>
        </p:txBody>
      </p:sp>
      <p:sp>
        <p:nvSpPr>
          <p:cNvPr id="4" name="Marcador de número de diapositiva 3"/>
          <p:cNvSpPr>
            <a:spLocks noGrp="1"/>
          </p:cNvSpPr>
          <p:nvPr>
            <p:ph type="sldNum" sz="quarter" idx="5"/>
          </p:nvPr>
        </p:nvSpPr>
        <p:spPr/>
        <p:txBody>
          <a:bodyPr/>
          <a:lstStyle/>
          <a:p>
            <a:fld id="{78ADAF0D-7DC6-1E48-8363-C0514BDA13A8}" type="slidenum">
              <a:rPr lang="es-ES" smtClean="0"/>
              <a:t>2</a:t>
            </a:fld>
            <a:endParaRPr lang="es-ES"/>
          </a:p>
        </p:txBody>
      </p:sp>
    </p:spTree>
    <p:extLst>
      <p:ext uri="{BB962C8B-B14F-4D97-AF65-F5344CB8AC3E}">
        <p14:creationId xmlns:p14="http://schemas.microsoft.com/office/powerpoint/2010/main" val="5180702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78ADAF0D-7DC6-1E48-8363-C0514BDA13A8}" type="slidenum">
              <a:rPr lang="es-ES" smtClean="0"/>
              <a:t>23</a:t>
            </a:fld>
            <a:endParaRPr lang="es-ES"/>
          </a:p>
        </p:txBody>
      </p:sp>
    </p:spTree>
    <p:extLst>
      <p:ext uri="{BB962C8B-B14F-4D97-AF65-F5344CB8AC3E}">
        <p14:creationId xmlns:p14="http://schemas.microsoft.com/office/powerpoint/2010/main" val="41383652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78ADAF0D-7DC6-1E48-8363-C0514BDA13A8}" type="slidenum">
              <a:rPr lang="es-ES" smtClean="0"/>
              <a:t>24</a:t>
            </a:fld>
            <a:endParaRPr lang="es-ES"/>
          </a:p>
        </p:txBody>
      </p:sp>
    </p:spTree>
    <p:extLst>
      <p:ext uri="{BB962C8B-B14F-4D97-AF65-F5344CB8AC3E}">
        <p14:creationId xmlns:p14="http://schemas.microsoft.com/office/powerpoint/2010/main" val="19933471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21251-5B69-1B96-743E-DFC10C2F7CC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7724E88-75D3-CCB0-8A70-6922D26E3E3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E9C87C2-4028-A788-9CD3-E025FA309076}"/>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5308985F-FBE6-C9F6-C325-595F593E47F9}"/>
              </a:ext>
            </a:extLst>
          </p:cNvPr>
          <p:cNvSpPr>
            <a:spLocks noGrp="1"/>
          </p:cNvSpPr>
          <p:nvPr>
            <p:ph type="sldNum" sz="quarter" idx="5"/>
          </p:nvPr>
        </p:nvSpPr>
        <p:spPr/>
        <p:txBody>
          <a:bodyPr/>
          <a:lstStyle/>
          <a:p>
            <a:fld id="{78ADAF0D-7DC6-1E48-8363-C0514BDA13A8}" type="slidenum">
              <a:rPr lang="es-ES" smtClean="0"/>
              <a:t>25</a:t>
            </a:fld>
            <a:endParaRPr lang="es-ES"/>
          </a:p>
        </p:txBody>
      </p:sp>
    </p:spTree>
    <p:extLst>
      <p:ext uri="{BB962C8B-B14F-4D97-AF65-F5344CB8AC3E}">
        <p14:creationId xmlns:p14="http://schemas.microsoft.com/office/powerpoint/2010/main" val="16045219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23C52-8F88-F851-D5AD-705453F5117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038B15F-C392-24B7-D98E-6D875F0A5B1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6AFDD4F-28C3-4ADA-5499-081040C11649}"/>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3D613BB2-260F-8EC1-6BE6-9AC50AC44445}"/>
              </a:ext>
            </a:extLst>
          </p:cNvPr>
          <p:cNvSpPr>
            <a:spLocks noGrp="1"/>
          </p:cNvSpPr>
          <p:nvPr>
            <p:ph type="sldNum" sz="quarter" idx="5"/>
          </p:nvPr>
        </p:nvSpPr>
        <p:spPr/>
        <p:txBody>
          <a:bodyPr/>
          <a:lstStyle/>
          <a:p>
            <a:fld id="{78ADAF0D-7DC6-1E48-8363-C0514BDA13A8}" type="slidenum">
              <a:rPr lang="es-ES" smtClean="0"/>
              <a:t>26</a:t>
            </a:fld>
            <a:endParaRPr lang="es-ES"/>
          </a:p>
        </p:txBody>
      </p:sp>
    </p:spTree>
    <p:extLst>
      <p:ext uri="{BB962C8B-B14F-4D97-AF65-F5344CB8AC3E}">
        <p14:creationId xmlns:p14="http://schemas.microsoft.com/office/powerpoint/2010/main" val="2301947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br>
              <a:rPr lang="es-ES" dirty="0"/>
            </a:br>
            <a:endParaRPr lang="es-ES" dirty="0"/>
          </a:p>
        </p:txBody>
      </p:sp>
      <p:sp>
        <p:nvSpPr>
          <p:cNvPr id="4" name="Marcador de número de diapositiva 3"/>
          <p:cNvSpPr>
            <a:spLocks noGrp="1"/>
          </p:cNvSpPr>
          <p:nvPr>
            <p:ph type="sldNum" sz="quarter" idx="5"/>
          </p:nvPr>
        </p:nvSpPr>
        <p:spPr/>
        <p:txBody>
          <a:bodyPr/>
          <a:lstStyle/>
          <a:p>
            <a:fld id="{78ADAF0D-7DC6-1E48-8363-C0514BDA13A8}" type="slidenum">
              <a:rPr lang="es-ES" smtClean="0"/>
              <a:t>3</a:t>
            </a:fld>
            <a:endParaRPr lang="es-ES"/>
          </a:p>
        </p:txBody>
      </p:sp>
    </p:spTree>
    <p:extLst>
      <p:ext uri="{BB962C8B-B14F-4D97-AF65-F5344CB8AC3E}">
        <p14:creationId xmlns:p14="http://schemas.microsoft.com/office/powerpoint/2010/main" val="22168230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FF567-6B11-7F9E-D726-5348BA852B5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C255A12-D249-FEB8-4DC4-25845A45E58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07CDA39-75F2-0460-47F0-B88B1EABAA43}"/>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E7B89D91-12DF-623C-AA7C-7DCC07FE537C}"/>
              </a:ext>
            </a:extLst>
          </p:cNvPr>
          <p:cNvSpPr>
            <a:spLocks noGrp="1"/>
          </p:cNvSpPr>
          <p:nvPr>
            <p:ph type="sldNum" sz="quarter" idx="5"/>
          </p:nvPr>
        </p:nvSpPr>
        <p:spPr/>
        <p:txBody>
          <a:bodyPr/>
          <a:lstStyle/>
          <a:p>
            <a:fld id="{78ADAF0D-7DC6-1E48-8363-C0514BDA13A8}" type="slidenum">
              <a:rPr lang="es-ES" smtClean="0"/>
              <a:t>4</a:t>
            </a:fld>
            <a:endParaRPr lang="es-ES"/>
          </a:p>
        </p:txBody>
      </p:sp>
    </p:spTree>
    <p:extLst>
      <p:ext uri="{BB962C8B-B14F-4D97-AF65-F5344CB8AC3E}">
        <p14:creationId xmlns:p14="http://schemas.microsoft.com/office/powerpoint/2010/main" val="17832335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9ADEF-43F4-1031-42BB-275E10A5C32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A907D26-CADC-2349-F0A7-A1466712D36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4DF2A87-7D6C-FBF5-8876-38B71F8BDA49}"/>
              </a:ext>
            </a:extLst>
          </p:cNvPr>
          <p:cNvSpPr>
            <a:spLocks noGrp="1"/>
          </p:cNvSpPr>
          <p:nvPr>
            <p:ph type="body" idx="1"/>
          </p:nvPr>
        </p:nvSpPr>
        <p:spPr/>
        <p:txBody>
          <a:bodyPr/>
          <a:lstStyle/>
          <a:p>
            <a:r>
              <a:rPr lang="es-ES" dirty="0"/>
              <a:t>Tratamiento actual y resultados de supervivencia en pacientes con linfoma folicular del estudio REALYSA: un estudio multicéntrico francés del LYSA en condiciones de vida real.</a:t>
            </a:r>
          </a:p>
        </p:txBody>
      </p:sp>
      <p:sp>
        <p:nvSpPr>
          <p:cNvPr id="4" name="Marcador de número de diapositiva 3">
            <a:extLst>
              <a:ext uri="{FF2B5EF4-FFF2-40B4-BE49-F238E27FC236}">
                <a16:creationId xmlns:a16="http://schemas.microsoft.com/office/drawing/2014/main" id="{9ABC19BB-E2B9-399B-80DA-E6BB1DA1BD95}"/>
              </a:ext>
            </a:extLst>
          </p:cNvPr>
          <p:cNvSpPr>
            <a:spLocks noGrp="1"/>
          </p:cNvSpPr>
          <p:nvPr>
            <p:ph type="sldNum" sz="quarter" idx="5"/>
          </p:nvPr>
        </p:nvSpPr>
        <p:spPr/>
        <p:txBody>
          <a:bodyPr/>
          <a:lstStyle/>
          <a:p>
            <a:fld id="{78ADAF0D-7DC6-1E48-8363-C0514BDA13A8}" type="slidenum">
              <a:rPr lang="es-ES" smtClean="0"/>
              <a:t>5</a:t>
            </a:fld>
            <a:endParaRPr lang="es-ES"/>
          </a:p>
        </p:txBody>
      </p:sp>
    </p:spTree>
    <p:extLst>
      <p:ext uri="{BB962C8B-B14F-4D97-AF65-F5344CB8AC3E}">
        <p14:creationId xmlns:p14="http://schemas.microsoft.com/office/powerpoint/2010/main" val="18154827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7BB6F-4822-CD55-7FA8-EEC23663014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E4FBAE7-A383-0861-9E03-A1AD51D5EB0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D44D21D-52D3-5552-6B3F-0B6A3B08BC0A}"/>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935C9836-CFC1-D199-E01A-ABBB09966DF5}"/>
              </a:ext>
            </a:extLst>
          </p:cNvPr>
          <p:cNvSpPr>
            <a:spLocks noGrp="1"/>
          </p:cNvSpPr>
          <p:nvPr>
            <p:ph type="sldNum" sz="quarter" idx="5"/>
          </p:nvPr>
        </p:nvSpPr>
        <p:spPr/>
        <p:txBody>
          <a:bodyPr/>
          <a:lstStyle/>
          <a:p>
            <a:fld id="{78ADAF0D-7DC6-1E48-8363-C0514BDA13A8}" type="slidenum">
              <a:rPr lang="es-ES" smtClean="0"/>
              <a:t>6</a:t>
            </a:fld>
            <a:endParaRPr lang="es-ES"/>
          </a:p>
        </p:txBody>
      </p:sp>
    </p:spTree>
    <p:extLst>
      <p:ext uri="{BB962C8B-B14F-4D97-AF65-F5344CB8AC3E}">
        <p14:creationId xmlns:p14="http://schemas.microsoft.com/office/powerpoint/2010/main" val="40383753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F3D33-BF29-5EE3-0207-B1C978601FE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AF71626-BA71-1039-33FD-1240193A05E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0EDB8DC-2E35-B92C-6A7D-303FB11EFA03}"/>
              </a:ext>
            </a:extLst>
          </p:cNvPr>
          <p:cNvSpPr>
            <a:spLocks noGrp="1"/>
          </p:cNvSpPr>
          <p:nvPr>
            <p:ph type="body" idx="1"/>
          </p:nvPr>
        </p:nvSpPr>
        <p:spPr/>
        <p:txBody>
          <a:bodyPr/>
          <a:lstStyle/>
          <a:p>
            <a:br>
              <a:rPr lang="es-ES" dirty="0"/>
            </a:br>
            <a:endParaRPr lang="es-ES" dirty="0"/>
          </a:p>
        </p:txBody>
      </p:sp>
      <p:sp>
        <p:nvSpPr>
          <p:cNvPr id="4" name="Marcador de número de diapositiva 3">
            <a:extLst>
              <a:ext uri="{FF2B5EF4-FFF2-40B4-BE49-F238E27FC236}">
                <a16:creationId xmlns:a16="http://schemas.microsoft.com/office/drawing/2014/main" id="{217CC395-8C47-0814-7048-1D0C5E429B4E}"/>
              </a:ext>
            </a:extLst>
          </p:cNvPr>
          <p:cNvSpPr>
            <a:spLocks noGrp="1"/>
          </p:cNvSpPr>
          <p:nvPr>
            <p:ph type="sldNum" sz="quarter" idx="5"/>
          </p:nvPr>
        </p:nvSpPr>
        <p:spPr/>
        <p:txBody>
          <a:bodyPr/>
          <a:lstStyle/>
          <a:p>
            <a:fld id="{78ADAF0D-7DC6-1E48-8363-C0514BDA13A8}" type="slidenum">
              <a:rPr lang="es-ES" smtClean="0"/>
              <a:t>7</a:t>
            </a:fld>
            <a:endParaRPr lang="es-ES"/>
          </a:p>
        </p:txBody>
      </p:sp>
    </p:spTree>
    <p:extLst>
      <p:ext uri="{BB962C8B-B14F-4D97-AF65-F5344CB8AC3E}">
        <p14:creationId xmlns:p14="http://schemas.microsoft.com/office/powerpoint/2010/main" val="34545459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9530A-2BA5-E1F6-2E07-AA0CF196040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F99B5F0-8029-131B-8DEC-E263D3EA4B7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72398D0-5751-08D7-E50A-75046F9774D0}"/>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2758DE22-7766-B069-8EF0-01F57B5B0F79}"/>
              </a:ext>
            </a:extLst>
          </p:cNvPr>
          <p:cNvSpPr>
            <a:spLocks noGrp="1"/>
          </p:cNvSpPr>
          <p:nvPr>
            <p:ph type="sldNum" sz="quarter" idx="5"/>
          </p:nvPr>
        </p:nvSpPr>
        <p:spPr/>
        <p:txBody>
          <a:bodyPr/>
          <a:lstStyle/>
          <a:p>
            <a:fld id="{78ADAF0D-7DC6-1E48-8363-C0514BDA13A8}" type="slidenum">
              <a:rPr lang="es-ES" smtClean="0"/>
              <a:t>8</a:t>
            </a:fld>
            <a:endParaRPr lang="es-ES"/>
          </a:p>
        </p:txBody>
      </p:sp>
    </p:spTree>
    <p:extLst>
      <p:ext uri="{BB962C8B-B14F-4D97-AF65-F5344CB8AC3E}">
        <p14:creationId xmlns:p14="http://schemas.microsoft.com/office/powerpoint/2010/main" val="16771650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71337-37B4-D757-7544-0E0F9AA6318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8453DC9-5989-1342-B228-1595F3C13B2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DDFA3F9-30DD-17A1-EA21-5EA5D2CA504B}"/>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CF2104B0-4F8C-768B-8E95-A364A26C4FCF}"/>
              </a:ext>
            </a:extLst>
          </p:cNvPr>
          <p:cNvSpPr>
            <a:spLocks noGrp="1"/>
          </p:cNvSpPr>
          <p:nvPr>
            <p:ph type="sldNum" sz="quarter" idx="5"/>
          </p:nvPr>
        </p:nvSpPr>
        <p:spPr/>
        <p:txBody>
          <a:bodyPr/>
          <a:lstStyle/>
          <a:p>
            <a:fld id="{78ADAF0D-7DC6-1E48-8363-C0514BDA13A8}" type="slidenum">
              <a:rPr lang="es-ES" smtClean="0"/>
              <a:t>9</a:t>
            </a:fld>
            <a:endParaRPr lang="es-ES"/>
          </a:p>
        </p:txBody>
      </p:sp>
    </p:spTree>
    <p:extLst>
      <p:ext uri="{BB962C8B-B14F-4D97-AF65-F5344CB8AC3E}">
        <p14:creationId xmlns:p14="http://schemas.microsoft.com/office/powerpoint/2010/main" val="884700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38013E-CBC3-4AA9-A04C-E873129F046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a:extLst>
              <a:ext uri="{FF2B5EF4-FFF2-40B4-BE49-F238E27FC236}">
                <a16:creationId xmlns:a16="http://schemas.microsoft.com/office/drawing/2014/main" id="{1115CBC3-724C-4744-9F10-E382FCA11ED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E"/>
          </a:p>
        </p:txBody>
      </p:sp>
      <p:sp>
        <p:nvSpPr>
          <p:cNvPr id="4" name="Marcador de fecha 3">
            <a:extLst>
              <a:ext uri="{FF2B5EF4-FFF2-40B4-BE49-F238E27FC236}">
                <a16:creationId xmlns:a16="http://schemas.microsoft.com/office/drawing/2014/main" id="{16C46AA1-7917-407C-990D-22194E57F98E}"/>
              </a:ext>
            </a:extLst>
          </p:cNvPr>
          <p:cNvSpPr>
            <a:spLocks noGrp="1"/>
          </p:cNvSpPr>
          <p:nvPr>
            <p:ph type="dt" sz="half" idx="10"/>
          </p:nvPr>
        </p:nvSpPr>
        <p:spPr/>
        <p:txBody>
          <a:bodyPr/>
          <a:lstStyle/>
          <a:p>
            <a:fld id="{761109B4-FF66-4CA5-ABF0-09C361C9F190}" type="datetimeFigureOut">
              <a:rPr lang="es-PE" smtClean="0"/>
              <a:t>22/06/2026</a:t>
            </a:fld>
            <a:endParaRPr lang="es-PE"/>
          </a:p>
        </p:txBody>
      </p:sp>
      <p:sp>
        <p:nvSpPr>
          <p:cNvPr id="5" name="Marcador de pie de página 4">
            <a:extLst>
              <a:ext uri="{FF2B5EF4-FFF2-40B4-BE49-F238E27FC236}">
                <a16:creationId xmlns:a16="http://schemas.microsoft.com/office/drawing/2014/main" id="{6D30D586-30F5-46F2-99AC-ED9AA0AD8154}"/>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CEF57FED-5880-4762-B742-4E3300E06FB1}"/>
              </a:ext>
            </a:extLst>
          </p:cNvPr>
          <p:cNvSpPr>
            <a:spLocks noGrp="1"/>
          </p:cNvSpPr>
          <p:nvPr>
            <p:ph type="sldNum" sz="quarter" idx="12"/>
          </p:nvPr>
        </p:nvSpPr>
        <p:spPr/>
        <p:txBody>
          <a:bodyPr/>
          <a:lstStyle/>
          <a:p>
            <a:fld id="{B52F5DA0-BCC5-457A-B351-D7419E4A588E}" type="slidenum">
              <a:rPr lang="es-PE" smtClean="0"/>
              <a:t>‹Nº›</a:t>
            </a:fld>
            <a:endParaRPr lang="es-PE"/>
          </a:p>
        </p:txBody>
      </p:sp>
    </p:spTree>
    <p:extLst>
      <p:ext uri="{BB962C8B-B14F-4D97-AF65-F5344CB8AC3E}">
        <p14:creationId xmlns:p14="http://schemas.microsoft.com/office/powerpoint/2010/main" val="1534876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ADA6E3-9639-4FD6-879E-41302A77B7AD}"/>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9F1A7E13-22DF-464C-A42B-D9414BD93E4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72F0C4A9-84CF-4E7F-9FF6-A5BE3F88C9D1}"/>
              </a:ext>
            </a:extLst>
          </p:cNvPr>
          <p:cNvSpPr>
            <a:spLocks noGrp="1"/>
          </p:cNvSpPr>
          <p:nvPr>
            <p:ph type="dt" sz="half" idx="10"/>
          </p:nvPr>
        </p:nvSpPr>
        <p:spPr/>
        <p:txBody>
          <a:bodyPr/>
          <a:lstStyle/>
          <a:p>
            <a:fld id="{761109B4-FF66-4CA5-ABF0-09C361C9F190}" type="datetimeFigureOut">
              <a:rPr lang="es-PE" smtClean="0"/>
              <a:t>22/06/2026</a:t>
            </a:fld>
            <a:endParaRPr lang="es-PE"/>
          </a:p>
        </p:txBody>
      </p:sp>
      <p:sp>
        <p:nvSpPr>
          <p:cNvPr id="5" name="Marcador de pie de página 4">
            <a:extLst>
              <a:ext uri="{FF2B5EF4-FFF2-40B4-BE49-F238E27FC236}">
                <a16:creationId xmlns:a16="http://schemas.microsoft.com/office/drawing/2014/main" id="{0E637AE8-B0B5-40F1-8AF0-D4C7100E35D1}"/>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4D7D7C4B-1BF9-46DA-9CCE-948E25571581}"/>
              </a:ext>
            </a:extLst>
          </p:cNvPr>
          <p:cNvSpPr>
            <a:spLocks noGrp="1"/>
          </p:cNvSpPr>
          <p:nvPr>
            <p:ph type="sldNum" sz="quarter" idx="12"/>
          </p:nvPr>
        </p:nvSpPr>
        <p:spPr/>
        <p:txBody>
          <a:bodyPr/>
          <a:lstStyle/>
          <a:p>
            <a:fld id="{B52F5DA0-BCC5-457A-B351-D7419E4A588E}" type="slidenum">
              <a:rPr lang="es-PE" smtClean="0"/>
              <a:t>‹Nº›</a:t>
            </a:fld>
            <a:endParaRPr lang="es-PE"/>
          </a:p>
        </p:txBody>
      </p:sp>
    </p:spTree>
    <p:extLst>
      <p:ext uri="{BB962C8B-B14F-4D97-AF65-F5344CB8AC3E}">
        <p14:creationId xmlns:p14="http://schemas.microsoft.com/office/powerpoint/2010/main" val="40928567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D9FF8C85-5899-40C5-AD79-8365BDE168D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24884122-4E14-4281-8D1B-D087A9A3904C}"/>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02443C6D-A3EC-4030-ACD2-9C4AE65E1BE2}"/>
              </a:ext>
            </a:extLst>
          </p:cNvPr>
          <p:cNvSpPr>
            <a:spLocks noGrp="1"/>
          </p:cNvSpPr>
          <p:nvPr>
            <p:ph type="dt" sz="half" idx="10"/>
          </p:nvPr>
        </p:nvSpPr>
        <p:spPr/>
        <p:txBody>
          <a:bodyPr/>
          <a:lstStyle/>
          <a:p>
            <a:fld id="{761109B4-FF66-4CA5-ABF0-09C361C9F190}" type="datetimeFigureOut">
              <a:rPr lang="es-PE" smtClean="0"/>
              <a:t>22/06/2026</a:t>
            </a:fld>
            <a:endParaRPr lang="es-PE"/>
          </a:p>
        </p:txBody>
      </p:sp>
      <p:sp>
        <p:nvSpPr>
          <p:cNvPr id="5" name="Marcador de pie de página 4">
            <a:extLst>
              <a:ext uri="{FF2B5EF4-FFF2-40B4-BE49-F238E27FC236}">
                <a16:creationId xmlns:a16="http://schemas.microsoft.com/office/drawing/2014/main" id="{004FDF36-C634-4F95-88B1-3BC51E6F38B0}"/>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B2947B5D-38A7-4529-9521-A954F5AD9CBE}"/>
              </a:ext>
            </a:extLst>
          </p:cNvPr>
          <p:cNvSpPr>
            <a:spLocks noGrp="1"/>
          </p:cNvSpPr>
          <p:nvPr>
            <p:ph type="sldNum" sz="quarter" idx="12"/>
          </p:nvPr>
        </p:nvSpPr>
        <p:spPr/>
        <p:txBody>
          <a:bodyPr/>
          <a:lstStyle/>
          <a:p>
            <a:fld id="{B52F5DA0-BCC5-457A-B351-D7419E4A588E}" type="slidenum">
              <a:rPr lang="es-PE" smtClean="0"/>
              <a:t>‹Nº›</a:t>
            </a:fld>
            <a:endParaRPr lang="es-PE"/>
          </a:p>
        </p:txBody>
      </p:sp>
    </p:spTree>
    <p:extLst>
      <p:ext uri="{BB962C8B-B14F-4D97-AF65-F5344CB8AC3E}">
        <p14:creationId xmlns:p14="http://schemas.microsoft.com/office/powerpoint/2010/main" val="942852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A7CDE0-D4C7-4F96-8344-AF2C04D1518C}"/>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F2170DEB-ABD6-4EC8-9D28-F625E026B895}"/>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B29FD64E-280E-4F19-A4F0-C08DA06A4251}"/>
              </a:ext>
            </a:extLst>
          </p:cNvPr>
          <p:cNvSpPr>
            <a:spLocks noGrp="1"/>
          </p:cNvSpPr>
          <p:nvPr>
            <p:ph type="dt" sz="half" idx="10"/>
          </p:nvPr>
        </p:nvSpPr>
        <p:spPr/>
        <p:txBody>
          <a:bodyPr/>
          <a:lstStyle/>
          <a:p>
            <a:fld id="{761109B4-FF66-4CA5-ABF0-09C361C9F190}" type="datetimeFigureOut">
              <a:rPr lang="es-PE" smtClean="0"/>
              <a:t>22/06/2026</a:t>
            </a:fld>
            <a:endParaRPr lang="es-PE"/>
          </a:p>
        </p:txBody>
      </p:sp>
      <p:sp>
        <p:nvSpPr>
          <p:cNvPr id="5" name="Marcador de pie de página 4">
            <a:extLst>
              <a:ext uri="{FF2B5EF4-FFF2-40B4-BE49-F238E27FC236}">
                <a16:creationId xmlns:a16="http://schemas.microsoft.com/office/drawing/2014/main" id="{5CBB3368-7D10-4FB7-9409-6DB6246495CD}"/>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639A4F10-DF30-4625-8706-6180F8E93AB3}"/>
              </a:ext>
            </a:extLst>
          </p:cNvPr>
          <p:cNvSpPr>
            <a:spLocks noGrp="1"/>
          </p:cNvSpPr>
          <p:nvPr>
            <p:ph type="sldNum" sz="quarter" idx="12"/>
          </p:nvPr>
        </p:nvSpPr>
        <p:spPr/>
        <p:txBody>
          <a:bodyPr/>
          <a:lstStyle/>
          <a:p>
            <a:fld id="{B52F5DA0-BCC5-457A-B351-D7419E4A588E}" type="slidenum">
              <a:rPr lang="es-PE" smtClean="0"/>
              <a:t>‹Nº›</a:t>
            </a:fld>
            <a:endParaRPr lang="es-PE"/>
          </a:p>
        </p:txBody>
      </p:sp>
    </p:spTree>
    <p:extLst>
      <p:ext uri="{BB962C8B-B14F-4D97-AF65-F5344CB8AC3E}">
        <p14:creationId xmlns:p14="http://schemas.microsoft.com/office/powerpoint/2010/main" val="4285470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CAB69C-E4B9-4FAE-8A34-8038AA80559C}"/>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C6B421DD-E3C5-4AC5-95A8-7C7565ACB8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0B0CFED-8690-4BB4-8D01-6C762D2D5E69}"/>
              </a:ext>
            </a:extLst>
          </p:cNvPr>
          <p:cNvSpPr>
            <a:spLocks noGrp="1"/>
          </p:cNvSpPr>
          <p:nvPr>
            <p:ph type="dt" sz="half" idx="10"/>
          </p:nvPr>
        </p:nvSpPr>
        <p:spPr/>
        <p:txBody>
          <a:bodyPr/>
          <a:lstStyle/>
          <a:p>
            <a:fld id="{761109B4-FF66-4CA5-ABF0-09C361C9F190}" type="datetimeFigureOut">
              <a:rPr lang="es-PE" smtClean="0"/>
              <a:t>22/06/2026</a:t>
            </a:fld>
            <a:endParaRPr lang="es-PE"/>
          </a:p>
        </p:txBody>
      </p:sp>
      <p:sp>
        <p:nvSpPr>
          <p:cNvPr id="5" name="Marcador de pie de página 4">
            <a:extLst>
              <a:ext uri="{FF2B5EF4-FFF2-40B4-BE49-F238E27FC236}">
                <a16:creationId xmlns:a16="http://schemas.microsoft.com/office/drawing/2014/main" id="{97CC320A-5A22-45C6-B12C-0B457DF750C4}"/>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FC3473F7-BFAC-43F4-9C3E-6D4E127E34C5}"/>
              </a:ext>
            </a:extLst>
          </p:cNvPr>
          <p:cNvSpPr>
            <a:spLocks noGrp="1"/>
          </p:cNvSpPr>
          <p:nvPr>
            <p:ph type="sldNum" sz="quarter" idx="12"/>
          </p:nvPr>
        </p:nvSpPr>
        <p:spPr/>
        <p:txBody>
          <a:bodyPr/>
          <a:lstStyle/>
          <a:p>
            <a:fld id="{B52F5DA0-BCC5-457A-B351-D7419E4A588E}" type="slidenum">
              <a:rPr lang="es-PE" smtClean="0"/>
              <a:t>‹Nº›</a:t>
            </a:fld>
            <a:endParaRPr lang="es-PE"/>
          </a:p>
        </p:txBody>
      </p:sp>
    </p:spTree>
    <p:extLst>
      <p:ext uri="{BB962C8B-B14F-4D97-AF65-F5344CB8AC3E}">
        <p14:creationId xmlns:p14="http://schemas.microsoft.com/office/powerpoint/2010/main" val="1969091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7696E0-E462-4A41-939A-54F6163606DF}"/>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E9582344-0E36-418A-9EE1-42F2B4387916}"/>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a:extLst>
              <a:ext uri="{FF2B5EF4-FFF2-40B4-BE49-F238E27FC236}">
                <a16:creationId xmlns:a16="http://schemas.microsoft.com/office/drawing/2014/main" id="{D23CB987-0D15-4A5E-AE19-6A7278F301F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a:extLst>
              <a:ext uri="{FF2B5EF4-FFF2-40B4-BE49-F238E27FC236}">
                <a16:creationId xmlns:a16="http://schemas.microsoft.com/office/drawing/2014/main" id="{A60894DE-DF8C-4F1A-AFAB-B5A1B057AD89}"/>
              </a:ext>
            </a:extLst>
          </p:cNvPr>
          <p:cNvSpPr>
            <a:spLocks noGrp="1"/>
          </p:cNvSpPr>
          <p:nvPr>
            <p:ph type="dt" sz="half" idx="10"/>
          </p:nvPr>
        </p:nvSpPr>
        <p:spPr/>
        <p:txBody>
          <a:bodyPr/>
          <a:lstStyle/>
          <a:p>
            <a:fld id="{761109B4-FF66-4CA5-ABF0-09C361C9F190}" type="datetimeFigureOut">
              <a:rPr lang="es-PE" smtClean="0"/>
              <a:t>22/06/2026</a:t>
            </a:fld>
            <a:endParaRPr lang="es-PE"/>
          </a:p>
        </p:txBody>
      </p:sp>
      <p:sp>
        <p:nvSpPr>
          <p:cNvPr id="6" name="Marcador de pie de página 5">
            <a:extLst>
              <a:ext uri="{FF2B5EF4-FFF2-40B4-BE49-F238E27FC236}">
                <a16:creationId xmlns:a16="http://schemas.microsoft.com/office/drawing/2014/main" id="{260E4E4D-6EEA-433C-B7E0-73EF4CBD5C7D}"/>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18831141-143E-4AEB-AE02-E2B0595E40E4}"/>
              </a:ext>
            </a:extLst>
          </p:cNvPr>
          <p:cNvSpPr>
            <a:spLocks noGrp="1"/>
          </p:cNvSpPr>
          <p:nvPr>
            <p:ph type="sldNum" sz="quarter" idx="12"/>
          </p:nvPr>
        </p:nvSpPr>
        <p:spPr/>
        <p:txBody>
          <a:bodyPr/>
          <a:lstStyle/>
          <a:p>
            <a:fld id="{B52F5DA0-BCC5-457A-B351-D7419E4A588E}" type="slidenum">
              <a:rPr lang="es-PE" smtClean="0"/>
              <a:t>‹Nº›</a:t>
            </a:fld>
            <a:endParaRPr lang="es-PE"/>
          </a:p>
        </p:txBody>
      </p:sp>
    </p:spTree>
    <p:extLst>
      <p:ext uri="{BB962C8B-B14F-4D97-AF65-F5344CB8AC3E}">
        <p14:creationId xmlns:p14="http://schemas.microsoft.com/office/powerpoint/2010/main" val="3130368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133566-6EFC-46E6-B41D-0926F56EA6F2}"/>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7F9A38E2-358A-48A5-939A-D8FBE79FC6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D3D42B7-DA10-43E1-A371-A5415CD3923A}"/>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a:extLst>
              <a:ext uri="{FF2B5EF4-FFF2-40B4-BE49-F238E27FC236}">
                <a16:creationId xmlns:a16="http://schemas.microsoft.com/office/drawing/2014/main" id="{F371C760-5CAF-4436-A548-FE00CB6D82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58E0BEB9-68AE-4057-A308-9412D31CC66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a:extLst>
              <a:ext uri="{FF2B5EF4-FFF2-40B4-BE49-F238E27FC236}">
                <a16:creationId xmlns:a16="http://schemas.microsoft.com/office/drawing/2014/main" id="{4E43CCA1-E7FF-4F6B-91AE-5BB921217793}"/>
              </a:ext>
            </a:extLst>
          </p:cNvPr>
          <p:cNvSpPr>
            <a:spLocks noGrp="1"/>
          </p:cNvSpPr>
          <p:nvPr>
            <p:ph type="dt" sz="half" idx="10"/>
          </p:nvPr>
        </p:nvSpPr>
        <p:spPr/>
        <p:txBody>
          <a:bodyPr/>
          <a:lstStyle/>
          <a:p>
            <a:fld id="{761109B4-FF66-4CA5-ABF0-09C361C9F190}" type="datetimeFigureOut">
              <a:rPr lang="es-PE" smtClean="0"/>
              <a:t>22/06/2026</a:t>
            </a:fld>
            <a:endParaRPr lang="es-PE"/>
          </a:p>
        </p:txBody>
      </p:sp>
      <p:sp>
        <p:nvSpPr>
          <p:cNvPr id="8" name="Marcador de pie de página 7">
            <a:extLst>
              <a:ext uri="{FF2B5EF4-FFF2-40B4-BE49-F238E27FC236}">
                <a16:creationId xmlns:a16="http://schemas.microsoft.com/office/drawing/2014/main" id="{1471483D-62B8-44A5-A8D2-BDCFF42AD079}"/>
              </a:ext>
            </a:extLst>
          </p:cNvPr>
          <p:cNvSpPr>
            <a:spLocks noGrp="1"/>
          </p:cNvSpPr>
          <p:nvPr>
            <p:ph type="ftr" sz="quarter" idx="11"/>
          </p:nvPr>
        </p:nvSpPr>
        <p:spPr/>
        <p:txBody>
          <a:bodyPr/>
          <a:lstStyle/>
          <a:p>
            <a:endParaRPr lang="es-PE"/>
          </a:p>
        </p:txBody>
      </p:sp>
      <p:sp>
        <p:nvSpPr>
          <p:cNvPr id="9" name="Marcador de número de diapositiva 8">
            <a:extLst>
              <a:ext uri="{FF2B5EF4-FFF2-40B4-BE49-F238E27FC236}">
                <a16:creationId xmlns:a16="http://schemas.microsoft.com/office/drawing/2014/main" id="{AFE85390-D9FF-46F0-82FC-811E265E0DCC}"/>
              </a:ext>
            </a:extLst>
          </p:cNvPr>
          <p:cNvSpPr>
            <a:spLocks noGrp="1"/>
          </p:cNvSpPr>
          <p:nvPr>
            <p:ph type="sldNum" sz="quarter" idx="12"/>
          </p:nvPr>
        </p:nvSpPr>
        <p:spPr/>
        <p:txBody>
          <a:bodyPr/>
          <a:lstStyle/>
          <a:p>
            <a:fld id="{B52F5DA0-BCC5-457A-B351-D7419E4A588E}" type="slidenum">
              <a:rPr lang="es-PE" smtClean="0"/>
              <a:t>‹Nº›</a:t>
            </a:fld>
            <a:endParaRPr lang="es-PE"/>
          </a:p>
        </p:txBody>
      </p:sp>
    </p:spTree>
    <p:extLst>
      <p:ext uri="{BB962C8B-B14F-4D97-AF65-F5344CB8AC3E}">
        <p14:creationId xmlns:p14="http://schemas.microsoft.com/office/powerpoint/2010/main" val="39285109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6FC928-FCBA-4FE4-A523-FE7101F886CE}"/>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fecha 2">
            <a:extLst>
              <a:ext uri="{FF2B5EF4-FFF2-40B4-BE49-F238E27FC236}">
                <a16:creationId xmlns:a16="http://schemas.microsoft.com/office/drawing/2014/main" id="{C8ECE1EA-11E9-4438-849B-A23BAD6AE682}"/>
              </a:ext>
            </a:extLst>
          </p:cNvPr>
          <p:cNvSpPr>
            <a:spLocks noGrp="1"/>
          </p:cNvSpPr>
          <p:nvPr>
            <p:ph type="dt" sz="half" idx="10"/>
          </p:nvPr>
        </p:nvSpPr>
        <p:spPr/>
        <p:txBody>
          <a:bodyPr/>
          <a:lstStyle/>
          <a:p>
            <a:fld id="{761109B4-FF66-4CA5-ABF0-09C361C9F190}" type="datetimeFigureOut">
              <a:rPr lang="es-PE" smtClean="0"/>
              <a:t>22/06/2026</a:t>
            </a:fld>
            <a:endParaRPr lang="es-PE"/>
          </a:p>
        </p:txBody>
      </p:sp>
      <p:sp>
        <p:nvSpPr>
          <p:cNvPr id="4" name="Marcador de pie de página 3">
            <a:extLst>
              <a:ext uri="{FF2B5EF4-FFF2-40B4-BE49-F238E27FC236}">
                <a16:creationId xmlns:a16="http://schemas.microsoft.com/office/drawing/2014/main" id="{C59DDED0-D0F6-4541-AFA8-9B3C31D2D4A7}"/>
              </a:ext>
            </a:extLst>
          </p:cNvPr>
          <p:cNvSpPr>
            <a:spLocks noGrp="1"/>
          </p:cNvSpPr>
          <p:nvPr>
            <p:ph type="ftr" sz="quarter" idx="11"/>
          </p:nvPr>
        </p:nvSpPr>
        <p:spPr/>
        <p:txBody>
          <a:bodyPr/>
          <a:lstStyle/>
          <a:p>
            <a:endParaRPr lang="es-PE"/>
          </a:p>
        </p:txBody>
      </p:sp>
      <p:sp>
        <p:nvSpPr>
          <p:cNvPr id="5" name="Marcador de número de diapositiva 4">
            <a:extLst>
              <a:ext uri="{FF2B5EF4-FFF2-40B4-BE49-F238E27FC236}">
                <a16:creationId xmlns:a16="http://schemas.microsoft.com/office/drawing/2014/main" id="{180132DD-A914-4F07-A0BF-768D62DAE015}"/>
              </a:ext>
            </a:extLst>
          </p:cNvPr>
          <p:cNvSpPr>
            <a:spLocks noGrp="1"/>
          </p:cNvSpPr>
          <p:nvPr>
            <p:ph type="sldNum" sz="quarter" idx="12"/>
          </p:nvPr>
        </p:nvSpPr>
        <p:spPr/>
        <p:txBody>
          <a:bodyPr/>
          <a:lstStyle/>
          <a:p>
            <a:fld id="{B52F5DA0-BCC5-457A-B351-D7419E4A588E}" type="slidenum">
              <a:rPr lang="es-PE" smtClean="0"/>
              <a:t>‹Nº›</a:t>
            </a:fld>
            <a:endParaRPr lang="es-PE"/>
          </a:p>
        </p:txBody>
      </p:sp>
    </p:spTree>
    <p:extLst>
      <p:ext uri="{BB962C8B-B14F-4D97-AF65-F5344CB8AC3E}">
        <p14:creationId xmlns:p14="http://schemas.microsoft.com/office/powerpoint/2010/main" val="308838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5EA8A74-6950-4F9B-A1C5-FC0223049B83}"/>
              </a:ext>
            </a:extLst>
          </p:cNvPr>
          <p:cNvSpPr>
            <a:spLocks noGrp="1"/>
          </p:cNvSpPr>
          <p:nvPr>
            <p:ph type="dt" sz="half" idx="10"/>
          </p:nvPr>
        </p:nvSpPr>
        <p:spPr/>
        <p:txBody>
          <a:bodyPr/>
          <a:lstStyle/>
          <a:p>
            <a:fld id="{761109B4-FF66-4CA5-ABF0-09C361C9F190}" type="datetimeFigureOut">
              <a:rPr lang="es-PE" smtClean="0"/>
              <a:t>22/06/2026</a:t>
            </a:fld>
            <a:endParaRPr lang="es-PE"/>
          </a:p>
        </p:txBody>
      </p:sp>
      <p:sp>
        <p:nvSpPr>
          <p:cNvPr id="3" name="Marcador de pie de página 2">
            <a:extLst>
              <a:ext uri="{FF2B5EF4-FFF2-40B4-BE49-F238E27FC236}">
                <a16:creationId xmlns:a16="http://schemas.microsoft.com/office/drawing/2014/main" id="{0C4EBDF1-F21B-423A-9BA3-E86EE1D3336A}"/>
              </a:ext>
            </a:extLst>
          </p:cNvPr>
          <p:cNvSpPr>
            <a:spLocks noGrp="1"/>
          </p:cNvSpPr>
          <p:nvPr>
            <p:ph type="ftr" sz="quarter" idx="11"/>
          </p:nvPr>
        </p:nvSpPr>
        <p:spPr/>
        <p:txBody>
          <a:bodyPr/>
          <a:lstStyle/>
          <a:p>
            <a:endParaRPr lang="es-PE"/>
          </a:p>
        </p:txBody>
      </p:sp>
      <p:sp>
        <p:nvSpPr>
          <p:cNvPr id="4" name="Marcador de número de diapositiva 3">
            <a:extLst>
              <a:ext uri="{FF2B5EF4-FFF2-40B4-BE49-F238E27FC236}">
                <a16:creationId xmlns:a16="http://schemas.microsoft.com/office/drawing/2014/main" id="{A1C76DE1-C554-4A90-B815-3D94C43218E8}"/>
              </a:ext>
            </a:extLst>
          </p:cNvPr>
          <p:cNvSpPr>
            <a:spLocks noGrp="1"/>
          </p:cNvSpPr>
          <p:nvPr>
            <p:ph type="sldNum" sz="quarter" idx="12"/>
          </p:nvPr>
        </p:nvSpPr>
        <p:spPr/>
        <p:txBody>
          <a:bodyPr/>
          <a:lstStyle/>
          <a:p>
            <a:fld id="{B52F5DA0-BCC5-457A-B351-D7419E4A588E}" type="slidenum">
              <a:rPr lang="es-PE" smtClean="0"/>
              <a:t>‹Nº›</a:t>
            </a:fld>
            <a:endParaRPr lang="es-PE"/>
          </a:p>
        </p:txBody>
      </p:sp>
    </p:spTree>
    <p:extLst>
      <p:ext uri="{BB962C8B-B14F-4D97-AF65-F5344CB8AC3E}">
        <p14:creationId xmlns:p14="http://schemas.microsoft.com/office/powerpoint/2010/main" val="4074495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14310F-E140-4D94-9EE3-6AD48335E9E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81F7B1B1-1748-4AC2-B6BF-B715347707C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a:extLst>
              <a:ext uri="{FF2B5EF4-FFF2-40B4-BE49-F238E27FC236}">
                <a16:creationId xmlns:a16="http://schemas.microsoft.com/office/drawing/2014/main" id="{A956A22C-6CF9-4209-9510-0F439C6DF2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2275843-BDCD-46DF-A711-FB3ED45DF290}"/>
              </a:ext>
            </a:extLst>
          </p:cNvPr>
          <p:cNvSpPr>
            <a:spLocks noGrp="1"/>
          </p:cNvSpPr>
          <p:nvPr>
            <p:ph type="dt" sz="half" idx="10"/>
          </p:nvPr>
        </p:nvSpPr>
        <p:spPr/>
        <p:txBody>
          <a:bodyPr/>
          <a:lstStyle/>
          <a:p>
            <a:fld id="{761109B4-FF66-4CA5-ABF0-09C361C9F190}" type="datetimeFigureOut">
              <a:rPr lang="es-PE" smtClean="0"/>
              <a:t>22/06/2026</a:t>
            </a:fld>
            <a:endParaRPr lang="es-PE"/>
          </a:p>
        </p:txBody>
      </p:sp>
      <p:sp>
        <p:nvSpPr>
          <p:cNvPr id="6" name="Marcador de pie de página 5">
            <a:extLst>
              <a:ext uri="{FF2B5EF4-FFF2-40B4-BE49-F238E27FC236}">
                <a16:creationId xmlns:a16="http://schemas.microsoft.com/office/drawing/2014/main" id="{B9F50318-7AE2-4C1F-BC36-549C4D270B0B}"/>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06A2FD68-08A2-44AE-9A4F-FDA41447040C}"/>
              </a:ext>
            </a:extLst>
          </p:cNvPr>
          <p:cNvSpPr>
            <a:spLocks noGrp="1"/>
          </p:cNvSpPr>
          <p:nvPr>
            <p:ph type="sldNum" sz="quarter" idx="12"/>
          </p:nvPr>
        </p:nvSpPr>
        <p:spPr/>
        <p:txBody>
          <a:bodyPr/>
          <a:lstStyle/>
          <a:p>
            <a:fld id="{B52F5DA0-BCC5-457A-B351-D7419E4A588E}" type="slidenum">
              <a:rPr lang="es-PE" smtClean="0"/>
              <a:t>‹Nº›</a:t>
            </a:fld>
            <a:endParaRPr lang="es-PE"/>
          </a:p>
        </p:txBody>
      </p:sp>
    </p:spTree>
    <p:extLst>
      <p:ext uri="{BB962C8B-B14F-4D97-AF65-F5344CB8AC3E}">
        <p14:creationId xmlns:p14="http://schemas.microsoft.com/office/powerpoint/2010/main" val="3059947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8DE3F7-3412-40E3-9295-FD948BF6065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a:extLst>
              <a:ext uri="{FF2B5EF4-FFF2-40B4-BE49-F238E27FC236}">
                <a16:creationId xmlns:a16="http://schemas.microsoft.com/office/drawing/2014/main" id="{83BFBEBE-5D29-4A30-95D0-6A7A34F043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a:extLst>
              <a:ext uri="{FF2B5EF4-FFF2-40B4-BE49-F238E27FC236}">
                <a16:creationId xmlns:a16="http://schemas.microsoft.com/office/drawing/2014/main" id="{48286DD5-322C-488C-B9B9-AA2E71DEAD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2F2B52E-E1E9-43CB-8D8B-943C55854F14}"/>
              </a:ext>
            </a:extLst>
          </p:cNvPr>
          <p:cNvSpPr>
            <a:spLocks noGrp="1"/>
          </p:cNvSpPr>
          <p:nvPr>
            <p:ph type="dt" sz="half" idx="10"/>
          </p:nvPr>
        </p:nvSpPr>
        <p:spPr/>
        <p:txBody>
          <a:bodyPr/>
          <a:lstStyle/>
          <a:p>
            <a:fld id="{761109B4-FF66-4CA5-ABF0-09C361C9F190}" type="datetimeFigureOut">
              <a:rPr lang="es-PE" smtClean="0"/>
              <a:t>22/06/2026</a:t>
            </a:fld>
            <a:endParaRPr lang="es-PE"/>
          </a:p>
        </p:txBody>
      </p:sp>
      <p:sp>
        <p:nvSpPr>
          <p:cNvPr id="6" name="Marcador de pie de página 5">
            <a:extLst>
              <a:ext uri="{FF2B5EF4-FFF2-40B4-BE49-F238E27FC236}">
                <a16:creationId xmlns:a16="http://schemas.microsoft.com/office/drawing/2014/main" id="{73ADDEBA-A213-4213-B4D5-D0518390A2B1}"/>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FDBD354F-10D2-492C-B44B-DC1E49F8DF95}"/>
              </a:ext>
            </a:extLst>
          </p:cNvPr>
          <p:cNvSpPr>
            <a:spLocks noGrp="1"/>
          </p:cNvSpPr>
          <p:nvPr>
            <p:ph type="sldNum" sz="quarter" idx="12"/>
          </p:nvPr>
        </p:nvSpPr>
        <p:spPr/>
        <p:txBody>
          <a:bodyPr/>
          <a:lstStyle/>
          <a:p>
            <a:fld id="{B52F5DA0-BCC5-457A-B351-D7419E4A588E}" type="slidenum">
              <a:rPr lang="es-PE" smtClean="0"/>
              <a:t>‹Nº›</a:t>
            </a:fld>
            <a:endParaRPr lang="es-PE"/>
          </a:p>
        </p:txBody>
      </p:sp>
    </p:spTree>
    <p:extLst>
      <p:ext uri="{BB962C8B-B14F-4D97-AF65-F5344CB8AC3E}">
        <p14:creationId xmlns:p14="http://schemas.microsoft.com/office/powerpoint/2010/main" val="3491084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C641DF8-06D2-4CC9-9CAD-708097A385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1A99BE78-47FA-4361-8FBA-A62D9EF5B0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11A71201-EE71-43D0-B682-9C225A7654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1109B4-FF66-4CA5-ABF0-09C361C9F190}" type="datetimeFigureOut">
              <a:rPr lang="es-PE" smtClean="0"/>
              <a:t>22/06/2026</a:t>
            </a:fld>
            <a:endParaRPr lang="es-PE"/>
          </a:p>
        </p:txBody>
      </p:sp>
      <p:sp>
        <p:nvSpPr>
          <p:cNvPr id="5" name="Marcador de pie de página 4">
            <a:extLst>
              <a:ext uri="{FF2B5EF4-FFF2-40B4-BE49-F238E27FC236}">
                <a16:creationId xmlns:a16="http://schemas.microsoft.com/office/drawing/2014/main" id="{D2258462-9BB9-4FA5-96F9-95FD41CE93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a:extLst>
              <a:ext uri="{FF2B5EF4-FFF2-40B4-BE49-F238E27FC236}">
                <a16:creationId xmlns:a16="http://schemas.microsoft.com/office/drawing/2014/main" id="{B7F9AB14-7A34-45F3-9A8F-E2BAA848A7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2F5DA0-BCC5-457A-B351-D7419E4A588E}" type="slidenum">
              <a:rPr lang="es-PE" smtClean="0"/>
              <a:t>‹Nº›</a:t>
            </a:fld>
            <a:endParaRPr lang="es-PE"/>
          </a:p>
        </p:txBody>
      </p:sp>
    </p:spTree>
    <p:extLst>
      <p:ext uri="{BB962C8B-B14F-4D97-AF65-F5344CB8AC3E}">
        <p14:creationId xmlns:p14="http://schemas.microsoft.com/office/powerpoint/2010/main" val="21514651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43260A-6EF4-4778-B1AD-B0A6238A2971}"/>
              </a:ext>
            </a:extLst>
          </p:cNvPr>
          <p:cNvSpPr>
            <a:spLocks noGrp="1"/>
          </p:cNvSpPr>
          <p:nvPr>
            <p:ph type="ctrTitle"/>
          </p:nvPr>
        </p:nvSpPr>
        <p:spPr>
          <a:xfrm>
            <a:off x="1417122" y="4084514"/>
            <a:ext cx="9144000" cy="808966"/>
          </a:xfrm>
        </p:spPr>
        <p:txBody>
          <a:bodyPr>
            <a:noAutofit/>
          </a:bodyPr>
          <a:lstStyle/>
          <a:p>
            <a:r>
              <a:rPr lang="es-MX" sz="4400" b="1" dirty="0">
                <a:solidFill>
                  <a:schemeClr val="bg1"/>
                </a:solidFill>
                <a:latin typeface="Arial" panose="020B0604020202020204" pitchFamily="34" charset="0"/>
                <a:cs typeface="Arial" panose="020B0604020202020204" pitchFamily="34" charset="0"/>
              </a:rPr>
              <a:t>LINFOMA FOLICULAR</a:t>
            </a:r>
            <a:endParaRPr lang="es-PE" sz="4400" b="1" dirty="0">
              <a:solidFill>
                <a:schemeClr val="bg1"/>
              </a:solidFill>
              <a:latin typeface="Arial" panose="020B0604020202020204" pitchFamily="34" charset="0"/>
              <a:cs typeface="Arial" panose="020B0604020202020204" pitchFamily="34" charset="0"/>
            </a:endParaRPr>
          </a:p>
        </p:txBody>
      </p:sp>
      <p:sp>
        <p:nvSpPr>
          <p:cNvPr id="3" name="Subtítulo 2">
            <a:extLst>
              <a:ext uri="{FF2B5EF4-FFF2-40B4-BE49-F238E27FC236}">
                <a16:creationId xmlns:a16="http://schemas.microsoft.com/office/drawing/2014/main" id="{B61ECB66-CDF8-40C1-A436-52C29D47B61C}"/>
              </a:ext>
            </a:extLst>
          </p:cNvPr>
          <p:cNvSpPr>
            <a:spLocks noGrp="1"/>
          </p:cNvSpPr>
          <p:nvPr>
            <p:ph type="subTitle" idx="1"/>
          </p:nvPr>
        </p:nvSpPr>
        <p:spPr>
          <a:xfrm>
            <a:off x="1524000" y="5202238"/>
            <a:ext cx="9144000" cy="1364817"/>
          </a:xfrm>
        </p:spPr>
        <p:txBody>
          <a:bodyPr>
            <a:normAutofit fontScale="92500" lnSpcReduction="10000"/>
          </a:bodyPr>
          <a:lstStyle/>
          <a:p>
            <a:r>
              <a:rPr lang="es-MX" sz="3200" dirty="0">
                <a:solidFill>
                  <a:schemeClr val="bg1"/>
                </a:solidFill>
                <a:latin typeface="Arial" panose="020B0604020202020204" pitchFamily="34" charset="0"/>
                <a:cs typeface="Arial" panose="020B0604020202020204" pitchFamily="34" charset="0"/>
              </a:rPr>
              <a:t>ELEAZAR HERNANDEZ RUIZ </a:t>
            </a:r>
          </a:p>
          <a:p>
            <a:r>
              <a:rPr lang="es-MX" sz="3200" dirty="0">
                <a:solidFill>
                  <a:schemeClr val="bg1"/>
                </a:solidFill>
                <a:latin typeface="Arial" panose="020B0604020202020204" pitchFamily="34" charset="0"/>
                <a:cs typeface="Arial" panose="020B0604020202020204" pitchFamily="34" charset="0"/>
              </a:rPr>
              <a:t>MEDICO HEMATOLOGO, HOSPITAL REGIONAL ISSSTE OAXACA, MEXICO</a:t>
            </a:r>
            <a:endParaRPr lang="es-PE" sz="3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51682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33A3CBC-B378-0C61-F891-0E913EEE5343}"/>
              </a:ext>
            </a:extLst>
          </p:cNvPr>
          <p:cNvPicPr>
            <a:picLocks noChangeAspect="1"/>
          </p:cNvPicPr>
          <p:nvPr/>
        </p:nvPicPr>
        <p:blipFill>
          <a:blip r:embed="rId3"/>
          <a:stretch>
            <a:fillRect/>
          </a:stretch>
        </p:blipFill>
        <p:spPr>
          <a:xfrm>
            <a:off x="0" y="0"/>
            <a:ext cx="12280252" cy="6858000"/>
          </a:xfrm>
          <a:prstGeom prst="rect">
            <a:avLst/>
          </a:prstGeom>
        </p:spPr>
      </p:pic>
      <p:pic>
        <p:nvPicPr>
          <p:cNvPr id="4" name="Imagen 3">
            <a:extLst>
              <a:ext uri="{FF2B5EF4-FFF2-40B4-BE49-F238E27FC236}">
                <a16:creationId xmlns:a16="http://schemas.microsoft.com/office/drawing/2014/main" id="{2A455198-8434-B67A-FC3B-AC7CD6D0A87B}"/>
              </a:ext>
            </a:extLst>
          </p:cNvPr>
          <p:cNvPicPr>
            <a:picLocks noChangeAspect="1"/>
          </p:cNvPicPr>
          <p:nvPr/>
        </p:nvPicPr>
        <p:blipFill>
          <a:blip r:embed="rId4"/>
          <a:srcRect t="50000"/>
          <a:stretch>
            <a:fillRect/>
          </a:stretch>
        </p:blipFill>
        <p:spPr>
          <a:xfrm>
            <a:off x="98433" y="3429000"/>
            <a:ext cx="11995134" cy="795150"/>
          </a:xfrm>
          <a:prstGeom prst="rect">
            <a:avLst/>
          </a:prstGeom>
        </p:spPr>
      </p:pic>
      <p:sp>
        <p:nvSpPr>
          <p:cNvPr id="5" name="CuadroTexto 4">
            <a:extLst>
              <a:ext uri="{FF2B5EF4-FFF2-40B4-BE49-F238E27FC236}">
                <a16:creationId xmlns:a16="http://schemas.microsoft.com/office/drawing/2014/main" id="{92876B48-832C-0DC3-D14E-831CAFD83CDC}"/>
              </a:ext>
            </a:extLst>
          </p:cNvPr>
          <p:cNvSpPr txBox="1"/>
          <p:nvPr/>
        </p:nvSpPr>
        <p:spPr>
          <a:xfrm>
            <a:off x="98434" y="2505670"/>
            <a:ext cx="12093566" cy="923330"/>
          </a:xfrm>
          <a:prstGeom prst="rect">
            <a:avLst/>
          </a:prstGeom>
          <a:solidFill>
            <a:srgbClr val="A3E168"/>
          </a:solidFill>
        </p:spPr>
        <p:txBody>
          <a:bodyPr wrap="square">
            <a:spAutoFit/>
          </a:bodyPr>
          <a:lstStyle/>
          <a:p>
            <a:r>
              <a:rPr lang="es-ES" b="0" i="0" dirty="0">
                <a:solidFill>
                  <a:schemeClr val="bg1"/>
                </a:solidFill>
                <a:effectLst/>
                <a:latin typeface="arial" panose="020B0604020202020204" pitchFamily="34" charset="0"/>
              </a:rPr>
              <a:t>ESTUDIO DE FASE 3 INMIND DE TAFASITAMAB MÁS LENALIDOMIDA Y RITUXIMAB PARA LINFOMA FOLICULAR RECAÍDO O REFRACTARIO: CARACTERÍSTICAS CLÍNICAS Y RESULTADOS DE LOS PACIENTES QUE RECIBEN TRATAMIENTO DE SEGUNDA LÍNEA</a:t>
            </a:r>
            <a:endParaRPr lang="es-ES" dirty="0">
              <a:solidFill>
                <a:schemeClr val="bg1"/>
              </a:solidFill>
            </a:endParaRPr>
          </a:p>
        </p:txBody>
      </p:sp>
    </p:spTree>
    <p:extLst>
      <p:ext uri="{BB962C8B-B14F-4D97-AF65-F5344CB8AC3E}">
        <p14:creationId xmlns:p14="http://schemas.microsoft.com/office/powerpoint/2010/main" val="25115383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511811-4916-628E-EB6A-E6553BF01D46}"/>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ADF3B64F-100D-4BB9-38A8-F9229CBE77FE}"/>
              </a:ext>
            </a:extLst>
          </p:cNvPr>
          <p:cNvPicPr>
            <a:picLocks noChangeAspect="1"/>
          </p:cNvPicPr>
          <p:nvPr/>
        </p:nvPicPr>
        <p:blipFill>
          <a:blip r:embed="rId3"/>
          <a:stretch>
            <a:fillRect/>
          </a:stretch>
        </p:blipFill>
        <p:spPr>
          <a:xfrm>
            <a:off x="93343" y="0"/>
            <a:ext cx="12280252" cy="6858000"/>
          </a:xfrm>
          <a:prstGeom prst="rect">
            <a:avLst/>
          </a:prstGeom>
          <a:solidFill>
            <a:schemeClr val="accent6">
              <a:lumMod val="40000"/>
              <a:lumOff val="60000"/>
            </a:schemeClr>
          </a:solidFill>
        </p:spPr>
      </p:pic>
      <p:sp>
        <p:nvSpPr>
          <p:cNvPr id="5" name="CuadroTexto 4">
            <a:extLst>
              <a:ext uri="{FF2B5EF4-FFF2-40B4-BE49-F238E27FC236}">
                <a16:creationId xmlns:a16="http://schemas.microsoft.com/office/drawing/2014/main" id="{55B803F7-B404-3A6F-D702-474CADC7B76F}"/>
              </a:ext>
            </a:extLst>
          </p:cNvPr>
          <p:cNvSpPr txBox="1"/>
          <p:nvPr/>
        </p:nvSpPr>
        <p:spPr>
          <a:xfrm>
            <a:off x="186686" y="180924"/>
            <a:ext cx="12093566" cy="923330"/>
          </a:xfrm>
          <a:prstGeom prst="rect">
            <a:avLst/>
          </a:prstGeom>
          <a:solidFill>
            <a:srgbClr val="A3E168"/>
          </a:solidFill>
        </p:spPr>
        <p:txBody>
          <a:bodyPr wrap="square">
            <a:spAutoFit/>
          </a:bodyPr>
          <a:lstStyle/>
          <a:p>
            <a:r>
              <a:rPr lang="es-ES" b="0" i="0" dirty="0">
                <a:solidFill>
                  <a:schemeClr val="bg1"/>
                </a:solidFill>
                <a:effectLst/>
                <a:latin typeface="arial" panose="020B0604020202020204" pitchFamily="34" charset="0"/>
              </a:rPr>
              <a:t>ESTUDIO DE FASE 3 INMIND DE TAFASITAMAB MÁS LENALIDOMIDA Y RITUXIMAB PARA LINFOMA FOLICULAR RECAÍDO O REFRACTARIO: CARACTERÍSTICAS CLÍNICAS Y RESULTADOS DE LOS PACIENTES QUE RECIBEN TRATAMIENTO DE SEGUNDA LÍNEA</a:t>
            </a:r>
            <a:endParaRPr lang="es-ES" dirty="0">
              <a:solidFill>
                <a:schemeClr val="bg1"/>
              </a:solidFill>
            </a:endParaRPr>
          </a:p>
        </p:txBody>
      </p:sp>
      <p:sp>
        <p:nvSpPr>
          <p:cNvPr id="6" name="CuadroTexto 5">
            <a:extLst>
              <a:ext uri="{FF2B5EF4-FFF2-40B4-BE49-F238E27FC236}">
                <a16:creationId xmlns:a16="http://schemas.microsoft.com/office/drawing/2014/main" id="{72AE410A-EFBB-CD10-B92F-FCFBF5835212}"/>
              </a:ext>
            </a:extLst>
          </p:cNvPr>
          <p:cNvSpPr txBox="1"/>
          <p:nvPr/>
        </p:nvSpPr>
        <p:spPr>
          <a:xfrm>
            <a:off x="538842" y="2413337"/>
            <a:ext cx="2481943" cy="1600438"/>
          </a:xfrm>
          <a:prstGeom prst="rect">
            <a:avLst/>
          </a:prstGeom>
          <a:solidFill>
            <a:schemeClr val="bg1"/>
          </a:solidFill>
        </p:spPr>
        <p:txBody>
          <a:bodyPr wrap="square">
            <a:spAutoFit/>
          </a:bodyPr>
          <a:lstStyle/>
          <a:p>
            <a:r>
              <a:rPr lang="es-ES" sz="1400" b="0" i="0" dirty="0">
                <a:effectLst/>
                <a:latin typeface="arial" panose="020B0604020202020204" pitchFamily="34" charset="0"/>
              </a:rPr>
              <a:t> ≥18 años con FL CD19 </a:t>
            </a:r>
            <a:r>
              <a:rPr lang="es-ES" sz="1400" b="0" i="0" baseline="30000" dirty="0">
                <a:effectLst/>
                <a:latin typeface="arial" panose="020B0604020202020204" pitchFamily="34" charset="0"/>
              </a:rPr>
              <a:t>+</a:t>
            </a:r>
            <a:r>
              <a:rPr lang="es-ES" sz="1400" b="0" i="0" dirty="0">
                <a:effectLst/>
                <a:latin typeface="arial" panose="020B0604020202020204" pitchFamily="34" charset="0"/>
              </a:rPr>
              <a:t> y CD20 </a:t>
            </a:r>
            <a:r>
              <a:rPr lang="es-ES" sz="1400" b="0" i="0" baseline="30000" dirty="0">
                <a:effectLst/>
                <a:latin typeface="arial" panose="020B0604020202020204" pitchFamily="34" charset="0"/>
              </a:rPr>
              <a:t>+</a:t>
            </a:r>
          </a:p>
          <a:p>
            <a:r>
              <a:rPr lang="es-ES" sz="1400" b="0" i="0" dirty="0">
                <a:effectLst/>
                <a:latin typeface="arial" panose="020B0604020202020204" pitchFamily="34" charset="0"/>
              </a:rPr>
              <a:t> R/R (grado 1-3A).</a:t>
            </a:r>
          </a:p>
          <a:p>
            <a:r>
              <a:rPr lang="es-ES" sz="1400" b="0" i="0" dirty="0">
                <a:effectLst/>
                <a:latin typeface="arial" panose="020B0604020202020204" pitchFamily="34" charset="0"/>
              </a:rPr>
              <a:t>ECOG PS ≤2 </a:t>
            </a:r>
            <a:endParaRPr lang="es-ES" sz="1400" dirty="0">
              <a:latin typeface="arial" panose="020B0604020202020204" pitchFamily="34" charset="0"/>
            </a:endParaRPr>
          </a:p>
          <a:p>
            <a:r>
              <a:rPr lang="es-ES" sz="1400" b="0" i="0" dirty="0">
                <a:effectLst/>
                <a:latin typeface="arial" panose="020B0604020202020204" pitchFamily="34" charset="0"/>
              </a:rPr>
              <a:t> ≥1 terapia sistémica previa que incluía un </a:t>
            </a:r>
            <a:r>
              <a:rPr lang="es-ES" sz="1400" b="0" i="0" dirty="0" err="1">
                <a:effectLst/>
                <a:latin typeface="arial" panose="020B0604020202020204" pitchFamily="34" charset="0"/>
              </a:rPr>
              <a:t>mAb</a:t>
            </a:r>
            <a:r>
              <a:rPr lang="es-ES" sz="1400" b="0" i="0" dirty="0">
                <a:effectLst/>
                <a:latin typeface="arial" panose="020B0604020202020204" pitchFamily="34" charset="0"/>
              </a:rPr>
              <a:t> anti-CD20. </a:t>
            </a:r>
          </a:p>
        </p:txBody>
      </p:sp>
      <p:sp>
        <p:nvSpPr>
          <p:cNvPr id="4" name="Rectángulo 3">
            <a:extLst>
              <a:ext uri="{FF2B5EF4-FFF2-40B4-BE49-F238E27FC236}">
                <a16:creationId xmlns:a16="http://schemas.microsoft.com/office/drawing/2014/main" id="{B919C09C-D947-FA19-AC08-B648D3A29E02}"/>
              </a:ext>
            </a:extLst>
          </p:cNvPr>
          <p:cNvSpPr/>
          <p:nvPr/>
        </p:nvSpPr>
        <p:spPr>
          <a:xfrm>
            <a:off x="5299363" y="1976890"/>
            <a:ext cx="6608619" cy="1153391"/>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s-ES" sz="1400" b="1" dirty="0">
                <a:solidFill>
                  <a:schemeClr val="accent1">
                    <a:lumMod val="75000"/>
                  </a:schemeClr>
                </a:solidFill>
              </a:rPr>
              <a:t>Rama tafasitamab ( rama experimental) </a:t>
            </a:r>
          </a:p>
          <a:p>
            <a:r>
              <a:rPr lang="es-ES" sz="1200" dirty="0">
                <a:solidFill>
                  <a:schemeClr val="tx1"/>
                </a:solidFill>
              </a:rPr>
              <a:t>Tafasitamab 12 mg/kg  IV los días 1, 8, 15, 22  (ciclos 1 a 3), días 1 y 15 (ciclos de 4 a 12)  12 ciclos</a:t>
            </a:r>
          </a:p>
          <a:p>
            <a:r>
              <a:rPr lang="es-ES" sz="1200" dirty="0">
                <a:solidFill>
                  <a:schemeClr val="tx1"/>
                </a:solidFill>
              </a:rPr>
              <a:t>Lenalidomida 20 mg/día (días de 1-21) por 12 ciclos  por 12 ciclos. </a:t>
            </a:r>
          </a:p>
          <a:p>
            <a:r>
              <a:rPr lang="es-ES" sz="1200" dirty="0">
                <a:solidFill>
                  <a:schemeClr val="tx1"/>
                </a:solidFill>
              </a:rPr>
              <a:t>R 375 mg/m2sc  días 1, 8, 15, 22 ciclo 1, día 1 ciclo de 2-5 )  </a:t>
            </a:r>
          </a:p>
          <a:p>
            <a:endParaRPr lang="es-ES" sz="1200" dirty="0"/>
          </a:p>
        </p:txBody>
      </p:sp>
      <p:sp>
        <p:nvSpPr>
          <p:cNvPr id="7" name="Rectángulo 6">
            <a:extLst>
              <a:ext uri="{FF2B5EF4-FFF2-40B4-BE49-F238E27FC236}">
                <a16:creationId xmlns:a16="http://schemas.microsoft.com/office/drawing/2014/main" id="{BB760FB0-C31C-29EB-8B55-3771871DD551}"/>
              </a:ext>
            </a:extLst>
          </p:cNvPr>
          <p:cNvSpPr/>
          <p:nvPr/>
        </p:nvSpPr>
        <p:spPr>
          <a:xfrm>
            <a:off x="5299363" y="4002917"/>
            <a:ext cx="6608619" cy="1153391"/>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s-ES" sz="1400" b="1" dirty="0">
                <a:solidFill>
                  <a:schemeClr val="accent6">
                    <a:lumMod val="50000"/>
                  </a:schemeClr>
                </a:solidFill>
              </a:rPr>
              <a:t>Rama Placebo  ( rama control) </a:t>
            </a:r>
          </a:p>
          <a:p>
            <a:r>
              <a:rPr lang="es-ES" sz="1200" dirty="0">
                <a:solidFill>
                  <a:schemeClr val="tx1"/>
                </a:solidFill>
              </a:rPr>
              <a:t>Placebo 12 mg/kg  IV los días 1, 8, 15, 22  (ciclos 1 a 3), días 1 y 15 (ciclos de 4 a 12)  12 ciclos</a:t>
            </a:r>
          </a:p>
          <a:p>
            <a:r>
              <a:rPr lang="es-ES" sz="1200" dirty="0">
                <a:solidFill>
                  <a:schemeClr val="tx1"/>
                </a:solidFill>
              </a:rPr>
              <a:t>Lenalidomida 20 mg/día (días de 1-21) por 12 ciclos  por 12 ciclos. </a:t>
            </a:r>
          </a:p>
          <a:p>
            <a:r>
              <a:rPr lang="es-ES" sz="1200" dirty="0">
                <a:solidFill>
                  <a:schemeClr val="tx1"/>
                </a:solidFill>
              </a:rPr>
              <a:t>R 375 mg/m2sc  días 1, 8, 15, 22 ciclo 1, día 1 ciclo de 2-5 )  </a:t>
            </a:r>
          </a:p>
          <a:p>
            <a:endParaRPr lang="es-ES" sz="1200" dirty="0"/>
          </a:p>
        </p:txBody>
      </p:sp>
      <p:sp>
        <p:nvSpPr>
          <p:cNvPr id="8" name="Rectángulo 7">
            <a:extLst>
              <a:ext uri="{FF2B5EF4-FFF2-40B4-BE49-F238E27FC236}">
                <a16:creationId xmlns:a16="http://schemas.microsoft.com/office/drawing/2014/main" id="{38AC1877-8DAB-CB8E-615B-5DFFC6B3B46C}"/>
              </a:ext>
            </a:extLst>
          </p:cNvPr>
          <p:cNvSpPr/>
          <p:nvPr/>
        </p:nvSpPr>
        <p:spPr>
          <a:xfrm rot="16200000">
            <a:off x="2882449" y="3348144"/>
            <a:ext cx="2929888" cy="479027"/>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Aleatorización 1:1 </a:t>
            </a:r>
          </a:p>
        </p:txBody>
      </p:sp>
      <p:sp>
        <p:nvSpPr>
          <p:cNvPr id="9" name="Rectángulo 8">
            <a:extLst>
              <a:ext uri="{FF2B5EF4-FFF2-40B4-BE49-F238E27FC236}">
                <a16:creationId xmlns:a16="http://schemas.microsoft.com/office/drawing/2014/main" id="{8DF5FE1A-EEB1-021C-51ED-F9202D5878C1}"/>
              </a:ext>
            </a:extLst>
          </p:cNvPr>
          <p:cNvSpPr/>
          <p:nvPr/>
        </p:nvSpPr>
        <p:spPr>
          <a:xfrm>
            <a:off x="6936107" y="1464253"/>
            <a:ext cx="3101511" cy="2945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100" dirty="0">
                <a:solidFill>
                  <a:schemeClr val="tx1"/>
                </a:solidFill>
              </a:rPr>
              <a:t>Ciclos de tratamiento de 4 semanas </a:t>
            </a:r>
          </a:p>
        </p:txBody>
      </p:sp>
      <p:cxnSp>
        <p:nvCxnSpPr>
          <p:cNvPr id="11" name="Conector recto de flecha 10">
            <a:extLst>
              <a:ext uri="{FF2B5EF4-FFF2-40B4-BE49-F238E27FC236}">
                <a16:creationId xmlns:a16="http://schemas.microsoft.com/office/drawing/2014/main" id="{DD6EB82C-5ADD-93A8-B0F9-0C1216DB755A}"/>
              </a:ext>
            </a:extLst>
          </p:cNvPr>
          <p:cNvCxnSpPr/>
          <p:nvPr/>
        </p:nvCxnSpPr>
        <p:spPr>
          <a:xfrm>
            <a:off x="4586907" y="2677886"/>
            <a:ext cx="71245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Conector recto de flecha 12">
            <a:extLst>
              <a:ext uri="{FF2B5EF4-FFF2-40B4-BE49-F238E27FC236}">
                <a16:creationId xmlns:a16="http://schemas.microsoft.com/office/drawing/2014/main" id="{3BA8A9EF-4B59-FC47-E3DC-4E0506024794}"/>
              </a:ext>
            </a:extLst>
          </p:cNvPr>
          <p:cNvCxnSpPr/>
          <p:nvPr/>
        </p:nvCxnSpPr>
        <p:spPr>
          <a:xfrm>
            <a:off x="4586907" y="4425043"/>
            <a:ext cx="71245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0092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7E6D769F-5D47-6F56-6503-BCBE493684F8}"/>
              </a:ext>
            </a:extLst>
          </p:cNvPr>
          <p:cNvPicPr>
            <a:picLocks noChangeAspect="1"/>
          </p:cNvPicPr>
          <p:nvPr/>
        </p:nvPicPr>
        <p:blipFill>
          <a:blip r:embed="rId3"/>
          <a:stretch>
            <a:fillRect/>
          </a:stretch>
        </p:blipFill>
        <p:spPr>
          <a:xfrm>
            <a:off x="0" y="0"/>
            <a:ext cx="12280252" cy="6858000"/>
          </a:xfrm>
          <a:prstGeom prst="rect">
            <a:avLst/>
          </a:prstGeom>
        </p:spPr>
      </p:pic>
      <p:pic>
        <p:nvPicPr>
          <p:cNvPr id="4" name="Imagen 3">
            <a:extLst>
              <a:ext uri="{FF2B5EF4-FFF2-40B4-BE49-F238E27FC236}">
                <a16:creationId xmlns:a16="http://schemas.microsoft.com/office/drawing/2014/main" id="{F6D67DF6-FF40-8D78-C463-5532025A1AC5}"/>
              </a:ext>
            </a:extLst>
          </p:cNvPr>
          <p:cNvPicPr>
            <a:picLocks noChangeAspect="1"/>
          </p:cNvPicPr>
          <p:nvPr/>
        </p:nvPicPr>
        <p:blipFill>
          <a:blip r:embed="rId4"/>
          <a:stretch>
            <a:fillRect/>
          </a:stretch>
        </p:blipFill>
        <p:spPr>
          <a:xfrm>
            <a:off x="1179931" y="1275523"/>
            <a:ext cx="4345872" cy="4306954"/>
          </a:xfrm>
          <a:prstGeom prst="rect">
            <a:avLst/>
          </a:prstGeom>
        </p:spPr>
      </p:pic>
      <p:pic>
        <p:nvPicPr>
          <p:cNvPr id="5" name="Imagen 4">
            <a:extLst>
              <a:ext uri="{FF2B5EF4-FFF2-40B4-BE49-F238E27FC236}">
                <a16:creationId xmlns:a16="http://schemas.microsoft.com/office/drawing/2014/main" id="{1F705674-25CF-3050-A78B-CBC35BE6AE34}"/>
              </a:ext>
            </a:extLst>
          </p:cNvPr>
          <p:cNvPicPr>
            <a:picLocks noChangeAspect="1"/>
          </p:cNvPicPr>
          <p:nvPr/>
        </p:nvPicPr>
        <p:blipFill>
          <a:blip r:embed="rId5"/>
          <a:stretch>
            <a:fillRect/>
          </a:stretch>
        </p:blipFill>
        <p:spPr>
          <a:xfrm>
            <a:off x="5789082" y="1275523"/>
            <a:ext cx="5222986" cy="4306954"/>
          </a:xfrm>
          <a:prstGeom prst="rect">
            <a:avLst/>
          </a:prstGeom>
        </p:spPr>
      </p:pic>
      <p:sp>
        <p:nvSpPr>
          <p:cNvPr id="12" name="CuadroTexto 11">
            <a:extLst>
              <a:ext uri="{FF2B5EF4-FFF2-40B4-BE49-F238E27FC236}">
                <a16:creationId xmlns:a16="http://schemas.microsoft.com/office/drawing/2014/main" id="{202D29F5-6411-1FA7-B883-AA48C15E29C1}"/>
              </a:ext>
            </a:extLst>
          </p:cNvPr>
          <p:cNvSpPr txBox="1"/>
          <p:nvPr/>
        </p:nvSpPr>
        <p:spPr>
          <a:xfrm>
            <a:off x="334737" y="486493"/>
            <a:ext cx="11857263" cy="646331"/>
          </a:xfrm>
          <a:prstGeom prst="rect">
            <a:avLst/>
          </a:prstGeom>
          <a:solidFill>
            <a:schemeClr val="bg1"/>
          </a:solidFill>
        </p:spPr>
        <p:txBody>
          <a:bodyPr wrap="square">
            <a:spAutoFit/>
          </a:bodyPr>
          <a:lstStyle/>
          <a:p>
            <a:pPr algn="l">
              <a:buNone/>
            </a:pPr>
            <a:r>
              <a:rPr lang="es-ES" b="0" i="0" dirty="0">
                <a:effectLst/>
                <a:latin typeface="arial" panose="020B0604020202020204" pitchFamily="34" charset="0"/>
              </a:rPr>
              <a:t>Este análisis *post </a:t>
            </a:r>
            <a:r>
              <a:rPr lang="es-ES" dirty="0">
                <a:latin typeface="arial" panose="020B0604020202020204" pitchFamily="34" charset="0"/>
              </a:rPr>
              <a:t>hoc* se realizó para e</a:t>
            </a:r>
            <a:r>
              <a:rPr lang="es-ES" b="0" i="0" dirty="0">
                <a:effectLst/>
                <a:latin typeface="arial" panose="020B0604020202020204" pitchFamily="34" charset="0"/>
              </a:rPr>
              <a:t>valuar la eficacia y la seguridad en pacientes con linfoma folicular recidivante/refractario que recibieron terapia de segunda línea en el estudio </a:t>
            </a:r>
            <a:r>
              <a:rPr lang="es-ES" b="0" i="0" dirty="0" err="1">
                <a:effectLst/>
                <a:latin typeface="arial" panose="020B0604020202020204" pitchFamily="34" charset="0"/>
              </a:rPr>
              <a:t>inMIND</a:t>
            </a:r>
            <a:r>
              <a:rPr lang="es-ES" b="0" i="0" dirty="0">
                <a:effectLst/>
                <a:latin typeface="arial" panose="020B0604020202020204" pitchFamily="34" charset="0"/>
              </a:rPr>
              <a:t>.</a:t>
            </a:r>
          </a:p>
        </p:txBody>
      </p:sp>
      <p:sp>
        <p:nvSpPr>
          <p:cNvPr id="14" name="CuadroTexto 13">
            <a:extLst>
              <a:ext uri="{FF2B5EF4-FFF2-40B4-BE49-F238E27FC236}">
                <a16:creationId xmlns:a16="http://schemas.microsoft.com/office/drawing/2014/main" id="{BC26AB04-CD67-7FD6-144E-B8BE642F6452}"/>
              </a:ext>
            </a:extLst>
          </p:cNvPr>
          <p:cNvSpPr txBox="1"/>
          <p:nvPr/>
        </p:nvSpPr>
        <p:spPr>
          <a:xfrm>
            <a:off x="334737" y="5725176"/>
            <a:ext cx="11857263" cy="307777"/>
          </a:xfrm>
          <a:prstGeom prst="rect">
            <a:avLst/>
          </a:prstGeom>
          <a:solidFill>
            <a:schemeClr val="bg1"/>
          </a:solidFill>
        </p:spPr>
        <p:txBody>
          <a:bodyPr wrap="square">
            <a:spAutoFit/>
          </a:bodyPr>
          <a:lstStyle/>
          <a:p>
            <a:r>
              <a:rPr lang="es-ES" sz="1400" b="0" i="0" dirty="0">
                <a:effectLst/>
                <a:latin typeface="arial" panose="020B0604020202020204" pitchFamily="34" charset="0"/>
              </a:rPr>
              <a:t>Los análisis incluyeron PFS por Investigador (criterio de valoración principal), PFS por IRC, tasa de PET-CR, ORR, TTNT y seguridad.</a:t>
            </a:r>
            <a:endParaRPr lang="es-ES" sz="1400" dirty="0"/>
          </a:p>
        </p:txBody>
      </p:sp>
    </p:spTree>
    <p:extLst>
      <p:ext uri="{BB962C8B-B14F-4D97-AF65-F5344CB8AC3E}">
        <p14:creationId xmlns:p14="http://schemas.microsoft.com/office/powerpoint/2010/main" val="14642864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B9108E9-33FA-BAF9-33DE-189F514E17AD}"/>
              </a:ext>
            </a:extLst>
          </p:cNvPr>
          <p:cNvPicPr>
            <a:picLocks noChangeAspect="1"/>
          </p:cNvPicPr>
          <p:nvPr/>
        </p:nvPicPr>
        <p:blipFill>
          <a:blip r:embed="rId3"/>
          <a:stretch>
            <a:fillRect/>
          </a:stretch>
        </p:blipFill>
        <p:spPr>
          <a:xfrm>
            <a:off x="0" y="0"/>
            <a:ext cx="12280252" cy="6858000"/>
          </a:xfrm>
          <a:prstGeom prst="rect">
            <a:avLst/>
          </a:prstGeom>
        </p:spPr>
      </p:pic>
      <p:pic>
        <p:nvPicPr>
          <p:cNvPr id="4" name="Imagen 3">
            <a:extLst>
              <a:ext uri="{FF2B5EF4-FFF2-40B4-BE49-F238E27FC236}">
                <a16:creationId xmlns:a16="http://schemas.microsoft.com/office/drawing/2014/main" id="{83D59AFB-1055-1525-7746-7E9771F0B264}"/>
              </a:ext>
            </a:extLst>
          </p:cNvPr>
          <p:cNvPicPr>
            <a:picLocks noChangeAspect="1"/>
          </p:cNvPicPr>
          <p:nvPr/>
        </p:nvPicPr>
        <p:blipFill>
          <a:blip r:embed="rId4"/>
          <a:stretch>
            <a:fillRect/>
          </a:stretch>
        </p:blipFill>
        <p:spPr>
          <a:xfrm>
            <a:off x="3825650" y="0"/>
            <a:ext cx="7741478" cy="6858000"/>
          </a:xfrm>
          <a:prstGeom prst="rect">
            <a:avLst/>
          </a:prstGeom>
        </p:spPr>
      </p:pic>
      <p:sp>
        <p:nvSpPr>
          <p:cNvPr id="6" name="CuadroTexto 5">
            <a:extLst>
              <a:ext uri="{FF2B5EF4-FFF2-40B4-BE49-F238E27FC236}">
                <a16:creationId xmlns:a16="http://schemas.microsoft.com/office/drawing/2014/main" id="{60C8484B-2437-5298-8F6C-0410B309CC63}"/>
              </a:ext>
            </a:extLst>
          </p:cNvPr>
          <p:cNvSpPr txBox="1"/>
          <p:nvPr/>
        </p:nvSpPr>
        <p:spPr>
          <a:xfrm>
            <a:off x="332642" y="2274838"/>
            <a:ext cx="3160366" cy="2554545"/>
          </a:xfrm>
          <a:prstGeom prst="rect">
            <a:avLst/>
          </a:prstGeom>
          <a:noFill/>
        </p:spPr>
        <p:txBody>
          <a:bodyPr wrap="square">
            <a:spAutoFit/>
          </a:bodyPr>
          <a:lstStyle/>
          <a:p>
            <a:r>
              <a:rPr lang="es-ES" sz="1600" dirty="0"/>
              <a:t>Análisis de subgrupos *post hoc* </a:t>
            </a:r>
          </a:p>
          <a:p>
            <a:r>
              <a:rPr lang="es-ES" sz="1600" dirty="0"/>
              <a:t>● Los análisis de eficacia incluyeron: </a:t>
            </a:r>
          </a:p>
          <a:p>
            <a:pPr marL="285750" indent="-285750">
              <a:buFontTx/>
              <a:buChar char="-"/>
            </a:pPr>
            <a:r>
              <a:rPr lang="es-ES" sz="1600" b="1" dirty="0"/>
              <a:t>Objetivo  primario </a:t>
            </a:r>
            <a:r>
              <a:rPr lang="es-ES" sz="1600" dirty="0"/>
              <a:t>SLP según el investigador.</a:t>
            </a:r>
          </a:p>
          <a:p>
            <a:pPr marL="285750" indent="-285750">
              <a:buFontTx/>
              <a:buChar char="-"/>
            </a:pPr>
            <a:r>
              <a:rPr lang="es-ES" sz="1600" dirty="0"/>
              <a:t>Objetivo secundario  RC por PET.</a:t>
            </a:r>
          </a:p>
          <a:p>
            <a:pPr marL="285750" indent="-285750">
              <a:buFontTx/>
              <a:buChar char="-"/>
            </a:pPr>
            <a:r>
              <a:rPr lang="es-ES" sz="1600" dirty="0"/>
              <a:t>SLP según el comité de revisión independiente (CRI), </a:t>
            </a:r>
          </a:p>
          <a:p>
            <a:pPr marL="285750" indent="-285750">
              <a:buFontTx/>
              <a:buChar char="-"/>
            </a:pPr>
            <a:r>
              <a:rPr lang="es-ES" sz="1600" dirty="0"/>
              <a:t>Tiempo hasta el siguiente tratamiento (TTNT; variable exploratoria) </a:t>
            </a:r>
          </a:p>
        </p:txBody>
      </p:sp>
      <p:cxnSp>
        <p:nvCxnSpPr>
          <p:cNvPr id="5" name="Conector recto 4">
            <a:extLst>
              <a:ext uri="{FF2B5EF4-FFF2-40B4-BE49-F238E27FC236}">
                <a16:creationId xmlns:a16="http://schemas.microsoft.com/office/drawing/2014/main" id="{7D99276B-CEF2-DA75-0AB0-BAD946AA039F}"/>
              </a:ext>
            </a:extLst>
          </p:cNvPr>
          <p:cNvCxnSpPr/>
          <p:nvPr/>
        </p:nvCxnSpPr>
        <p:spPr>
          <a:xfrm>
            <a:off x="4730044" y="1354667"/>
            <a:ext cx="2754489" cy="0"/>
          </a:xfrm>
          <a:prstGeom prst="line">
            <a:avLst/>
          </a:prstGeom>
          <a:ln>
            <a:prstDash val="dash"/>
          </a:ln>
        </p:spPr>
        <p:style>
          <a:lnRef idx="1">
            <a:schemeClr val="accent2"/>
          </a:lnRef>
          <a:fillRef idx="0">
            <a:schemeClr val="accent2"/>
          </a:fillRef>
          <a:effectRef idx="0">
            <a:schemeClr val="accent2"/>
          </a:effectRef>
          <a:fontRef idx="minor">
            <a:schemeClr val="tx1"/>
          </a:fontRef>
        </p:style>
      </p:cxnSp>
      <p:cxnSp>
        <p:nvCxnSpPr>
          <p:cNvPr id="7" name="Conector recto 6">
            <a:extLst>
              <a:ext uri="{FF2B5EF4-FFF2-40B4-BE49-F238E27FC236}">
                <a16:creationId xmlns:a16="http://schemas.microsoft.com/office/drawing/2014/main" id="{96F14048-B437-4BCD-1EBD-F1075299C4E8}"/>
              </a:ext>
            </a:extLst>
          </p:cNvPr>
          <p:cNvCxnSpPr/>
          <p:nvPr/>
        </p:nvCxnSpPr>
        <p:spPr>
          <a:xfrm>
            <a:off x="8472311" y="1354667"/>
            <a:ext cx="2754489" cy="0"/>
          </a:xfrm>
          <a:prstGeom prst="line">
            <a:avLst/>
          </a:prstGeom>
          <a:ln>
            <a:prstDash val="dash"/>
          </a:ln>
        </p:spPr>
        <p:style>
          <a:lnRef idx="1">
            <a:schemeClr val="accent2"/>
          </a:lnRef>
          <a:fillRef idx="0">
            <a:schemeClr val="accent2"/>
          </a:fillRef>
          <a:effectRef idx="0">
            <a:schemeClr val="accent2"/>
          </a:effectRef>
          <a:fontRef idx="minor">
            <a:schemeClr val="tx1"/>
          </a:fontRef>
        </p:style>
      </p:cxnSp>
      <p:cxnSp>
        <p:nvCxnSpPr>
          <p:cNvPr id="8" name="Conector recto 7">
            <a:extLst>
              <a:ext uri="{FF2B5EF4-FFF2-40B4-BE49-F238E27FC236}">
                <a16:creationId xmlns:a16="http://schemas.microsoft.com/office/drawing/2014/main" id="{66A5BBA2-FF27-7484-B476-1E82530F1ABF}"/>
              </a:ext>
            </a:extLst>
          </p:cNvPr>
          <p:cNvCxnSpPr/>
          <p:nvPr/>
        </p:nvCxnSpPr>
        <p:spPr>
          <a:xfrm>
            <a:off x="4730043" y="4829383"/>
            <a:ext cx="2754489" cy="0"/>
          </a:xfrm>
          <a:prstGeom prst="line">
            <a:avLst/>
          </a:prstGeom>
          <a:ln>
            <a:prstDash val="dash"/>
          </a:ln>
        </p:spPr>
        <p:style>
          <a:lnRef idx="1">
            <a:schemeClr val="accent2"/>
          </a:lnRef>
          <a:fillRef idx="0">
            <a:schemeClr val="accent2"/>
          </a:fillRef>
          <a:effectRef idx="0">
            <a:schemeClr val="accent2"/>
          </a:effectRef>
          <a:fontRef idx="minor">
            <a:schemeClr val="tx1"/>
          </a:fontRef>
        </p:style>
      </p:cxnSp>
      <p:cxnSp>
        <p:nvCxnSpPr>
          <p:cNvPr id="9" name="Conector recto 8">
            <a:extLst>
              <a:ext uri="{FF2B5EF4-FFF2-40B4-BE49-F238E27FC236}">
                <a16:creationId xmlns:a16="http://schemas.microsoft.com/office/drawing/2014/main" id="{820DD845-E6E4-3899-33CD-CF5108443220}"/>
              </a:ext>
            </a:extLst>
          </p:cNvPr>
          <p:cNvCxnSpPr/>
          <p:nvPr/>
        </p:nvCxnSpPr>
        <p:spPr>
          <a:xfrm>
            <a:off x="8472310" y="4829383"/>
            <a:ext cx="2754489" cy="0"/>
          </a:xfrm>
          <a:prstGeom prst="line">
            <a:avLst/>
          </a:prstGeom>
          <a:ln>
            <a:prstDash val="dash"/>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72849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BC7F4-AD5C-E1D8-6B2A-FA7517C236E0}"/>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B839CB09-85AD-3279-1497-AE160EF7B8D8}"/>
              </a:ext>
            </a:extLst>
          </p:cNvPr>
          <p:cNvPicPr>
            <a:picLocks noChangeAspect="1"/>
          </p:cNvPicPr>
          <p:nvPr/>
        </p:nvPicPr>
        <p:blipFill>
          <a:blip r:embed="rId3"/>
          <a:stretch>
            <a:fillRect/>
          </a:stretch>
        </p:blipFill>
        <p:spPr>
          <a:xfrm>
            <a:off x="0" y="0"/>
            <a:ext cx="12280252" cy="6858000"/>
          </a:xfrm>
          <a:prstGeom prst="rect">
            <a:avLst/>
          </a:prstGeom>
        </p:spPr>
      </p:pic>
      <p:pic>
        <p:nvPicPr>
          <p:cNvPr id="3" name="Imagen 2">
            <a:extLst>
              <a:ext uri="{FF2B5EF4-FFF2-40B4-BE49-F238E27FC236}">
                <a16:creationId xmlns:a16="http://schemas.microsoft.com/office/drawing/2014/main" id="{65D99D18-027A-F702-5EA1-2062AF377440}"/>
              </a:ext>
            </a:extLst>
          </p:cNvPr>
          <p:cNvPicPr>
            <a:picLocks noChangeAspect="1"/>
          </p:cNvPicPr>
          <p:nvPr/>
        </p:nvPicPr>
        <p:blipFill>
          <a:blip r:embed="rId4"/>
          <a:stretch>
            <a:fillRect/>
          </a:stretch>
        </p:blipFill>
        <p:spPr>
          <a:xfrm>
            <a:off x="2092271" y="601729"/>
            <a:ext cx="8121112" cy="5576497"/>
          </a:xfrm>
          <a:prstGeom prst="rect">
            <a:avLst/>
          </a:prstGeom>
        </p:spPr>
      </p:pic>
      <p:cxnSp>
        <p:nvCxnSpPr>
          <p:cNvPr id="5" name="Conector recto 4">
            <a:extLst>
              <a:ext uri="{FF2B5EF4-FFF2-40B4-BE49-F238E27FC236}">
                <a16:creationId xmlns:a16="http://schemas.microsoft.com/office/drawing/2014/main" id="{548D3475-FD00-D146-4940-6A8C53B25C6E}"/>
              </a:ext>
            </a:extLst>
          </p:cNvPr>
          <p:cNvCxnSpPr>
            <a:cxnSpLocks/>
          </p:cNvCxnSpPr>
          <p:nvPr/>
        </p:nvCxnSpPr>
        <p:spPr>
          <a:xfrm>
            <a:off x="6096000" y="3990109"/>
            <a:ext cx="3048000" cy="0"/>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3499432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0D07D48E-C0C0-EEA7-12AF-3EAF833895FE}"/>
              </a:ext>
            </a:extLst>
          </p:cNvPr>
          <p:cNvPicPr>
            <a:picLocks noChangeAspect="1"/>
          </p:cNvPicPr>
          <p:nvPr/>
        </p:nvPicPr>
        <p:blipFill>
          <a:blip r:embed="rId3"/>
          <a:stretch>
            <a:fillRect/>
          </a:stretch>
        </p:blipFill>
        <p:spPr>
          <a:xfrm>
            <a:off x="0" y="0"/>
            <a:ext cx="12280252" cy="6858000"/>
          </a:xfrm>
          <a:prstGeom prst="rect">
            <a:avLst/>
          </a:prstGeom>
        </p:spPr>
      </p:pic>
      <p:sp>
        <p:nvSpPr>
          <p:cNvPr id="2" name="Título 1">
            <a:extLst>
              <a:ext uri="{FF2B5EF4-FFF2-40B4-BE49-F238E27FC236}">
                <a16:creationId xmlns:a16="http://schemas.microsoft.com/office/drawing/2014/main" id="{201551B3-DBB6-1B5E-19A5-96500F5F1E65}"/>
              </a:ext>
            </a:extLst>
          </p:cNvPr>
          <p:cNvSpPr>
            <a:spLocks noGrp="1"/>
          </p:cNvSpPr>
          <p:nvPr>
            <p:ph type="title"/>
          </p:nvPr>
        </p:nvSpPr>
        <p:spPr>
          <a:xfrm>
            <a:off x="838200" y="250031"/>
            <a:ext cx="10515600" cy="1325563"/>
          </a:xfrm>
        </p:spPr>
        <p:txBody>
          <a:bodyPr/>
          <a:lstStyle/>
          <a:p>
            <a:pPr algn="ctr"/>
            <a:r>
              <a:rPr lang="es-ES" dirty="0"/>
              <a:t>Conclusión </a:t>
            </a:r>
          </a:p>
        </p:txBody>
      </p:sp>
      <p:sp>
        <p:nvSpPr>
          <p:cNvPr id="3" name="Marcador de contenido 2">
            <a:extLst>
              <a:ext uri="{FF2B5EF4-FFF2-40B4-BE49-F238E27FC236}">
                <a16:creationId xmlns:a16="http://schemas.microsoft.com/office/drawing/2014/main" id="{0C75773E-E71E-AE55-E52E-D0C7235A5095}"/>
              </a:ext>
            </a:extLst>
          </p:cNvPr>
          <p:cNvSpPr>
            <a:spLocks noGrp="1"/>
          </p:cNvSpPr>
          <p:nvPr>
            <p:ph idx="1"/>
          </p:nvPr>
        </p:nvSpPr>
        <p:spPr>
          <a:xfrm>
            <a:off x="470115" y="1253331"/>
            <a:ext cx="11510075" cy="4899496"/>
          </a:xfrm>
        </p:spPr>
        <p:txBody>
          <a:bodyPr>
            <a:normAutofit fontScale="92500"/>
          </a:bodyPr>
          <a:lstStyle/>
          <a:p>
            <a:pPr>
              <a:lnSpc>
                <a:spcPct val="150000"/>
              </a:lnSpc>
            </a:pPr>
            <a:r>
              <a:rPr lang="es-ES" dirty="0"/>
              <a:t>Este análisis de pacientes con FL R/R que recibieron tratamiento de segunda línea en el estudio </a:t>
            </a:r>
            <a:r>
              <a:rPr lang="es-ES" dirty="0" err="1"/>
              <a:t>inMIND</a:t>
            </a:r>
            <a:r>
              <a:rPr lang="es-ES" dirty="0"/>
              <a:t> confirma que la adición de </a:t>
            </a:r>
            <a:r>
              <a:rPr lang="es-ES" dirty="0" err="1"/>
              <a:t>tafa</a:t>
            </a:r>
            <a:r>
              <a:rPr lang="es-ES" dirty="0"/>
              <a:t> a </a:t>
            </a:r>
            <a:r>
              <a:rPr lang="es-ES" dirty="0" err="1"/>
              <a:t>Len+R</a:t>
            </a:r>
            <a:r>
              <a:rPr lang="es-ES" dirty="0"/>
              <a:t> mejoró la SLP, lo que representa una reducción del 60 % en el riesgo de progresión o muerte, incluso en pacientes que recibieron quimioterapia anti-CD20+ previo </a:t>
            </a:r>
            <a:r>
              <a:rPr lang="es-ES" dirty="0" err="1"/>
              <a:t>ó</a:t>
            </a:r>
            <a:r>
              <a:rPr lang="es-ES" dirty="0"/>
              <a:t> con POD24. </a:t>
            </a:r>
          </a:p>
          <a:p>
            <a:pPr>
              <a:lnSpc>
                <a:spcPct val="150000"/>
              </a:lnSpc>
            </a:pPr>
            <a:r>
              <a:rPr lang="es-ES" dirty="0"/>
              <a:t>También se observaron mejoras en PET-CR, ORR y TTNT.</a:t>
            </a:r>
          </a:p>
          <a:p>
            <a:pPr>
              <a:lnSpc>
                <a:spcPct val="150000"/>
              </a:lnSpc>
            </a:pPr>
            <a:r>
              <a:rPr lang="es-ES" dirty="0"/>
              <a:t> El perfil de seguridad fue manejable en pacientes que recibieron tratamiento de segunda línea, con toxicidades esperadas.</a:t>
            </a:r>
          </a:p>
        </p:txBody>
      </p:sp>
    </p:spTree>
    <p:extLst>
      <p:ext uri="{BB962C8B-B14F-4D97-AF65-F5344CB8AC3E}">
        <p14:creationId xmlns:p14="http://schemas.microsoft.com/office/powerpoint/2010/main" val="24404939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08A510B5-F0D4-9B9E-A9B3-231CA2F8DD55}"/>
              </a:ext>
            </a:extLst>
          </p:cNvPr>
          <p:cNvPicPr>
            <a:picLocks noChangeAspect="1"/>
          </p:cNvPicPr>
          <p:nvPr/>
        </p:nvPicPr>
        <p:blipFill>
          <a:blip r:embed="rId3"/>
          <a:stretch>
            <a:fillRect/>
          </a:stretch>
        </p:blipFill>
        <p:spPr>
          <a:xfrm>
            <a:off x="0" y="0"/>
            <a:ext cx="12280252" cy="6858000"/>
          </a:xfrm>
          <a:prstGeom prst="rect">
            <a:avLst/>
          </a:prstGeom>
        </p:spPr>
      </p:pic>
      <p:sp>
        <p:nvSpPr>
          <p:cNvPr id="3" name="Marcador de contenido 2">
            <a:extLst>
              <a:ext uri="{FF2B5EF4-FFF2-40B4-BE49-F238E27FC236}">
                <a16:creationId xmlns:a16="http://schemas.microsoft.com/office/drawing/2014/main" id="{C0217945-1E31-5785-85C5-EAAABF2C9F0C}"/>
              </a:ext>
            </a:extLst>
          </p:cNvPr>
          <p:cNvSpPr>
            <a:spLocks noGrp="1"/>
          </p:cNvSpPr>
          <p:nvPr>
            <p:ph idx="1"/>
          </p:nvPr>
        </p:nvSpPr>
        <p:spPr>
          <a:xfrm>
            <a:off x="838200" y="1825625"/>
            <a:ext cx="10515600" cy="1603375"/>
          </a:xfrm>
          <a:solidFill>
            <a:srgbClr val="052C2B"/>
          </a:solidFill>
        </p:spPr>
        <p:txBody>
          <a:bodyPr/>
          <a:lstStyle/>
          <a:p>
            <a:pPr marL="0" indent="0">
              <a:buNone/>
            </a:pPr>
            <a:r>
              <a:rPr lang="es-ES" b="1" dirty="0" err="1">
                <a:solidFill>
                  <a:schemeClr val="bg1"/>
                </a:solidFill>
              </a:rPr>
              <a:t>Clinically</a:t>
            </a:r>
            <a:r>
              <a:rPr lang="es-ES" b="1" dirty="0">
                <a:solidFill>
                  <a:schemeClr val="bg1"/>
                </a:solidFill>
              </a:rPr>
              <a:t> </a:t>
            </a:r>
            <a:r>
              <a:rPr lang="es-ES" b="1" dirty="0" err="1">
                <a:solidFill>
                  <a:schemeClr val="bg1"/>
                </a:solidFill>
              </a:rPr>
              <a:t>Relevant</a:t>
            </a:r>
            <a:r>
              <a:rPr lang="es-ES" b="1" dirty="0">
                <a:solidFill>
                  <a:schemeClr val="bg1"/>
                </a:solidFill>
              </a:rPr>
              <a:t> </a:t>
            </a:r>
            <a:r>
              <a:rPr lang="es-ES" b="1" dirty="0" err="1">
                <a:solidFill>
                  <a:schemeClr val="bg1"/>
                </a:solidFill>
              </a:rPr>
              <a:t>Subgroup</a:t>
            </a:r>
            <a:r>
              <a:rPr lang="es-ES" b="1" dirty="0">
                <a:solidFill>
                  <a:schemeClr val="bg1"/>
                </a:solidFill>
              </a:rPr>
              <a:t> </a:t>
            </a:r>
            <a:r>
              <a:rPr lang="es-ES" b="1" dirty="0" err="1">
                <a:solidFill>
                  <a:schemeClr val="bg1"/>
                </a:solidFill>
              </a:rPr>
              <a:t>Analysis</a:t>
            </a:r>
            <a:r>
              <a:rPr lang="es-ES" b="1" dirty="0">
                <a:solidFill>
                  <a:schemeClr val="bg1"/>
                </a:solidFill>
              </a:rPr>
              <a:t> </a:t>
            </a:r>
            <a:r>
              <a:rPr lang="es-ES" b="1" dirty="0" err="1">
                <a:solidFill>
                  <a:schemeClr val="bg1"/>
                </a:solidFill>
              </a:rPr>
              <a:t>From</a:t>
            </a:r>
            <a:r>
              <a:rPr lang="es-ES" b="1" dirty="0">
                <a:solidFill>
                  <a:schemeClr val="bg1"/>
                </a:solidFill>
              </a:rPr>
              <a:t> </a:t>
            </a:r>
            <a:r>
              <a:rPr lang="es-ES" b="1" dirty="0" err="1">
                <a:solidFill>
                  <a:schemeClr val="bg1"/>
                </a:solidFill>
              </a:rPr>
              <a:t>the</a:t>
            </a:r>
            <a:r>
              <a:rPr lang="es-ES" dirty="0">
                <a:solidFill>
                  <a:schemeClr val="bg1"/>
                </a:solidFill>
              </a:rPr>
              <a:t> </a:t>
            </a:r>
            <a:r>
              <a:rPr lang="es-ES" b="1" dirty="0" err="1">
                <a:solidFill>
                  <a:schemeClr val="bg1"/>
                </a:solidFill>
              </a:rPr>
              <a:t>Randomized</a:t>
            </a:r>
            <a:r>
              <a:rPr lang="es-ES" b="1" dirty="0">
                <a:solidFill>
                  <a:schemeClr val="bg1"/>
                </a:solidFill>
              </a:rPr>
              <a:t> </a:t>
            </a:r>
            <a:r>
              <a:rPr lang="es-ES" b="1" dirty="0" err="1">
                <a:solidFill>
                  <a:schemeClr val="bg1"/>
                </a:solidFill>
              </a:rPr>
              <a:t>Phase</a:t>
            </a:r>
            <a:r>
              <a:rPr lang="es-ES" b="1" dirty="0">
                <a:solidFill>
                  <a:schemeClr val="bg1"/>
                </a:solidFill>
              </a:rPr>
              <a:t> 3 EPCORE FL-1 Trial: </a:t>
            </a:r>
            <a:r>
              <a:rPr lang="es-ES" b="1" dirty="0" err="1">
                <a:solidFill>
                  <a:schemeClr val="bg1"/>
                </a:solidFill>
              </a:rPr>
              <a:t>Treatment</a:t>
            </a:r>
            <a:r>
              <a:rPr lang="es-ES" dirty="0">
                <a:solidFill>
                  <a:schemeClr val="bg1"/>
                </a:solidFill>
              </a:rPr>
              <a:t> </a:t>
            </a:r>
            <a:r>
              <a:rPr lang="es-ES" b="1" dirty="0" err="1">
                <a:solidFill>
                  <a:schemeClr val="bg1"/>
                </a:solidFill>
              </a:rPr>
              <a:t>Effect</a:t>
            </a:r>
            <a:r>
              <a:rPr lang="es-ES" b="1" dirty="0">
                <a:solidFill>
                  <a:schemeClr val="bg1"/>
                </a:solidFill>
              </a:rPr>
              <a:t> </a:t>
            </a:r>
            <a:r>
              <a:rPr lang="es-ES" b="1" dirty="0" err="1">
                <a:solidFill>
                  <a:schemeClr val="bg1"/>
                </a:solidFill>
              </a:rPr>
              <a:t>of</a:t>
            </a:r>
            <a:r>
              <a:rPr lang="es-ES" b="1" dirty="0">
                <a:solidFill>
                  <a:schemeClr val="bg1"/>
                </a:solidFill>
              </a:rPr>
              <a:t> </a:t>
            </a:r>
            <a:r>
              <a:rPr lang="es-ES" b="1" dirty="0" err="1">
                <a:solidFill>
                  <a:schemeClr val="bg1"/>
                </a:solidFill>
              </a:rPr>
              <a:t>Epcoritamab</a:t>
            </a:r>
            <a:r>
              <a:rPr lang="es-ES" b="1" dirty="0">
                <a:solidFill>
                  <a:schemeClr val="bg1"/>
                </a:solidFill>
              </a:rPr>
              <a:t> </a:t>
            </a:r>
            <a:r>
              <a:rPr lang="es-ES" b="1" dirty="0" err="1">
                <a:solidFill>
                  <a:schemeClr val="bg1"/>
                </a:solidFill>
              </a:rPr>
              <a:t>With</a:t>
            </a:r>
            <a:r>
              <a:rPr lang="es-ES" b="1" dirty="0">
                <a:solidFill>
                  <a:schemeClr val="bg1"/>
                </a:solidFill>
              </a:rPr>
              <a:t> </a:t>
            </a:r>
            <a:r>
              <a:rPr lang="es-ES" b="1" dirty="0" err="1">
                <a:solidFill>
                  <a:schemeClr val="bg1"/>
                </a:solidFill>
              </a:rPr>
              <a:t>Lenalidomide</a:t>
            </a:r>
            <a:r>
              <a:rPr lang="es-ES" b="1" dirty="0">
                <a:solidFill>
                  <a:schemeClr val="bg1"/>
                </a:solidFill>
              </a:rPr>
              <a:t> and Rituximab</a:t>
            </a:r>
            <a:r>
              <a:rPr lang="es-ES" dirty="0">
                <a:solidFill>
                  <a:schemeClr val="bg1"/>
                </a:solidFill>
              </a:rPr>
              <a:t> </a:t>
            </a:r>
            <a:r>
              <a:rPr lang="es-ES" b="1" dirty="0">
                <a:solidFill>
                  <a:schemeClr val="bg1"/>
                </a:solidFill>
              </a:rPr>
              <a:t>in R/R </a:t>
            </a:r>
            <a:r>
              <a:rPr lang="es-ES" b="1" dirty="0" err="1">
                <a:solidFill>
                  <a:schemeClr val="bg1"/>
                </a:solidFill>
              </a:rPr>
              <a:t>Follicular</a:t>
            </a:r>
            <a:r>
              <a:rPr lang="es-ES" b="1" dirty="0">
                <a:solidFill>
                  <a:schemeClr val="bg1"/>
                </a:solidFill>
              </a:rPr>
              <a:t> </a:t>
            </a:r>
            <a:r>
              <a:rPr lang="es-ES" b="1" dirty="0" err="1">
                <a:solidFill>
                  <a:schemeClr val="bg1"/>
                </a:solidFill>
              </a:rPr>
              <a:t>Lymphoma</a:t>
            </a:r>
            <a:endParaRPr lang="es-ES" dirty="0">
              <a:solidFill>
                <a:schemeClr val="bg1"/>
              </a:solidFill>
            </a:endParaRPr>
          </a:p>
          <a:p>
            <a:pPr marL="0" indent="0">
              <a:buNone/>
            </a:pPr>
            <a:endParaRPr lang="es-ES" dirty="0"/>
          </a:p>
          <a:p>
            <a:pPr marL="0" indent="0">
              <a:buNone/>
            </a:pPr>
            <a:endParaRPr lang="es-ES" dirty="0"/>
          </a:p>
          <a:p>
            <a:endParaRPr lang="es-ES" dirty="0"/>
          </a:p>
        </p:txBody>
      </p:sp>
      <p:sp>
        <p:nvSpPr>
          <p:cNvPr id="5" name="CuadroTexto 4">
            <a:extLst>
              <a:ext uri="{FF2B5EF4-FFF2-40B4-BE49-F238E27FC236}">
                <a16:creationId xmlns:a16="http://schemas.microsoft.com/office/drawing/2014/main" id="{F8D9D172-0016-E31F-DEF9-49CE12CAA456}"/>
              </a:ext>
            </a:extLst>
          </p:cNvPr>
          <p:cNvSpPr txBox="1"/>
          <p:nvPr/>
        </p:nvSpPr>
        <p:spPr>
          <a:xfrm>
            <a:off x="2121853" y="5479534"/>
            <a:ext cx="6097904" cy="369332"/>
          </a:xfrm>
          <a:prstGeom prst="rect">
            <a:avLst/>
          </a:prstGeom>
          <a:noFill/>
        </p:spPr>
        <p:txBody>
          <a:bodyPr wrap="square">
            <a:spAutoFit/>
          </a:bodyPr>
          <a:lstStyle/>
          <a:p>
            <a:pPr marL="0" indent="0">
              <a:buNone/>
            </a:pPr>
            <a:r>
              <a:rPr lang="es-ES" dirty="0"/>
              <a:t>Marcel </a:t>
            </a:r>
            <a:r>
              <a:rPr lang="es-ES" dirty="0" err="1"/>
              <a:t>Nijland</a:t>
            </a:r>
            <a:r>
              <a:rPr lang="es-ES" dirty="0"/>
              <a:t>,</a:t>
            </a:r>
          </a:p>
        </p:txBody>
      </p:sp>
      <p:sp>
        <p:nvSpPr>
          <p:cNvPr id="4" name="Rectángulo 3">
            <a:extLst>
              <a:ext uri="{FF2B5EF4-FFF2-40B4-BE49-F238E27FC236}">
                <a16:creationId xmlns:a16="http://schemas.microsoft.com/office/drawing/2014/main" id="{10070558-1B1D-004C-62C1-E57CB05A6CE5}"/>
              </a:ext>
            </a:extLst>
          </p:cNvPr>
          <p:cNvSpPr/>
          <p:nvPr/>
        </p:nvSpPr>
        <p:spPr>
          <a:xfrm>
            <a:off x="10503877" y="6431067"/>
            <a:ext cx="1688123" cy="39651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EHA 2026</a:t>
            </a:r>
          </a:p>
        </p:txBody>
      </p:sp>
    </p:spTree>
    <p:extLst>
      <p:ext uri="{BB962C8B-B14F-4D97-AF65-F5344CB8AC3E}">
        <p14:creationId xmlns:p14="http://schemas.microsoft.com/office/powerpoint/2010/main" val="22037874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B8DC1903-DE25-B3D4-F31E-11A049FF5941}"/>
              </a:ext>
            </a:extLst>
          </p:cNvPr>
          <p:cNvPicPr>
            <a:picLocks noChangeAspect="1"/>
          </p:cNvPicPr>
          <p:nvPr/>
        </p:nvPicPr>
        <p:blipFill>
          <a:blip r:embed="rId3"/>
          <a:stretch>
            <a:fillRect/>
          </a:stretch>
        </p:blipFill>
        <p:spPr>
          <a:xfrm>
            <a:off x="51880" y="0"/>
            <a:ext cx="12280252" cy="6858000"/>
          </a:xfrm>
          <a:prstGeom prst="rect">
            <a:avLst/>
          </a:prstGeom>
        </p:spPr>
      </p:pic>
      <p:sp>
        <p:nvSpPr>
          <p:cNvPr id="2" name="Título 1">
            <a:extLst>
              <a:ext uri="{FF2B5EF4-FFF2-40B4-BE49-F238E27FC236}">
                <a16:creationId xmlns:a16="http://schemas.microsoft.com/office/drawing/2014/main" id="{84E82EA0-3978-6373-C93E-4484A33AF13B}"/>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id="{926C3785-14EF-9262-B922-7BC883319198}"/>
              </a:ext>
            </a:extLst>
          </p:cNvPr>
          <p:cNvSpPr>
            <a:spLocks noGrp="1"/>
          </p:cNvSpPr>
          <p:nvPr>
            <p:ph idx="1"/>
          </p:nvPr>
        </p:nvSpPr>
        <p:spPr>
          <a:xfrm>
            <a:off x="438150" y="5470525"/>
            <a:ext cx="10515600" cy="706438"/>
          </a:xfrm>
        </p:spPr>
        <p:txBody>
          <a:bodyPr>
            <a:normAutofit/>
          </a:bodyPr>
          <a:lstStyle/>
          <a:p>
            <a:pPr marL="0" indent="0">
              <a:buNone/>
            </a:pPr>
            <a:r>
              <a:rPr lang="es-ES" sz="800" dirty="0" err="1"/>
              <a:t>aSe</a:t>
            </a:r>
            <a:r>
              <a:rPr lang="es-ES" sz="800" dirty="0"/>
              <a:t> evaluaron dos regímenes de </a:t>
            </a:r>
            <a:r>
              <a:rPr lang="es-ES" sz="800" b="1" dirty="0"/>
              <a:t>dosis escalonada (SUD) durante el ciclo 1 para mitigar el riesgo de síndrome de liberación de citocinas (CRS): </a:t>
            </a:r>
            <a:r>
              <a:rPr lang="es-ES" sz="800" dirty="0"/>
              <a:t>un régimen de 2 dosis (</a:t>
            </a:r>
            <a:r>
              <a:rPr lang="es-ES" sz="800" b="1" dirty="0"/>
              <a:t>0,16 mg el día 1</a:t>
            </a:r>
            <a:r>
              <a:rPr lang="es-ES" sz="800" dirty="0"/>
              <a:t> del ciclo 1 y </a:t>
            </a:r>
            <a:r>
              <a:rPr lang="es-ES" sz="800" b="1" dirty="0"/>
              <a:t>0,8 mg el día 8 del ciclo </a:t>
            </a:r>
            <a:r>
              <a:rPr lang="es-ES" sz="800" dirty="0"/>
              <a:t>1) o uno de 3 dosis (0,16 mg el día 1 del ciclo 1, 0,8 mg el día 8 del ciclo 1 y </a:t>
            </a:r>
            <a:r>
              <a:rPr lang="es-ES" sz="800" b="1" dirty="0"/>
              <a:t>3 mg el día 15 del ciclo </a:t>
            </a:r>
            <a:r>
              <a:rPr lang="es-ES" sz="800" dirty="0"/>
              <a:t>1), seguidos de la </a:t>
            </a:r>
            <a:r>
              <a:rPr lang="es-ES" sz="800" b="1" dirty="0"/>
              <a:t>dosis completa de 48 mg</a:t>
            </a:r>
            <a:r>
              <a:rPr lang="es-ES" sz="800" dirty="0"/>
              <a:t>. El régimen de 3 dosis se implementó tras observarse una reducción en la gravedad y la incidencia del CRS en el ensayo EPCORE NHL-1 FL (NCT03625037).3 </a:t>
            </a:r>
            <a:r>
              <a:rPr lang="es-ES" sz="800" dirty="0" err="1"/>
              <a:t>bSubgrupo</a:t>
            </a:r>
            <a:r>
              <a:rPr lang="es-ES" sz="800" dirty="0"/>
              <a:t> preespecificado según el plan de análisis estadístico del estudio. </a:t>
            </a:r>
            <a:r>
              <a:rPr lang="es-ES" sz="800" baseline="30000" dirty="0"/>
              <a:t>C </a:t>
            </a:r>
            <a:r>
              <a:rPr lang="es-ES" sz="800" dirty="0"/>
              <a:t>La enfermedad voluminosa (*</a:t>
            </a:r>
            <a:r>
              <a:rPr lang="es-ES" sz="800" dirty="0" err="1"/>
              <a:t>bulky</a:t>
            </a:r>
            <a:r>
              <a:rPr lang="es-ES" sz="800" dirty="0"/>
              <a:t>*) se definió por la presencia de un ganglio linfático ≥7 cm en el momento basal o de cribado.</a:t>
            </a:r>
            <a:r>
              <a:rPr lang="es-ES" sz="800" baseline="30000" dirty="0"/>
              <a:t> D </a:t>
            </a:r>
            <a:r>
              <a:rPr lang="es-ES" sz="800" dirty="0"/>
              <a:t>Los datos aquí presentados proceden del segundo análisis intermedio planificado (24 de mayo de 2025), realizado tras alcanzarse una fracción de información del 78 % para la supervivencia libre de progresión (SLP).</a:t>
            </a:r>
          </a:p>
        </p:txBody>
      </p:sp>
      <p:pic>
        <p:nvPicPr>
          <p:cNvPr id="4" name="Imagen 3">
            <a:extLst>
              <a:ext uri="{FF2B5EF4-FFF2-40B4-BE49-F238E27FC236}">
                <a16:creationId xmlns:a16="http://schemas.microsoft.com/office/drawing/2014/main" id="{FAD9F2A2-D812-A4A4-1C32-07DBE83F75A0}"/>
              </a:ext>
            </a:extLst>
          </p:cNvPr>
          <p:cNvPicPr>
            <a:picLocks noChangeAspect="1"/>
          </p:cNvPicPr>
          <p:nvPr/>
        </p:nvPicPr>
        <p:blipFill>
          <a:blip r:embed="rId4"/>
          <a:srcRect b="22643"/>
          <a:stretch>
            <a:fillRect/>
          </a:stretch>
        </p:blipFill>
        <p:spPr>
          <a:xfrm>
            <a:off x="625609" y="365125"/>
            <a:ext cx="10940780" cy="4740275"/>
          </a:xfrm>
          <a:prstGeom prst="rect">
            <a:avLst/>
          </a:prstGeom>
        </p:spPr>
      </p:pic>
      <p:sp>
        <p:nvSpPr>
          <p:cNvPr id="7" name="CuadroTexto 6">
            <a:extLst>
              <a:ext uri="{FF2B5EF4-FFF2-40B4-BE49-F238E27FC236}">
                <a16:creationId xmlns:a16="http://schemas.microsoft.com/office/drawing/2014/main" id="{20B4BE57-ACB8-C680-123A-D3D12BC17A61}"/>
              </a:ext>
            </a:extLst>
          </p:cNvPr>
          <p:cNvSpPr txBox="1"/>
          <p:nvPr/>
        </p:nvSpPr>
        <p:spPr>
          <a:xfrm>
            <a:off x="51880" y="6390523"/>
            <a:ext cx="10091560" cy="253916"/>
          </a:xfrm>
          <a:prstGeom prst="rect">
            <a:avLst/>
          </a:prstGeom>
          <a:noFill/>
        </p:spPr>
        <p:txBody>
          <a:bodyPr wrap="square">
            <a:spAutoFit/>
          </a:bodyPr>
          <a:lstStyle/>
          <a:p>
            <a:r>
              <a:rPr lang="es-ES" sz="1000" dirty="0">
                <a:solidFill>
                  <a:srgbClr val="000000"/>
                </a:solidFill>
                <a:effectLst/>
                <a:latin typeface="Arial" panose="020B0604020202020204" pitchFamily="34" charset="0"/>
              </a:rPr>
              <a:t>1. </a:t>
            </a:r>
            <a:r>
              <a:rPr lang="es-ES" sz="1000" dirty="0" err="1">
                <a:solidFill>
                  <a:srgbClr val="000000"/>
                </a:solidFill>
                <a:effectLst/>
                <a:latin typeface="Arial" panose="020B0604020202020204" pitchFamily="34" charset="0"/>
              </a:rPr>
              <a:t>Falchi</a:t>
            </a:r>
            <a:r>
              <a:rPr lang="es-ES" sz="1000" dirty="0">
                <a:solidFill>
                  <a:srgbClr val="000000"/>
                </a:solidFill>
                <a:effectLst/>
                <a:latin typeface="Arial" panose="020B0604020202020204" pitchFamily="34" charset="0"/>
              </a:rPr>
              <a:t> et al. </a:t>
            </a:r>
            <a:r>
              <a:rPr lang="es-ES" sz="1000" i="1" dirty="0">
                <a:solidFill>
                  <a:srgbClr val="000000"/>
                </a:solidFill>
                <a:effectLst/>
                <a:latin typeface="Arial" panose="020B0604020202020204" pitchFamily="34" charset="0"/>
              </a:rPr>
              <a:t>Lancet</a:t>
            </a:r>
            <a:r>
              <a:rPr lang="es-ES" sz="1000" dirty="0">
                <a:solidFill>
                  <a:srgbClr val="000000"/>
                </a:solidFill>
                <a:effectLst/>
                <a:latin typeface="Arial" panose="020B0604020202020204" pitchFamily="34" charset="0"/>
              </a:rPr>
              <a:t>. 2026;407:161-173. 2. Gordon MJ, et al. </a:t>
            </a:r>
            <a:r>
              <a:rPr lang="es-ES" sz="1000" i="1" dirty="0">
                <a:solidFill>
                  <a:srgbClr val="000000"/>
                </a:solidFill>
                <a:effectLst/>
                <a:latin typeface="Arial" panose="020B0604020202020204" pitchFamily="34" charset="0"/>
              </a:rPr>
              <a:t>JCO Clin </a:t>
            </a:r>
            <a:r>
              <a:rPr lang="es-ES" sz="1000" i="1" dirty="0" err="1">
                <a:solidFill>
                  <a:srgbClr val="000000"/>
                </a:solidFill>
                <a:effectLst/>
                <a:latin typeface="Arial" panose="020B0604020202020204" pitchFamily="34" charset="0"/>
              </a:rPr>
              <a:t>Cancer</a:t>
            </a:r>
            <a:r>
              <a:rPr lang="es-ES" sz="1000" i="1" dirty="0">
                <a:solidFill>
                  <a:srgbClr val="000000"/>
                </a:solidFill>
                <a:effectLst/>
                <a:latin typeface="Arial" panose="020B0604020202020204" pitchFamily="34" charset="0"/>
              </a:rPr>
              <a:t> Inform</a:t>
            </a:r>
            <a:r>
              <a:rPr lang="es-ES" sz="1000" dirty="0">
                <a:solidFill>
                  <a:srgbClr val="000000"/>
                </a:solidFill>
                <a:effectLst/>
                <a:latin typeface="Arial" panose="020B0604020202020204" pitchFamily="34" charset="0"/>
              </a:rPr>
              <a:t>. 2024;8:e2300223. 3. </a:t>
            </a:r>
            <a:r>
              <a:rPr lang="es-ES" sz="1000" dirty="0" err="1">
                <a:solidFill>
                  <a:srgbClr val="000000"/>
                </a:solidFill>
                <a:effectLst/>
                <a:latin typeface="Arial" panose="020B0604020202020204" pitchFamily="34" charset="0"/>
              </a:rPr>
              <a:t>Vose</a:t>
            </a:r>
            <a:r>
              <a:rPr lang="es-ES" sz="1000" dirty="0">
                <a:solidFill>
                  <a:srgbClr val="000000"/>
                </a:solidFill>
                <a:effectLst/>
                <a:latin typeface="Arial" panose="020B0604020202020204" pitchFamily="34" charset="0"/>
              </a:rPr>
              <a:t> J, et al. </a:t>
            </a:r>
            <a:r>
              <a:rPr lang="es-ES" sz="1000" i="1" dirty="0">
                <a:solidFill>
                  <a:srgbClr val="000000"/>
                </a:solidFill>
                <a:effectLst/>
                <a:latin typeface="Arial" panose="020B0604020202020204" pitchFamily="34" charset="0"/>
              </a:rPr>
              <a:t>J Clin Oncol. </a:t>
            </a:r>
            <a:r>
              <a:rPr lang="es-ES" sz="1000" dirty="0">
                <a:solidFill>
                  <a:srgbClr val="000000"/>
                </a:solidFill>
                <a:effectLst/>
                <a:latin typeface="Arial" panose="020B0604020202020204" pitchFamily="34" charset="0"/>
              </a:rPr>
              <a:t>2024;42(16_suppl):7015.</a:t>
            </a:r>
          </a:p>
        </p:txBody>
      </p:sp>
      <p:sp>
        <p:nvSpPr>
          <p:cNvPr id="8" name="Rectángulo 7">
            <a:extLst>
              <a:ext uri="{FF2B5EF4-FFF2-40B4-BE49-F238E27FC236}">
                <a16:creationId xmlns:a16="http://schemas.microsoft.com/office/drawing/2014/main" id="{CEB46F89-A5B0-B735-4B32-0EB5F0A43DCD}"/>
              </a:ext>
            </a:extLst>
          </p:cNvPr>
          <p:cNvSpPr/>
          <p:nvPr/>
        </p:nvSpPr>
        <p:spPr>
          <a:xfrm>
            <a:off x="10503877" y="6431067"/>
            <a:ext cx="1688123" cy="39651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EHA 2026</a:t>
            </a:r>
          </a:p>
        </p:txBody>
      </p:sp>
    </p:spTree>
    <p:extLst>
      <p:ext uri="{BB962C8B-B14F-4D97-AF65-F5344CB8AC3E}">
        <p14:creationId xmlns:p14="http://schemas.microsoft.com/office/powerpoint/2010/main" val="20143423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FDE10335-9897-D51C-56B4-E2F7A45853B4}"/>
              </a:ext>
            </a:extLst>
          </p:cNvPr>
          <p:cNvSpPr>
            <a:spLocks noGrp="1"/>
          </p:cNvSpPr>
          <p:nvPr>
            <p:ph idx="1"/>
          </p:nvPr>
        </p:nvSpPr>
        <p:spPr/>
        <p:txBody>
          <a:bodyPr/>
          <a:lstStyle/>
          <a:p>
            <a:endParaRPr lang="es-ES"/>
          </a:p>
        </p:txBody>
      </p:sp>
      <p:pic>
        <p:nvPicPr>
          <p:cNvPr id="4" name="Imagen 3">
            <a:extLst>
              <a:ext uri="{FF2B5EF4-FFF2-40B4-BE49-F238E27FC236}">
                <a16:creationId xmlns:a16="http://schemas.microsoft.com/office/drawing/2014/main" id="{F8EF87BC-B592-1913-EF76-3772E6A87B86}"/>
              </a:ext>
            </a:extLst>
          </p:cNvPr>
          <p:cNvPicPr>
            <a:picLocks noChangeAspect="1"/>
          </p:cNvPicPr>
          <p:nvPr/>
        </p:nvPicPr>
        <p:blipFill>
          <a:blip r:embed="rId2"/>
          <a:srcRect t="15322"/>
          <a:stretch>
            <a:fillRect/>
          </a:stretch>
        </p:blipFill>
        <p:spPr>
          <a:xfrm>
            <a:off x="161077" y="1011456"/>
            <a:ext cx="11869846" cy="5589821"/>
          </a:xfrm>
          <a:prstGeom prst="rect">
            <a:avLst/>
          </a:prstGeom>
        </p:spPr>
      </p:pic>
      <p:sp>
        <p:nvSpPr>
          <p:cNvPr id="6" name="CuadroTexto 5">
            <a:extLst>
              <a:ext uri="{FF2B5EF4-FFF2-40B4-BE49-F238E27FC236}">
                <a16:creationId xmlns:a16="http://schemas.microsoft.com/office/drawing/2014/main" id="{991722CA-1C20-EE2F-7270-3CEE1430C7BC}"/>
              </a:ext>
            </a:extLst>
          </p:cNvPr>
          <p:cNvSpPr txBox="1"/>
          <p:nvPr/>
        </p:nvSpPr>
        <p:spPr>
          <a:xfrm>
            <a:off x="595744" y="104576"/>
            <a:ext cx="11028219" cy="830997"/>
          </a:xfrm>
          <a:prstGeom prst="rect">
            <a:avLst/>
          </a:prstGeom>
          <a:solidFill>
            <a:schemeClr val="bg1"/>
          </a:solidFill>
        </p:spPr>
        <p:txBody>
          <a:bodyPr wrap="square">
            <a:spAutoFit/>
          </a:bodyPr>
          <a:lstStyle/>
          <a:p>
            <a:r>
              <a:rPr lang="es-ES" sz="2400" b="1" dirty="0" err="1">
                <a:solidFill>
                  <a:srgbClr val="008889"/>
                </a:solidFill>
              </a:rPr>
              <a:t>Epcoritamab</a:t>
            </a:r>
            <a:r>
              <a:rPr lang="es-ES" sz="2400" b="1" dirty="0">
                <a:solidFill>
                  <a:srgbClr val="008889"/>
                </a:solidFill>
              </a:rPr>
              <a:t> + R2 dio lugar a respuestas y a una SLP superiores en comparación con R2 solo en la población general por intención de tratar (ITT).</a:t>
            </a:r>
          </a:p>
        </p:txBody>
      </p:sp>
    </p:spTree>
    <p:extLst>
      <p:ext uri="{BB962C8B-B14F-4D97-AF65-F5344CB8AC3E}">
        <p14:creationId xmlns:p14="http://schemas.microsoft.com/office/powerpoint/2010/main" val="13344707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AA7986-A013-BF81-1B25-EB179F348113}"/>
              </a:ext>
            </a:extLst>
          </p:cNvPr>
          <p:cNvSpPr>
            <a:spLocks noGrp="1"/>
          </p:cNvSpPr>
          <p:nvPr>
            <p:ph type="title"/>
          </p:nvPr>
        </p:nvSpPr>
        <p:spPr>
          <a:xfrm>
            <a:off x="152400" y="282864"/>
            <a:ext cx="12039600" cy="812511"/>
          </a:xfrm>
        </p:spPr>
        <p:txBody>
          <a:bodyPr>
            <a:noAutofit/>
          </a:bodyPr>
          <a:lstStyle/>
          <a:p>
            <a:r>
              <a:rPr lang="es-ES" sz="3600" b="1" dirty="0">
                <a:solidFill>
                  <a:schemeClr val="accent6">
                    <a:lumMod val="50000"/>
                  </a:schemeClr>
                </a:solidFill>
              </a:rPr>
              <a:t>El beneficio de eficacia con </a:t>
            </a:r>
            <a:r>
              <a:rPr lang="es-ES" sz="3600" b="1" dirty="0" err="1">
                <a:solidFill>
                  <a:schemeClr val="accent6">
                    <a:lumMod val="50000"/>
                  </a:schemeClr>
                </a:solidFill>
              </a:rPr>
              <a:t>epcoritamab</a:t>
            </a:r>
            <a:r>
              <a:rPr lang="es-ES" sz="3600" b="1" dirty="0">
                <a:solidFill>
                  <a:schemeClr val="accent6">
                    <a:lumMod val="50000"/>
                  </a:schemeClr>
                </a:solidFill>
              </a:rPr>
              <a:t> + R2 se mantuvo en todos los subgrupos de edad de los pacientes.</a:t>
            </a:r>
          </a:p>
        </p:txBody>
      </p:sp>
      <p:sp>
        <p:nvSpPr>
          <p:cNvPr id="3" name="Marcador de contenido 2">
            <a:extLst>
              <a:ext uri="{FF2B5EF4-FFF2-40B4-BE49-F238E27FC236}">
                <a16:creationId xmlns:a16="http://schemas.microsoft.com/office/drawing/2014/main" id="{C5A0534F-646E-CD87-DFA1-A13F175139C6}"/>
              </a:ext>
            </a:extLst>
          </p:cNvPr>
          <p:cNvSpPr>
            <a:spLocks noGrp="1"/>
          </p:cNvSpPr>
          <p:nvPr>
            <p:ph idx="1"/>
          </p:nvPr>
        </p:nvSpPr>
        <p:spPr/>
        <p:txBody>
          <a:bodyPr/>
          <a:lstStyle/>
          <a:p>
            <a:endParaRPr lang="es-ES"/>
          </a:p>
        </p:txBody>
      </p:sp>
      <p:pic>
        <p:nvPicPr>
          <p:cNvPr id="4" name="Imagen 3">
            <a:extLst>
              <a:ext uri="{FF2B5EF4-FFF2-40B4-BE49-F238E27FC236}">
                <a16:creationId xmlns:a16="http://schemas.microsoft.com/office/drawing/2014/main" id="{5FF99F1B-CD74-3577-BAF9-40E19A6AC0C9}"/>
              </a:ext>
            </a:extLst>
          </p:cNvPr>
          <p:cNvPicPr>
            <a:picLocks noChangeAspect="1"/>
          </p:cNvPicPr>
          <p:nvPr/>
        </p:nvPicPr>
        <p:blipFill>
          <a:blip r:embed="rId3"/>
          <a:srcRect t="17286"/>
          <a:stretch>
            <a:fillRect/>
          </a:stretch>
        </p:blipFill>
        <p:spPr>
          <a:xfrm>
            <a:off x="0" y="1177636"/>
            <a:ext cx="12273338" cy="5635215"/>
          </a:xfrm>
          <a:prstGeom prst="rect">
            <a:avLst/>
          </a:prstGeom>
        </p:spPr>
      </p:pic>
    </p:spTree>
    <p:extLst>
      <p:ext uri="{BB962C8B-B14F-4D97-AF65-F5344CB8AC3E}">
        <p14:creationId xmlns:p14="http://schemas.microsoft.com/office/powerpoint/2010/main" val="4246622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6CD7573-9FE4-D234-BD1D-E4C8A6BB5EA9}"/>
              </a:ext>
            </a:extLst>
          </p:cNvPr>
          <p:cNvSpPr txBox="1"/>
          <p:nvPr/>
        </p:nvSpPr>
        <p:spPr>
          <a:xfrm>
            <a:off x="914400" y="950257"/>
            <a:ext cx="11051318" cy="353943"/>
          </a:xfrm>
          <a:prstGeom prst="rect">
            <a:avLst/>
          </a:prstGeom>
          <a:noFill/>
        </p:spPr>
        <p:txBody>
          <a:bodyPr wrap="square" rtlCol="0">
            <a:spAutoFit/>
          </a:bodyPr>
          <a:lstStyle/>
          <a:p>
            <a:pPr lvl="0">
              <a:defRPr/>
            </a:pPr>
            <a:r>
              <a:rPr lang="es-ES" sz="1700" dirty="0"/>
              <a:t>(PB3669)   Más allá de los criterios GELF: redefinición de la estratificación del riesgo pronóstico en el linfoma folicular.</a:t>
            </a:r>
          </a:p>
        </p:txBody>
      </p:sp>
      <p:sp>
        <p:nvSpPr>
          <p:cNvPr id="5" name="CuadroTexto 4">
            <a:extLst>
              <a:ext uri="{FF2B5EF4-FFF2-40B4-BE49-F238E27FC236}">
                <a16:creationId xmlns:a16="http://schemas.microsoft.com/office/drawing/2014/main" id="{82CA7D88-1D47-62A9-E409-30702D6DFAC7}"/>
              </a:ext>
            </a:extLst>
          </p:cNvPr>
          <p:cNvSpPr txBox="1"/>
          <p:nvPr/>
        </p:nvSpPr>
        <p:spPr>
          <a:xfrm>
            <a:off x="778036" y="1684602"/>
            <a:ext cx="6893424" cy="369332"/>
          </a:xfrm>
          <a:prstGeom prst="rect">
            <a:avLst/>
          </a:prstGeom>
          <a:noFill/>
        </p:spPr>
        <p:txBody>
          <a:bodyPr wrap="square" rtlCol="0">
            <a:spAutoFit/>
          </a:bodyPr>
          <a:lstStyle/>
          <a:p>
            <a:r>
              <a:rPr lang="es-ES" dirty="0"/>
              <a:t>UNIFORMIDAD ?? es el mismo  uso pronóstico a cada componente </a:t>
            </a:r>
          </a:p>
        </p:txBody>
      </p:sp>
      <p:graphicFrame>
        <p:nvGraphicFramePr>
          <p:cNvPr id="7" name="Diagrama 6">
            <a:extLst>
              <a:ext uri="{FF2B5EF4-FFF2-40B4-BE49-F238E27FC236}">
                <a16:creationId xmlns:a16="http://schemas.microsoft.com/office/drawing/2014/main" id="{616277B6-4F24-0F7F-F72E-3F70F7453E0C}"/>
              </a:ext>
            </a:extLst>
          </p:cNvPr>
          <p:cNvGraphicFramePr/>
          <p:nvPr>
            <p:extLst>
              <p:ext uri="{D42A27DB-BD31-4B8C-83A1-F6EECF244321}">
                <p14:modId xmlns:p14="http://schemas.microsoft.com/office/powerpoint/2010/main" val="2669768598"/>
              </p:ext>
            </p:extLst>
          </p:nvPr>
        </p:nvGraphicFramePr>
        <p:xfrm>
          <a:off x="5522026" y="1946709"/>
          <a:ext cx="5891938" cy="35250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7911ED76-6A54-AEC6-ABAD-08E7E3E09B69}"/>
              </a:ext>
            </a:extLst>
          </p:cNvPr>
          <p:cNvSpPr txBox="1"/>
          <p:nvPr/>
        </p:nvSpPr>
        <p:spPr>
          <a:xfrm>
            <a:off x="11413964" y="2941637"/>
            <a:ext cx="551754" cy="369332"/>
          </a:xfrm>
          <a:prstGeom prst="rect">
            <a:avLst/>
          </a:prstGeom>
          <a:noFill/>
        </p:spPr>
        <p:txBody>
          <a:bodyPr wrap="none" rtlCol="0">
            <a:spAutoFit/>
          </a:bodyPr>
          <a:lstStyle/>
          <a:p>
            <a:r>
              <a:rPr lang="es-ES" dirty="0"/>
              <a:t>&lt;SG</a:t>
            </a:r>
          </a:p>
        </p:txBody>
      </p:sp>
      <p:sp>
        <p:nvSpPr>
          <p:cNvPr id="10" name="CuadroTexto 9">
            <a:extLst>
              <a:ext uri="{FF2B5EF4-FFF2-40B4-BE49-F238E27FC236}">
                <a16:creationId xmlns:a16="http://schemas.microsoft.com/office/drawing/2014/main" id="{4F0987B5-5E0C-360D-82A9-93E0C2813EA4}"/>
              </a:ext>
            </a:extLst>
          </p:cNvPr>
          <p:cNvSpPr txBox="1"/>
          <p:nvPr/>
        </p:nvSpPr>
        <p:spPr>
          <a:xfrm>
            <a:off x="1113905" y="5590568"/>
            <a:ext cx="8647612" cy="646331"/>
          </a:xfrm>
          <a:prstGeom prst="rect">
            <a:avLst/>
          </a:prstGeom>
          <a:noFill/>
        </p:spPr>
        <p:txBody>
          <a:bodyPr wrap="square">
            <a:spAutoFit/>
          </a:bodyPr>
          <a:lstStyle/>
          <a:p>
            <a:r>
              <a:rPr lang="es-ES" dirty="0"/>
              <a:t>Objetivo fue evaluar la heterogeneidad pronóstica de los criterios GELF individuales y explorar su impacto relativo en los resultados de supervivencia.</a:t>
            </a:r>
          </a:p>
        </p:txBody>
      </p:sp>
      <p:sp>
        <p:nvSpPr>
          <p:cNvPr id="11" name="CuadroTexto 10">
            <a:extLst>
              <a:ext uri="{FF2B5EF4-FFF2-40B4-BE49-F238E27FC236}">
                <a16:creationId xmlns:a16="http://schemas.microsoft.com/office/drawing/2014/main" id="{80EB4FCD-0227-92D9-5A69-C05255F1FC8D}"/>
              </a:ext>
            </a:extLst>
          </p:cNvPr>
          <p:cNvSpPr txBox="1"/>
          <p:nvPr/>
        </p:nvSpPr>
        <p:spPr>
          <a:xfrm>
            <a:off x="1285875" y="2161082"/>
            <a:ext cx="2855269" cy="1754326"/>
          </a:xfrm>
          <a:prstGeom prst="rect">
            <a:avLst/>
          </a:prstGeom>
          <a:noFill/>
        </p:spPr>
        <p:txBody>
          <a:bodyPr wrap="none" rtlCol="0">
            <a:spAutoFit/>
          </a:bodyPr>
          <a:lstStyle/>
          <a:p>
            <a:r>
              <a:rPr lang="es-ES" dirty="0"/>
              <a:t>Criterios de inclusión.</a:t>
            </a:r>
          </a:p>
          <a:p>
            <a:pPr marL="285750" indent="-285750">
              <a:buFont typeface="Arial" panose="020B0604020202020204" pitchFamily="34" charset="0"/>
              <a:buChar char="•"/>
            </a:pPr>
            <a:r>
              <a:rPr lang="es-ES" dirty="0"/>
              <a:t>18 años.</a:t>
            </a:r>
          </a:p>
          <a:p>
            <a:pPr marL="285750" indent="-285750">
              <a:buFont typeface="Arial" panose="020B0604020202020204" pitchFamily="34" charset="0"/>
              <a:buChar char="•"/>
            </a:pPr>
            <a:r>
              <a:rPr lang="es-ES" dirty="0"/>
              <a:t>LF  1-3a</a:t>
            </a:r>
          </a:p>
          <a:p>
            <a:pPr marL="285750" indent="-285750">
              <a:buFont typeface="Arial" panose="020B0604020202020204" pitchFamily="34" charset="0"/>
              <a:buChar char="•"/>
            </a:pPr>
            <a:r>
              <a:rPr lang="es-ES" dirty="0"/>
              <a:t>2009 y 2025</a:t>
            </a:r>
          </a:p>
          <a:p>
            <a:pPr marL="285750" indent="-285750">
              <a:buFont typeface="Arial" panose="020B0604020202020204" pitchFamily="34" charset="0"/>
              <a:buChar char="•"/>
            </a:pPr>
            <a:r>
              <a:rPr lang="es-ES" dirty="0"/>
              <a:t>Hospital universitario </a:t>
            </a:r>
            <a:r>
              <a:rPr lang="es-ES" dirty="0" err="1"/>
              <a:t>Koc</a:t>
            </a:r>
            <a:endParaRPr lang="es-ES" dirty="0"/>
          </a:p>
          <a:p>
            <a:pPr marL="285750" indent="-285750">
              <a:buFont typeface="Wingdings" pitchFamily="2" charset="2"/>
              <a:buChar char="Ø"/>
            </a:pPr>
            <a:endParaRPr lang="es-ES" dirty="0"/>
          </a:p>
        </p:txBody>
      </p:sp>
      <p:sp>
        <p:nvSpPr>
          <p:cNvPr id="12" name="CuadroTexto 11">
            <a:extLst>
              <a:ext uri="{FF2B5EF4-FFF2-40B4-BE49-F238E27FC236}">
                <a16:creationId xmlns:a16="http://schemas.microsoft.com/office/drawing/2014/main" id="{61A3DECB-12E1-5929-C643-779DB1501B32}"/>
              </a:ext>
            </a:extLst>
          </p:cNvPr>
          <p:cNvSpPr txBox="1"/>
          <p:nvPr/>
        </p:nvSpPr>
        <p:spPr>
          <a:xfrm>
            <a:off x="1285875" y="4022556"/>
            <a:ext cx="2236574" cy="1200329"/>
          </a:xfrm>
          <a:prstGeom prst="rect">
            <a:avLst/>
          </a:prstGeom>
          <a:noFill/>
        </p:spPr>
        <p:txBody>
          <a:bodyPr wrap="none" rtlCol="0">
            <a:spAutoFit/>
          </a:bodyPr>
          <a:lstStyle/>
          <a:p>
            <a:r>
              <a:rPr lang="es-ES" dirty="0"/>
              <a:t>Criterios de exclusión </a:t>
            </a:r>
          </a:p>
          <a:p>
            <a:pPr marL="285750" indent="-285750">
              <a:buFont typeface="Arial" panose="020B0604020202020204" pitchFamily="34" charset="0"/>
              <a:buChar char="•"/>
            </a:pPr>
            <a:r>
              <a:rPr lang="es-ES" dirty="0"/>
              <a:t>LF 3b</a:t>
            </a:r>
          </a:p>
          <a:p>
            <a:pPr marL="285750" indent="-285750">
              <a:buFont typeface="Arial" panose="020B0604020202020204" pitchFamily="34" charset="0"/>
              <a:buChar char="•"/>
            </a:pPr>
            <a:r>
              <a:rPr lang="es-ES" dirty="0"/>
              <a:t>Histología mixta </a:t>
            </a:r>
          </a:p>
          <a:p>
            <a:pPr marL="285750" indent="-285750">
              <a:buFont typeface="Arial" panose="020B0604020202020204" pitchFamily="34" charset="0"/>
              <a:buChar char="•"/>
            </a:pPr>
            <a:r>
              <a:rPr lang="es-ES" dirty="0"/>
              <a:t>Transformación </a:t>
            </a:r>
          </a:p>
        </p:txBody>
      </p:sp>
      <p:sp>
        <p:nvSpPr>
          <p:cNvPr id="15" name="CuadroTexto 14">
            <a:extLst>
              <a:ext uri="{FF2B5EF4-FFF2-40B4-BE49-F238E27FC236}">
                <a16:creationId xmlns:a16="http://schemas.microsoft.com/office/drawing/2014/main" id="{A4E46696-7997-02A2-3718-0AD17072D88D}"/>
              </a:ext>
            </a:extLst>
          </p:cNvPr>
          <p:cNvSpPr txBox="1"/>
          <p:nvPr/>
        </p:nvSpPr>
        <p:spPr>
          <a:xfrm>
            <a:off x="914400" y="6441037"/>
            <a:ext cx="10593923" cy="276999"/>
          </a:xfrm>
          <a:prstGeom prst="rect">
            <a:avLst/>
          </a:prstGeom>
          <a:noFill/>
        </p:spPr>
        <p:txBody>
          <a:bodyPr wrap="square">
            <a:spAutoFit/>
          </a:bodyPr>
          <a:lstStyle/>
          <a:p>
            <a:r>
              <a:rPr lang="es-ES" sz="1200" dirty="0"/>
              <a:t>EHA 2026. Efe </a:t>
            </a:r>
            <a:r>
              <a:rPr lang="es-ES" sz="1200" dirty="0" err="1"/>
              <a:t>Semercioğlu</a:t>
            </a:r>
            <a:r>
              <a:rPr lang="es-ES" sz="1200" dirty="0"/>
              <a:t> et al. </a:t>
            </a:r>
            <a:r>
              <a:rPr lang="es-ES" sz="1200" dirty="0" err="1"/>
              <a:t>Koç</a:t>
            </a:r>
            <a:r>
              <a:rPr lang="es-ES" sz="1200" dirty="0"/>
              <a:t> </a:t>
            </a:r>
            <a:r>
              <a:rPr lang="es-ES" sz="1200" dirty="0" err="1"/>
              <a:t>University</a:t>
            </a:r>
            <a:r>
              <a:rPr lang="es-ES" sz="1200" dirty="0"/>
              <a:t>, </a:t>
            </a:r>
            <a:r>
              <a:rPr lang="es-ES" sz="1200" dirty="0" err="1"/>
              <a:t>School</a:t>
            </a:r>
            <a:r>
              <a:rPr lang="es-ES" sz="1200" dirty="0"/>
              <a:t> </a:t>
            </a:r>
            <a:r>
              <a:rPr lang="es-ES" sz="1200" dirty="0" err="1"/>
              <a:t>of</a:t>
            </a:r>
            <a:r>
              <a:rPr lang="es-ES" sz="1200" dirty="0"/>
              <a:t> Medicine, </a:t>
            </a:r>
            <a:r>
              <a:rPr lang="es-ES" sz="1200" dirty="0" err="1"/>
              <a:t>Istanbul</a:t>
            </a:r>
            <a:r>
              <a:rPr lang="es-ES" sz="1200" dirty="0"/>
              <a:t>, </a:t>
            </a:r>
            <a:r>
              <a:rPr lang="es-ES" sz="1200" dirty="0" err="1"/>
              <a:t>Türkiye</a:t>
            </a:r>
            <a:r>
              <a:rPr lang="es-ES" sz="1200" dirty="0"/>
              <a:t>; 2Koç </a:t>
            </a:r>
            <a:r>
              <a:rPr lang="es-ES" sz="1200" dirty="0" err="1"/>
              <a:t>University</a:t>
            </a:r>
            <a:r>
              <a:rPr lang="es-ES" sz="1200" dirty="0"/>
              <a:t> Hospital, </a:t>
            </a:r>
            <a:r>
              <a:rPr lang="es-ES" sz="1200" dirty="0" err="1"/>
              <a:t>Department</a:t>
            </a:r>
            <a:r>
              <a:rPr lang="es-ES" sz="1200" dirty="0"/>
              <a:t> </a:t>
            </a:r>
            <a:r>
              <a:rPr lang="es-ES" sz="1200" dirty="0" err="1"/>
              <a:t>of</a:t>
            </a:r>
            <a:r>
              <a:rPr lang="es-ES" sz="1200" dirty="0"/>
              <a:t> </a:t>
            </a:r>
            <a:r>
              <a:rPr lang="es-ES" sz="1200" dirty="0" err="1"/>
              <a:t>Hematology</a:t>
            </a:r>
            <a:r>
              <a:rPr lang="es-ES" sz="1200" dirty="0"/>
              <a:t>, </a:t>
            </a:r>
            <a:r>
              <a:rPr lang="es-ES" sz="1200" dirty="0" err="1"/>
              <a:t>Istanbul</a:t>
            </a:r>
            <a:r>
              <a:rPr lang="es-ES" sz="1200" dirty="0"/>
              <a:t>, </a:t>
            </a:r>
            <a:r>
              <a:rPr lang="es-ES" sz="1200" dirty="0" err="1"/>
              <a:t>Türkiye</a:t>
            </a:r>
            <a:endParaRPr lang="es-ES" sz="1200" dirty="0"/>
          </a:p>
        </p:txBody>
      </p:sp>
      <p:sp>
        <p:nvSpPr>
          <p:cNvPr id="16" name="CuadroTexto 15">
            <a:extLst>
              <a:ext uri="{FF2B5EF4-FFF2-40B4-BE49-F238E27FC236}">
                <a16:creationId xmlns:a16="http://schemas.microsoft.com/office/drawing/2014/main" id="{F79A9B01-25FB-3EB2-9ADF-F8D47C78A1AF}"/>
              </a:ext>
            </a:extLst>
          </p:cNvPr>
          <p:cNvSpPr txBox="1"/>
          <p:nvPr/>
        </p:nvSpPr>
        <p:spPr>
          <a:xfrm>
            <a:off x="10657155" y="5590568"/>
            <a:ext cx="840295" cy="253916"/>
          </a:xfrm>
          <a:prstGeom prst="rect">
            <a:avLst/>
          </a:prstGeom>
          <a:noFill/>
        </p:spPr>
        <p:txBody>
          <a:bodyPr wrap="none" rtlCol="0">
            <a:spAutoFit/>
          </a:bodyPr>
          <a:lstStyle/>
          <a:p>
            <a:r>
              <a:rPr lang="es-ES" sz="1050" dirty="0" err="1"/>
              <a:t>Grieve</a:t>
            </a:r>
            <a:r>
              <a:rPr lang="es-ES" sz="1050" dirty="0"/>
              <a:t> et al </a:t>
            </a:r>
          </a:p>
        </p:txBody>
      </p:sp>
    </p:spTree>
    <p:extLst>
      <p:ext uri="{BB962C8B-B14F-4D97-AF65-F5344CB8AC3E}">
        <p14:creationId xmlns:p14="http://schemas.microsoft.com/office/powerpoint/2010/main" val="21814539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E7052A8-0EFE-AD1A-B6C8-377D4BEE5D24}"/>
              </a:ext>
            </a:extLst>
          </p:cNvPr>
          <p:cNvSpPr>
            <a:spLocks noGrp="1"/>
          </p:cNvSpPr>
          <p:nvPr>
            <p:ph idx="1"/>
          </p:nvPr>
        </p:nvSpPr>
        <p:spPr/>
        <p:txBody>
          <a:bodyPr/>
          <a:lstStyle/>
          <a:p>
            <a:endParaRPr lang="es-ES"/>
          </a:p>
        </p:txBody>
      </p:sp>
      <p:pic>
        <p:nvPicPr>
          <p:cNvPr id="4" name="Imagen 3">
            <a:extLst>
              <a:ext uri="{FF2B5EF4-FFF2-40B4-BE49-F238E27FC236}">
                <a16:creationId xmlns:a16="http://schemas.microsoft.com/office/drawing/2014/main" id="{26A6D023-8896-97BB-AB0E-9C66DC0B4B83}"/>
              </a:ext>
            </a:extLst>
          </p:cNvPr>
          <p:cNvPicPr>
            <a:picLocks noChangeAspect="1"/>
          </p:cNvPicPr>
          <p:nvPr/>
        </p:nvPicPr>
        <p:blipFill>
          <a:blip r:embed="rId3"/>
          <a:srcRect t="17538"/>
          <a:stretch>
            <a:fillRect/>
          </a:stretch>
        </p:blipFill>
        <p:spPr>
          <a:xfrm>
            <a:off x="25914" y="1205344"/>
            <a:ext cx="12166086" cy="5667293"/>
          </a:xfrm>
          <a:prstGeom prst="rect">
            <a:avLst/>
          </a:prstGeom>
        </p:spPr>
      </p:pic>
      <p:sp>
        <p:nvSpPr>
          <p:cNvPr id="6" name="CuadroTexto 5">
            <a:extLst>
              <a:ext uri="{FF2B5EF4-FFF2-40B4-BE49-F238E27FC236}">
                <a16:creationId xmlns:a16="http://schemas.microsoft.com/office/drawing/2014/main" id="{E87A82C3-15F3-618E-068D-F82E65660E6E}"/>
              </a:ext>
            </a:extLst>
          </p:cNvPr>
          <p:cNvSpPr txBox="1"/>
          <p:nvPr/>
        </p:nvSpPr>
        <p:spPr>
          <a:xfrm>
            <a:off x="380103" y="327094"/>
            <a:ext cx="11028218" cy="707886"/>
          </a:xfrm>
          <a:prstGeom prst="rect">
            <a:avLst/>
          </a:prstGeom>
          <a:noFill/>
        </p:spPr>
        <p:txBody>
          <a:bodyPr wrap="square">
            <a:spAutoFit/>
          </a:bodyPr>
          <a:lstStyle/>
          <a:p>
            <a:r>
              <a:rPr lang="es-ES" sz="2000" b="1" dirty="0">
                <a:solidFill>
                  <a:schemeClr val="accent6">
                    <a:lumMod val="50000"/>
                  </a:schemeClr>
                </a:solidFill>
              </a:rPr>
              <a:t>Independientemente de la carga de comorbilidades, la combinación de </a:t>
            </a:r>
            <a:r>
              <a:rPr lang="es-ES" sz="2000" b="1" dirty="0" err="1">
                <a:solidFill>
                  <a:schemeClr val="accent6">
                    <a:lumMod val="50000"/>
                  </a:schemeClr>
                </a:solidFill>
              </a:rPr>
              <a:t>epcoritamab</a:t>
            </a:r>
            <a:r>
              <a:rPr lang="es-ES" sz="2000" b="1" dirty="0">
                <a:solidFill>
                  <a:schemeClr val="accent6">
                    <a:lumMod val="50000"/>
                  </a:schemeClr>
                </a:solidFill>
              </a:rPr>
              <a:t> y R2 dio lugar a tasas de respuesta más elevadas y a una mejor supervivencia libre de progresión (SLP).</a:t>
            </a:r>
          </a:p>
        </p:txBody>
      </p:sp>
      <p:sp>
        <p:nvSpPr>
          <p:cNvPr id="8" name="CuadroTexto 7">
            <a:extLst>
              <a:ext uri="{FF2B5EF4-FFF2-40B4-BE49-F238E27FC236}">
                <a16:creationId xmlns:a16="http://schemas.microsoft.com/office/drawing/2014/main" id="{5DB98A75-9CD1-CCD7-1D07-544238AD47B9}"/>
              </a:ext>
            </a:extLst>
          </p:cNvPr>
          <p:cNvSpPr txBox="1"/>
          <p:nvPr/>
        </p:nvSpPr>
        <p:spPr>
          <a:xfrm>
            <a:off x="129823" y="5391046"/>
            <a:ext cx="11958268" cy="523220"/>
          </a:xfrm>
          <a:prstGeom prst="rect">
            <a:avLst/>
          </a:prstGeom>
          <a:solidFill>
            <a:schemeClr val="bg1"/>
          </a:solidFill>
        </p:spPr>
        <p:txBody>
          <a:bodyPr wrap="square">
            <a:spAutoFit/>
          </a:bodyPr>
          <a:lstStyle/>
          <a:p>
            <a:pPr algn="l">
              <a:spcBef>
                <a:spcPts val="750"/>
              </a:spcBef>
              <a:buNone/>
            </a:pPr>
            <a:r>
              <a:rPr lang="es-ES" sz="1400" b="0" i="0" dirty="0">
                <a:solidFill>
                  <a:srgbClr val="1F1F1F"/>
                </a:solidFill>
                <a:effectLst/>
                <a:latin typeface="Arial" panose="020B0604020202020204" pitchFamily="34" charset="0"/>
              </a:rPr>
              <a:t>La puntuación de comorbilidad NHL-5 es una escala de cinco categorías que clasifica a los pacientes en riesgo bajo, intermedio o alto según la enfermedad vascular, la insuficiencia cardíaca congestiva, la enfermedad pulmonar obstructiva crónica, la diabetes mellitus y la enfermedad renal.</a:t>
            </a:r>
            <a:endParaRPr lang="es-ES" sz="1400" dirty="0"/>
          </a:p>
        </p:txBody>
      </p:sp>
      <p:sp>
        <p:nvSpPr>
          <p:cNvPr id="9" name="CuadroTexto 8">
            <a:extLst>
              <a:ext uri="{FF2B5EF4-FFF2-40B4-BE49-F238E27FC236}">
                <a16:creationId xmlns:a16="http://schemas.microsoft.com/office/drawing/2014/main" id="{6EC0ECD3-6251-E65E-46E0-56450013D3BB}"/>
              </a:ext>
            </a:extLst>
          </p:cNvPr>
          <p:cNvSpPr txBox="1"/>
          <p:nvPr/>
        </p:nvSpPr>
        <p:spPr>
          <a:xfrm>
            <a:off x="129823" y="5940024"/>
            <a:ext cx="11632686" cy="584775"/>
          </a:xfrm>
          <a:prstGeom prst="rect">
            <a:avLst/>
          </a:prstGeom>
          <a:solidFill>
            <a:schemeClr val="bg1"/>
          </a:solidFill>
        </p:spPr>
        <p:txBody>
          <a:bodyPr wrap="square" rtlCol="0">
            <a:spAutoFit/>
          </a:bodyPr>
          <a:lstStyle/>
          <a:p>
            <a:r>
              <a:rPr lang="es-ES" sz="1600" dirty="0"/>
              <a:t>Suma de la puntuación de comorbilidad, rango (0–5), definida como: 0 = baja, 1 = intermedia, ≥2 = alta. </a:t>
            </a:r>
          </a:p>
          <a:p>
            <a:r>
              <a:rPr lang="es-ES" sz="1600" dirty="0"/>
              <a:t>1. Gordon MJ, et al. JCO Clin </a:t>
            </a:r>
            <a:r>
              <a:rPr lang="es-ES" sz="1600" dirty="0" err="1"/>
              <a:t>Cancer</a:t>
            </a:r>
            <a:r>
              <a:rPr lang="es-ES" sz="1600" dirty="0"/>
              <a:t> Inform. 2024;8:e2300223.</a:t>
            </a:r>
          </a:p>
        </p:txBody>
      </p:sp>
    </p:spTree>
    <p:extLst>
      <p:ext uri="{BB962C8B-B14F-4D97-AF65-F5344CB8AC3E}">
        <p14:creationId xmlns:p14="http://schemas.microsoft.com/office/powerpoint/2010/main" val="6602025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8ED07F-B6F6-5A5C-A9AA-1525DE92CE2B}"/>
              </a:ext>
            </a:extLst>
          </p:cNvPr>
          <p:cNvSpPr>
            <a:spLocks noGrp="1"/>
          </p:cNvSpPr>
          <p:nvPr>
            <p:ph type="title"/>
          </p:nvPr>
        </p:nvSpPr>
        <p:spPr>
          <a:xfrm>
            <a:off x="838199" y="207818"/>
            <a:ext cx="11035145" cy="1136074"/>
          </a:xfrm>
        </p:spPr>
        <p:txBody>
          <a:bodyPr>
            <a:noAutofit/>
          </a:bodyPr>
          <a:lstStyle/>
          <a:p>
            <a:r>
              <a:rPr lang="es-ES" sz="3200" b="1" dirty="0">
                <a:solidFill>
                  <a:schemeClr val="accent6">
                    <a:lumMod val="50000"/>
                  </a:schemeClr>
                </a:solidFill>
              </a:rPr>
              <a:t>La puntuación FLIPI basal o el estado POD24 no influyeron en el beneficio terapéutico de </a:t>
            </a:r>
            <a:r>
              <a:rPr lang="es-ES" sz="3200" b="1" dirty="0" err="1">
                <a:solidFill>
                  <a:schemeClr val="accent6">
                    <a:lumMod val="50000"/>
                  </a:schemeClr>
                </a:solidFill>
              </a:rPr>
              <a:t>epcoritamab</a:t>
            </a:r>
            <a:r>
              <a:rPr lang="es-ES" sz="3200" b="1" dirty="0">
                <a:solidFill>
                  <a:schemeClr val="accent6">
                    <a:lumMod val="50000"/>
                  </a:schemeClr>
                </a:solidFill>
              </a:rPr>
              <a:t> + R2 frente a R2</a:t>
            </a:r>
          </a:p>
        </p:txBody>
      </p:sp>
      <p:pic>
        <p:nvPicPr>
          <p:cNvPr id="5" name="Marcador de contenido 4">
            <a:extLst>
              <a:ext uri="{FF2B5EF4-FFF2-40B4-BE49-F238E27FC236}">
                <a16:creationId xmlns:a16="http://schemas.microsoft.com/office/drawing/2014/main" id="{24EBF697-8E74-225A-672D-6475A1B4D6EC}"/>
              </a:ext>
            </a:extLst>
          </p:cNvPr>
          <p:cNvPicPr>
            <a:picLocks noGrp="1" noChangeAspect="1"/>
          </p:cNvPicPr>
          <p:nvPr>
            <p:ph idx="1"/>
          </p:nvPr>
        </p:nvPicPr>
        <p:blipFill>
          <a:blip r:embed="rId2"/>
          <a:srcRect t="16970"/>
          <a:stretch>
            <a:fillRect/>
          </a:stretch>
        </p:blipFill>
        <p:spPr>
          <a:xfrm>
            <a:off x="-1" y="1163782"/>
            <a:ext cx="12214617" cy="5694217"/>
          </a:xfrm>
        </p:spPr>
      </p:pic>
    </p:spTree>
    <p:extLst>
      <p:ext uri="{BB962C8B-B14F-4D97-AF65-F5344CB8AC3E}">
        <p14:creationId xmlns:p14="http://schemas.microsoft.com/office/powerpoint/2010/main" val="23240630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553B052-E760-14DD-9224-6B19197AF77F}"/>
              </a:ext>
            </a:extLst>
          </p:cNvPr>
          <p:cNvSpPr>
            <a:spLocks noGrp="1"/>
          </p:cNvSpPr>
          <p:nvPr>
            <p:ph type="title"/>
          </p:nvPr>
        </p:nvSpPr>
        <p:spPr>
          <a:xfrm>
            <a:off x="193964" y="365125"/>
            <a:ext cx="11582400" cy="798657"/>
          </a:xfrm>
        </p:spPr>
        <p:txBody>
          <a:bodyPr>
            <a:noAutofit/>
          </a:bodyPr>
          <a:lstStyle/>
          <a:p>
            <a:r>
              <a:rPr lang="es-ES" sz="2400" b="1" dirty="0">
                <a:solidFill>
                  <a:schemeClr val="accent6">
                    <a:lumMod val="50000"/>
                  </a:schemeClr>
                </a:solidFill>
              </a:rPr>
              <a:t>Tanto los subgrupos de bajo como los de alto riesgo clínicamente relevantes mostraron una mejor supervivencia libre de progresión (SLP) con </a:t>
            </a:r>
            <a:r>
              <a:rPr lang="es-ES" sz="2400" b="1" dirty="0" err="1">
                <a:solidFill>
                  <a:schemeClr val="accent6">
                    <a:lumMod val="50000"/>
                  </a:schemeClr>
                </a:solidFill>
              </a:rPr>
              <a:t>epcoritamab</a:t>
            </a:r>
            <a:r>
              <a:rPr lang="es-ES" sz="2400" b="1" dirty="0">
                <a:solidFill>
                  <a:schemeClr val="accent6">
                    <a:lumMod val="50000"/>
                  </a:schemeClr>
                </a:solidFill>
              </a:rPr>
              <a:t> + R2 frente a R2.</a:t>
            </a:r>
            <a:br>
              <a:rPr lang="es-ES" sz="2400" b="1" dirty="0">
                <a:solidFill>
                  <a:schemeClr val="accent6">
                    <a:lumMod val="50000"/>
                  </a:schemeClr>
                </a:solidFill>
              </a:rPr>
            </a:br>
            <a:endParaRPr lang="es-ES" sz="2400" b="1" dirty="0">
              <a:solidFill>
                <a:schemeClr val="accent6">
                  <a:lumMod val="50000"/>
                </a:schemeClr>
              </a:solidFill>
            </a:endParaRPr>
          </a:p>
        </p:txBody>
      </p:sp>
      <p:pic>
        <p:nvPicPr>
          <p:cNvPr id="5" name="Marcador de contenido 4">
            <a:extLst>
              <a:ext uri="{FF2B5EF4-FFF2-40B4-BE49-F238E27FC236}">
                <a16:creationId xmlns:a16="http://schemas.microsoft.com/office/drawing/2014/main" id="{4E74B2FB-C20A-19AC-BE6B-148812DE1E02}"/>
              </a:ext>
            </a:extLst>
          </p:cNvPr>
          <p:cNvPicPr>
            <a:picLocks noGrp="1" noChangeAspect="1"/>
          </p:cNvPicPr>
          <p:nvPr>
            <p:ph idx="1"/>
          </p:nvPr>
        </p:nvPicPr>
        <p:blipFill>
          <a:blip r:embed="rId2"/>
          <a:srcRect t="18233"/>
          <a:stretch>
            <a:fillRect/>
          </a:stretch>
        </p:blipFill>
        <p:spPr>
          <a:xfrm>
            <a:off x="0" y="1260764"/>
            <a:ext cx="12192000" cy="5597236"/>
          </a:xfrm>
        </p:spPr>
      </p:pic>
    </p:spTree>
    <p:extLst>
      <p:ext uri="{BB962C8B-B14F-4D97-AF65-F5344CB8AC3E}">
        <p14:creationId xmlns:p14="http://schemas.microsoft.com/office/powerpoint/2010/main" val="37358325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E32526-F3B2-2ECF-FFE8-F47843E4DBD6}"/>
              </a:ext>
            </a:extLst>
          </p:cNvPr>
          <p:cNvSpPr>
            <a:spLocks noGrp="1"/>
          </p:cNvSpPr>
          <p:nvPr>
            <p:ph type="title"/>
          </p:nvPr>
        </p:nvSpPr>
        <p:spPr>
          <a:xfrm>
            <a:off x="710045" y="369579"/>
            <a:ext cx="10771909" cy="826366"/>
          </a:xfrm>
        </p:spPr>
        <p:txBody>
          <a:bodyPr>
            <a:noAutofit/>
          </a:bodyPr>
          <a:lstStyle/>
          <a:p>
            <a:r>
              <a:rPr lang="es-ES" sz="3200" b="1" dirty="0">
                <a:solidFill>
                  <a:schemeClr val="accent6">
                    <a:lumMod val="50000"/>
                  </a:schemeClr>
                </a:solidFill>
              </a:rPr>
              <a:t>El perfil de seguridad de </a:t>
            </a:r>
            <a:r>
              <a:rPr lang="es-ES" sz="3200" b="1" dirty="0" err="1">
                <a:solidFill>
                  <a:schemeClr val="accent6">
                    <a:lumMod val="50000"/>
                  </a:schemeClr>
                </a:solidFill>
              </a:rPr>
              <a:t>epcoritamab</a:t>
            </a:r>
            <a:r>
              <a:rPr lang="es-ES" sz="3200" b="1" dirty="0">
                <a:solidFill>
                  <a:schemeClr val="accent6">
                    <a:lumMod val="50000"/>
                  </a:schemeClr>
                </a:solidFill>
              </a:rPr>
              <a:t> + R2 fue, en general, manejable en todos los subgrupos de edad.</a:t>
            </a:r>
          </a:p>
        </p:txBody>
      </p:sp>
      <p:pic>
        <p:nvPicPr>
          <p:cNvPr id="5" name="Marcador de contenido 4">
            <a:extLst>
              <a:ext uri="{FF2B5EF4-FFF2-40B4-BE49-F238E27FC236}">
                <a16:creationId xmlns:a16="http://schemas.microsoft.com/office/drawing/2014/main" id="{F91ED5B1-D9E3-74FC-6FE4-2562B57C1766}"/>
              </a:ext>
            </a:extLst>
          </p:cNvPr>
          <p:cNvPicPr>
            <a:picLocks noGrp="1" noChangeAspect="1"/>
          </p:cNvPicPr>
          <p:nvPr>
            <p:ph idx="1"/>
          </p:nvPr>
        </p:nvPicPr>
        <p:blipFill>
          <a:blip r:embed="rId3"/>
          <a:srcRect t="17339"/>
          <a:stretch>
            <a:fillRect/>
          </a:stretch>
        </p:blipFill>
        <p:spPr>
          <a:xfrm>
            <a:off x="0" y="1191491"/>
            <a:ext cx="12238936" cy="5680162"/>
          </a:xfrm>
        </p:spPr>
      </p:pic>
      <p:sp>
        <p:nvSpPr>
          <p:cNvPr id="3" name="Flecha izquierda 2">
            <a:extLst>
              <a:ext uri="{FF2B5EF4-FFF2-40B4-BE49-F238E27FC236}">
                <a16:creationId xmlns:a16="http://schemas.microsoft.com/office/drawing/2014/main" id="{C7F4F395-9139-8711-3B84-5F0E0AFC84A9}"/>
              </a:ext>
            </a:extLst>
          </p:cNvPr>
          <p:cNvSpPr/>
          <p:nvPr/>
        </p:nvSpPr>
        <p:spPr>
          <a:xfrm rot="19151277">
            <a:off x="7797799" y="2082801"/>
            <a:ext cx="279400" cy="127000"/>
          </a:xfrm>
          <a:prstGeom prst="leftArrow">
            <a:avLst/>
          </a:prstGeom>
          <a:solidFill>
            <a:srgbClr val="D08DC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Flecha izquierda 5">
            <a:extLst>
              <a:ext uri="{FF2B5EF4-FFF2-40B4-BE49-F238E27FC236}">
                <a16:creationId xmlns:a16="http://schemas.microsoft.com/office/drawing/2014/main" id="{4F328977-BE0C-F492-BCDD-B93B9797FE5F}"/>
              </a:ext>
            </a:extLst>
          </p:cNvPr>
          <p:cNvSpPr/>
          <p:nvPr/>
        </p:nvSpPr>
        <p:spPr>
          <a:xfrm rot="19151277">
            <a:off x="10022135" y="2222167"/>
            <a:ext cx="279400" cy="127000"/>
          </a:xfrm>
          <a:prstGeom prst="leftArrow">
            <a:avLst/>
          </a:prstGeom>
          <a:solidFill>
            <a:srgbClr val="D08DC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Flecha izquierda 7">
            <a:extLst>
              <a:ext uri="{FF2B5EF4-FFF2-40B4-BE49-F238E27FC236}">
                <a16:creationId xmlns:a16="http://schemas.microsoft.com/office/drawing/2014/main" id="{B830EC0F-D4BF-117D-461F-55AAFB5CE920}"/>
              </a:ext>
            </a:extLst>
          </p:cNvPr>
          <p:cNvSpPr/>
          <p:nvPr/>
        </p:nvSpPr>
        <p:spPr>
          <a:xfrm rot="19151277">
            <a:off x="10668000" y="2500898"/>
            <a:ext cx="279400" cy="127000"/>
          </a:xfrm>
          <a:prstGeom prst="leftArrow">
            <a:avLst/>
          </a:prstGeom>
          <a:solidFill>
            <a:srgbClr val="D08DC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Flecha izquierda 8">
            <a:extLst>
              <a:ext uri="{FF2B5EF4-FFF2-40B4-BE49-F238E27FC236}">
                <a16:creationId xmlns:a16="http://schemas.microsoft.com/office/drawing/2014/main" id="{CF9A7FB5-1683-4BA5-A5C3-74CF976DFFB5}"/>
              </a:ext>
            </a:extLst>
          </p:cNvPr>
          <p:cNvSpPr/>
          <p:nvPr/>
        </p:nvSpPr>
        <p:spPr>
          <a:xfrm rot="19151277">
            <a:off x="8238065" y="2717801"/>
            <a:ext cx="279400" cy="127000"/>
          </a:xfrm>
          <a:prstGeom prst="leftArrow">
            <a:avLst/>
          </a:prstGeom>
          <a:solidFill>
            <a:srgbClr val="D08DC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lecha izquierda 9">
            <a:extLst>
              <a:ext uri="{FF2B5EF4-FFF2-40B4-BE49-F238E27FC236}">
                <a16:creationId xmlns:a16="http://schemas.microsoft.com/office/drawing/2014/main" id="{B453457E-873E-2D11-20E0-2E03A26F157D}"/>
              </a:ext>
            </a:extLst>
          </p:cNvPr>
          <p:cNvSpPr/>
          <p:nvPr/>
        </p:nvSpPr>
        <p:spPr>
          <a:xfrm rot="19151277">
            <a:off x="8627533" y="2899166"/>
            <a:ext cx="279400" cy="127000"/>
          </a:xfrm>
          <a:prstGeom prst="leftArrow">
            <a:avLst/>
          </a:prstGeom>
          <a:solidFill>
            <a:srgbClr val="D08DC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Flecha izquierda 11">
            <a:extLst>
              <a:ext uri="{FF2B5EF4-FFF2-40B4-BE49-F238E27FC236}">
                <a16:creationId xmlns:a16="http://schemas.microsoft.com/office/drawing/2014/main" id="{145ED3C7-765A-4491-4A4B-4AE904140ACE}"/>
              </a:ext>
            </a:extLst>
          </p:cNvPr>
          <p:cNvSpPr/>
          <p:nvPr/>
        </p:nvSpPr>
        <p:spPr>
          <a:xfrm rot="19151277">
            <a:off x="7650562" y="3879173"/>
            <a:ext cx="279400" cy="127000"/>
          </a:xfrm>
          <a:prstGeom prst="leftArrow">
            <a:avLst/>
          </a:prstGeom>
          <a:solidFill>
            <a:srgbClr val="D08DC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Flecha izquierda 12">
            <a:extLst>
              <a:ext uri="{FF2B5EF4-FFF2-40B4-BE49-F238E27FC236}">
                <a16:creationId xmlns:a16="http://schemas.microsoft.com/office/drawing/2014/main" id="{37F141BA-707D-4A23-A612-156067DFDA31}"/>
              </a:ext>
            </a:extLst>
          </p:cNvPr>
          <p:cNvSpPr/>
          <p:nvPr/>
        </p:nvSpPr>
        <p:spPr>
          <a:xfrm rot="19151277">
            <a:off x="7927169" y="4040932"/>
            <a:ext cx="279400" cy="127000"/>
          </a:xfrm>
          <a:prstGeom prst="leftArrow">
            <a:avLst/>
          </a:prstGeom>
          <a:solidFill>
            <a:srgbClr val="D08DC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Flecha izquierda 13">
            <a:extLst>
              <a:ext uri="{FF2B5EF4-FFF2-40B4-BE49-F238E27FC236}">
                <a16:creationId xmlns:a16="http://schemas.microsoft.com/office/drawing/2014/main" id="{1EDFBCE0-7D10-AFB6-31ED-BCA7690B577C}"/>
              </a:ext>
            </a:extLst>
          </p:cNvPr>
          <p:cNvSpPr/>
          <p:nvPr/>
        </p:nvSpPr>
        <p:spPr>
          <a:xfrm rot="19151277">
            <a:off x="7713133" y="4481422"/>
            <a:ext cx="279400" cy="127000"/>
          </a:xfrm>
          <a:prstGeom prst="leftArrow">
            <a:avLst/>
          </a:prstGeom>
          <a:solidFill>
            <a:srgbClr val="D08DC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Flecha izquierda 14">
            <a:extLst>
              <a:ext uri="{FF2B5EF4-FFF2-40B4-BE49-F238E27FC236}">
                <a16:creationId xmlns:a16="http://schemas.microsoft.com/office/drawing/2014/main" id="{70A73B04-1D96-1E81-491C-0938B09F61AE}"/>
              </a:ext>
            </a:extLst>
          </p:cNvPr>
          <p:cNvSpPr/>
          <p:nvPr/>
        </p:nvSpPr>
        <p:spPr>
          <a:xfrm rot="19151277">
            <a:off x="9152466" y="4776754"/>
            <a:ext cx="279400" cy="127000"/>
          </a:xfrm>
          <a:prstGeom prst="leftArrow">
            <a:avLst/>
          </a:prstGeom>
          <a:solidFill>
            <a:srgbClr val="D08DC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7179779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a:extLst>
              <a:ext uri="{FF2B5EF4-FFF2-40B4-BE49-F238E27FC236}">
                <a16:creationId xmlns:a16="http://schemas.microsoft.com/office/drawing/2014/main" id="{1BA8A8FB-6732-ED4A-E760-13AAB025EED2}"/>
              </a:ext>
            </a:extLst>
          </p:cNvPr>
          <p:cNvPicPr>
            <a:picLocks noGrp="1" noChangeAspect="1"/>
          </p:cNvPicPr>
          <p:nvPr>
            <p:ph idx="1"/>
          </p:nvPr>
        </p:nvPicPr>
        <p:blipFill>
          <a:blip r:embed="rId3"/>
          <a:srcRect t="88680"/>
          <a:stretch>
            <a:fillRect/>
          </a:stretch>
        </p:blipFill>
        <p:spPr>
          <a:xfrm>
            <a:off x="-1" y="6083123"/>
            <a:ext cx="12192001" cy="774877"/>
          </a:xfrm>
        </p:spPr>
      </p:pic>
      <p:sp>
        <p:nvSpPr>
          <p:cNvPr id="3" name="CuadroTexto 2">
            <a:extLst>
              <a:ext uri="{FF2B5EF4-FFF2-40B4-BE49-F238E27FC236}">
                <a16:creationId xmlns:a16="http://schemas.microsoft.com/office/drawing/2014/main" id="{2084CBD2-2AA9-9695-58FA-6F9D11ED5F6D}"/>
              </a:ext>
            </a:extLst>
          </p:cNvPr>
          <p:cNvSpPr txBox="1"/>
          <p:nvPr/>
        </p:nvSpPr>
        <p:spPr>
          <a:xfrm>
            <a:off x="501183" y="1095714"/>
            <a:ext cx="11189631" cy="4661276"/>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es-ES" sz="2000" dirty="0"/>
              <a:t>El tratamiento de duración fija con </a:t>
            </a:r>
            <a:r>
              <a:rPr lang="es-ES" sz="2000" dirty="0" err="1"/>
              <a:t>epcoritamab</a:t>
            </a:r>
            <a:r>
              <a:rPr lang="es-ES" sz="2000" dirty="0"/>
              <a:t> + R2 fue superior a R2 en el estudio de fase 3 EPCORE FL-1 en pacientes LF, (2L+) </a:t>
            </a:r>
          </a:p>
          <a:p>
            <a:pPr algn="just">
              <a:lnSpc>
                <a:spcPct val="150000"/>
              </a:lnSpc>
            </a:pPr>
            <a:r>
              <a:rPr lang="es-ES" sz="2000" dirty="0"/>
              <a:t>	– Se observó una reducción del 79 % en el riesgo de progresión de la enfermedad o muerte. </a:t>
            </a:r>
          </a:p>
          <a:p>
            <a:pPr algn="just">
              <a:lnSpc>
                <a:spcPct val="150000"/>
              </a:lnSpc>
            </a:pPr>
            <a:r>
              <a:rPr lang="es-ES" sz="2000" dirty="0"/>
              <a:t>	– Se observaron tasas más elevadas y respuestas profundas y duraderas, con una mejor tasa de 	respuesta completa (CRR) (83 % vs 50 %) </a:t>
            </a:r>
          </a:p>
          <a:p>
            <a:pPr marL="285750" indent="-285750" algn="just">
              <a:lnSpc>
                <a:spcPct val="150000"/>
              </a:lnSpc>
              <a:buFont typeface="Arial" panose="020B0604020202020204" pitchFamily="34" charset="0"/>
              <a:buChar char="•"/>
            </a:pPr>
            <a:r>
              <a:rPr lang="es-ES" sz="2000" dirty="0"/>
              <a:t> </a:t>
            </a:r>
            <a:r>
              <a:rPr lang="es-ES" sz="2000" dirty="0" err="1"/>
              <a:t>Epcoritamab</a:t>
            </a:r>
            <a:r>
              <a:rPr lang="es-ES" sz="2000" dirty="0"/>
              <a:t> + R2 demostró una eficacia mejorada y sostenida, con un perfil de seguridad manejable en subgrupos clínicamente relevantes.</a:t>
            </a:r>
          </a:p>
          <a:p>
            <a:pPr algn="just">
              <a:lnSpc>
                <a:spcPct val="150000"/>
              </a:lnSpc>
            </a:pPr>
            <a:r>
              <a:rPr lang="es-ES" sz="2000" dirty="0"/>
              <a:t>	– El tratamiento con </a:t>
            </a:r>
            <a:r>
              <a:rPr lang="es-ES" sz="2000" dirty="0" err="1"/>
              <a:t>epcoritamab</a:t>
            </a:r>
            <a:r>
              <a:rPr lang="es-ES" sz="2000" dirty="0"/>
              <a:t> + R2 resultó en una eficacia consistentemente mayor en 	comparación con R2 y fue comparable tanto en los subgrupos de bajo riesgo como en los de 	alto riesgo clínicamente relevantes </a:t>
            </a:r>
          </a:p>
        </p:txBody>
      </p:sp>
      <p:sp>
        <p:nvSpPr>
          <p:cNvPr id="4" name="CuadroTexto 3">
            <a:extLst>
              <a:ext uri="{FF2B5EF4-FFF2-40B4-BE49-F238E27FC236}">
                <a16:creationId xmlns:a16="http://schemas.microsoft.com/office/drawing/2014/main" id="{FC4F3A19-5565-84D0-02E4-19594E24DF1B}"/>
              </a:ext>
            </a:extLst>
          </p:cNvPr>
          <p:cNvSpPr txBox="1"/>
          <p:nvPr/>
        </p:nvSpPr>
        <p:spPr>
          <a:xfrm>
            <a:off x="3362428" y="360279"/>
            <a:ext cx="2212465" cy="523220"/>
          </a:xfrm>
          <a:prstGeom prst="rect">
            <a:avLst/>
          </a:prstGeom>
          <a:noFill/>
        </p:spPr>
        <p:txBody>
          <a:bodyPr wrap="none" rtlCol="0">
            <a:spAutoFit/>
          </a:bodyPr>
          <a:lstStyle/>
          <a:p>
            <a:r>
              <a:rPr lang="es-ES" sz="2800" b="1" dirty="0">
                <a:solidFill>
                  <a:schemeClr val="accent6">
                    <a:lumMod val="50000"/>
                  </a:schemeClr>
                </a:solidFill>
              </a:rPr>
              <a:t>Conclusiones </a:t>
            </a:r>
          </a:p>
        </p:txBody>
      </p:sp>
    </p:spTree>
    <p:extLst>
      <p:ext uri="{BB962C8B-B14F-4D97-AF65-F5344CB8AC3E}">
        <p14:creationId xmlns:p14="http://schemas.microsoft.com/office/powerpoint/2010/main" val="26289503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0E092-824C-4029-EEE7-BC496C1CBF37}"/>
            </a:ext>
          </a:extLst>
        </p:cNvPr>
        <p:cNvGrpSpPr/>
        <p:nvPr/>
      </p:nvGrpSpPr>
      <p:grpSpPr>
        <a:xfrm>
          <a:off x="0" y="0"/>
          <a:ext cx="0" cy="0"/>
          <a:chOff x="0" y="0"/>
          <a:chExt cx="0" cy="0"/>
        </a:xfrm>
      </p:grpSpPr>
      <p:pic>
        <p:nvPicPr>
          <p:cNvPr id="5" name="Marcador de contenido 4">
            <a:extLst>
              <a:ext uri="{FF2B5EF4-FFF2-40B4-BE49-F238E27FC236}">
                <a16:creationId xmlns:a16="http://schemas.microsoft.com/office/drawing/2014/main" id="{B722A794-746B-B44F-C0C3-D937EAAF988E}"/>
              </a:ext>
            </a:extLst>
          </p:cNvPr>
          <p:cNvPicPr>
            <a:picLocks noGrp="1" noChangeAspect="1"/>
          </p:cNvPicPr>
          <p:nvPr>
            <p:ph idx="1"/>
          </p:nvPr>
        </p:nvPicPr>
        <p:blipFill>
          <a:blip r:embed="rId3"/>
          <a:srcRect t="88680"/>
          <a:stretch>
            <a:fillRect/>
          </a:stretch>
        </p:blipFill>
        <p:spPr>
          <a:xfrm>
            <a:off x="-1" y="6083123"/>
            <a:ext cx="12192001" cy="774877"/>
          </a:xfrm>
        </p:spPr>
      </p:pic>
      <p:sp>
        <p:nvSpPr>
          <p:cNvPr id="3" name="CuadroTexto 2">
            <a:extLst>
              <a:ext uri="{FF2B5EF4-FFF2-40B4-BE49-F238E27FC236}">
                <a16:creationId xmlns:a16="http://schemas.microsoft.com/office/drawing/2014/main" id="{32E4F59F-35DA-6F1A-F375-F0EFD6DE641B}"/>
              </a:ext>
            </a:extLst>
          </p:cNvPr>
          <p:cNvSpPr txBox="1"/>
          <p:nvPr/>
        </p:nvSpPr>
        <p:spPr>
          <a:xfrm>
            <a:off x="635576" y="1467674"/>
            <a:ext cx="10920845" cy="1295868"/>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s-ES" dirty="0"/>
              <a:t>En pacientes con una intensidad de dosis relativa (RDI) reducida de </a:t>
            </a:r>
            <a:r>
              <a:rPr lang="es-ES" dirty="0" err="1"/>
              <a:t>lenalidomida</a:t>
            </a:r>
            <a:r>
              <a:rPr lang="es-ES" dirty="0"/>
              <a:t>, la supervivencia libre de progresión (SLP) mejoró con </a:t>
            </a:r>
            <a:r>
              <a:rPr lang="es-ES" dirty="0" err="1"/>
              <a:t>epcoritamab</a:t>
            </a:r>
            <a:r>
              <a:rPr lang="es-ES" dirty="0"/>
              <a:t> + R2 en comparación con R2 solo, lo que refuerza que el beneficio del tratamiento se mantiene a pesar de las modificaciones de dosis</a:t>
            </a:r>
          </a:p>
        </p:txBody>
      </p:sp>
      <p:sp>
        <p:nvSpPr>
          <p:cNvPr id="4" name="CuadroTexto 3">
            <a:extLst>
              <a:ext uri="{FF2B5EF4-FFF2-40B4-BE49-F238E27FC236}">
                <a16:creationId xmlns:a16="http://schemas.microsoft.com/office/drawing/2014/main" id="{399A9D74-6910-1B84-CEE0-1C30B7D654F3}"/>
              </a:ext>
            </a:extLst>
          </p:cNvPr>
          <p:cNvSpPr txBox="1"/>
          <p:nvPr/>
        </p:nvSpPr>
        <p:spPr>
          <a:xfrm>
            <a:off x="3362428" y="360279"/>
            <a:ext cx="2212465" cy="523220"/>
          </a:xfrm>
          <a:prstGeom prst="rect">
            <a:avLst/>
          </a:prstGeom>
          <a:noFill/>
        </p:spPr>
        <p:txBody>
          <a:bodyPr wrap="none" rtlCol="0">
            <a:spAutoFit/>
          </a:bodyPr>
          <a:lstStyle/>
          <a:p>
            <a:r>
              <a:rPr lang="es-ES" sz="2800" b="1" dirty="0">
                <a:solidFill>
                  <a:schemeClr val="accent6">
                    <a:lumMod val="50000"/>
                  </a:schemeClr>
                </a:solidFill>
              </a:rPr>
              <a:t>Conclusiones </a:t>
            </a:r>
          </a:p>
        </p:txBody>
      </p:sp>
    </p:spTree>
    <p:extLst>
      <p:ext uri="{BB962C8B-B14F-4D97-AF65-F5344CB8AC3E}">
        <p14:creationId xmlns:p14="http://schemas.microsoft.com/office/powerpoint/2010/main" val="36036426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5D8DA90A-A869-D6E4-7F56-7A073B0E04A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DEA967E-2E19-9599-C9D7-D66E49C7D929}"/>
              </a:ext>
            </a:extLst>
          </p:cNvPr>
          <p:cNvSpPr>
            <a:spLocks noGrp="1"/>
          </p:cNvSpPr>
          <p:nvPr>
            <p:ph type="ctrTitle"/>
          </p:nvPr>
        </p:nvSpPr>
        <p:spPr>
          <a:xfrm>
            <a:off x="1417122" y="4084514"/>
            <a:ext cx="9144000" cy="808966"/>
          </a:xfrm>
        </p:spPr>
        <p:txBody>
          <a:bodyPr>
            <a:noAutofit/>
          </a:bodyPr>
          <a:lstStyle/>
          <a:p>
            <a:r>
              <a:rPr lang="es-MX" sz="4400" b="1" dirty="0">
                <a:solidFill>
                  <a:schemeClr val="bg1"/>
                </a:solidFill>
                <a:latin typeface="Arial" panose="020B0604020202020204" pitchFamily="34" charset="0"/>
                <a:cs typeface="Arial" panose="020B0604020202020204" pitchFamily="34" charset="0"/>
              </a:rPr>
              <a:t>LINFOMA FOLICULAR</a:t>
            </a:r>
            <a:endParaRPr lang="es-PE" sz="4400" b="1" dirty="0">
              <a:solidFill>
                <a:schemeClr val="bg1"/>
              </a:solidFill>
              <a:latin typeface="Arial" panose="020B0604020202020204" pitchFamily="34" charset="0"/>
              <a:cs typeface="Arial" panose="020B0604020202020204" pitchFamily="34" charset="0"/>
            </a:endParaRPr>
          </a:p>
        </p:txBody>
      </p:sp>
      <p:sp>
        <p:nvSpPr>
          <p:cNvPr id="3" name="Subtítulo 2">
            <a:extLst>
              <a:ext uri="{FF2B5EF4-FFF2-40B4-BE49-F238E27FC236}">
                <a16:creationId xmlns:a16="http://schemas.microsoft.com/office/drawing/2014/main" id="{B7738729-6A15-E166-EE27-573171910454}"/>
              </a:ext>
            </a:extLst>
          </p:cNvPr>
          <p:cNvSpPr>
            <a:spLocks noGrp="1"/>
          </p:cNvSpPr>
          <p:nvPr>
            <p:ph type="subTitle" idx="1"/>
          </p:nvPr>
        </p:nvSpPr>
        <p:spPr>
          <a:xfrm>
            <a:off x="1524000" y="5202238"/>
            <a:ext cx="9144000" cy="1364817"/>
          </a:xfrm>
        </p:spPr>
        <p:txBody>
          <a:bodyPr>
            <a:normAutofit fontScale="92500" lnSpcReduction="10000"/>
          </a:bodyPr>
          <a:lstStyle/>
          <a:p>
            <a:r>
              <a:rPr lang="es-MX" sz="3200" dirty="0">
                <a:solidFill>
                  <a:schemeClr val="bg1"/>
                </a:solidFill>
                <a:latin typeface="Arial" panose="020B0604020202020204" pitchFamily="34" charset="0"/>
                <a:cs typeface="Arial" panose="020B0604020202020204" pitchFamily="34" charset="0"/>
              </a:rPr>
              <a:t>ELEAZAR HERNANDEZ RUIZ </a:t>
            </a:r>
          </a:p>
          <a:p>
            <a:r>
              <a:rPr lang="es-MX" sz="3200" dirty="0">
                <a:solidFill>
                  <a:schemeClr val="bg1"/>
                </a:solidFill>
                <a:latin typeface="Arial" panose="020B0604020202020204" pitchFamily="34" charset="0"/>
                <a:cs typeface="Arial" panose="020B0604020202020204" pitchFamily="34" charset="0"/>
              </a:rPr>
              <a:t>MEDICO HEMATOLOGO, HOSPITAL REGIONAL ISSSTE OAXACA, MEXICO</a:t>
            </a:r>
            <a:endParaRPr lang="es-PE" sz="3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4062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AC66FCD-1950-5D1D-783D-FE30155B7069}"/>
              </a:ext>
            </a:extLst>
          </p:cNvPr>
          <p:cNvSpPr txBox="1"/>
          <p:nvPr/>
        </p:nvSpPr>
        <p:spPr>
          <a:xfrm>
            <a:off x="393721" y="1036959"/>
            <a:ext cx="3639670" cy="2031325"/>
          </a:xfrm>
          <a:prstGeom prst="rect">
            <a:avLst/>
          </a:prstGeom>
          <a:noFill/>
        </p:spPr>
        <p:txBody>
          <a:bodyPr wrap="square">
            <a:spAutoFit/>
          </a:bodyPr>
          <a:lstStyle/>
          <a:p>
            <a:r>
              <a:rPr lang="es-ES" sz="1800" b="0" i="0" kern="1200" dirty="0">
                <a:solidFill>
                  <a:schemeClr val="tx1"/>
                </a:solidFill>
                <a:effectLst/>
                <a:latin typeface="+mn-lt"/>
                <a:ea typeface="+mn-ea"/>
                <a:cs typeface="+mn-cs"/>
              </a:rPr>
              <a:t>Grupo A (alta carga tumoral radiológica: </a:t>
            </a:r>
            <a:r>
              <a:rPr lang="es-ES" dirty="0"/>
              <a:t> </a:t>
            </a:r>
            <a:r>
              <a:rPr lang="es-ES" sz="1800" b="0" i="0" kern="1200" dirty="0">
                <a:solidFill>
                  <a:schemeClr val="tx1"/>
                </a:solidFill>
                <a:effectLst/>
                <a:latin typeface="+mn-lt"/>
                <a:ea typeface="+mn-ea"/>
                <a:cs typeface="+mn-cs"/>
              </a:rPr>
              <a:t> masa ≥7 cm o ≥3 áreas ganglionares), derrame pleural.</a:t>
            </a:r>
          </a:p>
          <a:p>
            <a:endParaRPr lang="es-ES" sz="1800" b="0" i="0" kern="1200" dirty="0">
              <a:solidFill>
                <a:schemeClr val="tx1"/>
              </a:solidFill>
              <a:effectLst/>
              <a:latin typeface="+mn-lt"/>
              <a:ea typeface="+mn-ea"/>
              <a:cs typeface="+mn-cs"/>
            </a:endParaRPr>
          </a:p>
          <a:p>
            <a:r>
              <a:rPr lang="es-ES" sz="1800" b="0" i="0" kern="1200" dirty="0">
                <a:solidFill>
                  <a:schemeClr val="tx1"/>
                </a:solidFill>
                <a:effectLst/>
                <a:latin typeface="+mn-lt"/>
                <a:ea typeface="+mn-ea"/>
                <a:cs typeface="+mn-cs"/>
              </a:rPr>
              <a:t>Grupo B (solo síntomas clínicos) </a:t>
            </a:r>
            <a:endParaRPr lang="es-ES" dirty="0"/>
          </a:p>
          <a:p>
            <a:endParaRPr lang="es-ES" sz="1800" b="0" i="0" kern="1200" dirty="0">
              <a:solidFill>
                <a:schemeClr val="tx1"/>
              </a:solidFill>
              <a:effectLst/>
              <a:latin typeface="+mn-lt"/>
              <a:ea typeface="+mn-ea"/>
              <a:cs typeface="+mn-cs"/>
            </a:endParaRPr>
          </a:p>
          <a:p>
            <a:r>
              <a:rPr lang="es-ES" sz="1800" b="0" i="0" kern="1200" dirty="0">
                <a:solidFill>
                  <a:schemeClr val="tx1"/>
                </a:solidFill>
                <a:effectLst/>
                <a:latin typeface="+mn-lt"/>
                <a:ea typeface="+mn-ea"/>
                <a:cs typeface="+mn-cs"/>
              </a:rPr>
              <a:t>Grupo  C (sin criterios GELF). </a:t>
            </a:r>
            <a:endParaRPr lang="es-ES" dirty="0"/>
          </a:p>
        </p:txBody>
      </p:sp>
      <p:pic>
        <p:nvPicPr>
          <p:cNvPr id="4" name="Imagen 3">
            <a:extLst>
              <a:ext uri="{FF2B5EF4-FFF2-40B4-BE49-F238E27FC236}">
                <a16:creationId xmlns:a16="http://schemas.microsoft.com/office/drawing/2014/main" id="{DAE3BBE3-6C13-3FC1-7ABC-2CA5701C115F}"/>
              </a:ext>
            </a:extLst>
          </p:cNvPr>
          <p:cNvPicPr>
            <a:picLocks noChangeAspect="1"/>
          </p:cNvPicPr>
          <p:nvPr/>
        </p:nvPicPr>
        <p:blipFill>
          <a:blip r:embed="rId4"/>
          <a:stretch>
            <a:fillRect/>
          </a:stretch>
        </p:blipFill>
        <p:spPr>
          <a:xfrm>
            <a:off x="4691084" y="1189744"/>
            <a:ext cx="6933599" cy="4946262"/>
          </a:xfrm>
          <a:prstGeom prst="rect">
            <a:avLst/>
          </a:prstGeom>
        </p:spPr>
      </p:pic>
      <p:sp>
        <p:nvSpPr>
          <p:cNvPr id="6" name="CuadroTexto 5">
            <a:extLst>
              <a:ext uri="{FF2B5EF4-FFF2-40B4-BE49-F238E27FC236}">
                <a16:creationId xmlns:a16="http://schemas.microsoft.com/office/drawing/2014/main" id="{0837F411-8B39-BA1F-C8CE-EFC3EA848347}"/>
              </a:ext>
            </a:extLst>
          </p:cNvPr>
          <p:cNvSpPr txBox="1"/>
          <p:nvPr/>
        </p:nvSpPr>
        <p:spPr>
          <a:xfrm>
            <a:off x="2028825" y="5900738"/>
            <a:ext cx="184731" cy="369332"/>
          </a:xfrm>
          <a:prstGeom prst="rect">
            <a:avLst/>
          </a:prstGeom>
          <a:noFill/>
        </p:spPr>
        <p:txBody>
          <a:bodyPr wrap="none" rtlCol="0">
            <a:spAutoFit/>
          </a:bodyPr>
          <a:lstStyle/>
          <a:p>
            <a:endParaRPr lang="es-ES"/>
          </a:p>
        </p:txBody>
      </p:sp>
      <p:sp>
        <p:nvSpPr>
          <p:cNvPr id="8" name="CuadroTexto 7">
            <a:extLst>
              <a:ext uri="{FF2B5EF4-FFF2-40B4-BE49-F238E27FC236}">
                <a16:creationId xmlns:a16="http://schemas.microsoft.com/office/drawing/2014/main" id="{50551179-7FE3-9B73-20DB-EACF20E9D889}"/>
              </a:ext>
            </a:extLst>
          </p:cNvPr>
          <p:cNvSpPr txBox="1"/>
          <p:nvPr/>
        </p:nvSpPr>
        <p:spPr>
          <a:xfrm>
            <a:off x="7436944" y="709231"/>
            <a:ext cx="2704587" cy="646331"/>
          </a:xfrm>
          <a:prstGeom prst="rect">
            <a:avLst/>
          </a:prstGeom>
          <a:noFill/>
        </p:spPr>
        <p:txBody>
          <a:bodyPr wrap="none" rtlCol="0">
            <a:spAutoFit/>
          </a:bodyPr>
          <a:lstStyle/>
          <a:p>
            <a:r>
              <a:rPr lang="es-ES" dirty="0"/>
              <a:t>Medina de edad 54 meses </a:t>
            </a:r>
          </a:p>
          <a:p>
            <a:r>
              <a:rPr lang="es-ES" dirty="0"/>
              <a:t>92.2% inicio tratamiento</a:t>
            </a:r>
          </a:p>
        </p:txBody>
      </p:sp>
      <p:graphicFrame>
        <p:nvGraphicFramePr>
          <p:cNvPr id="12" name="Tabla 11">
            <a:extLst>
              <a:ext uri="{FF2B5EF4-FFF2-40B4-BE49-F238E27FC236}">
                <a16:creationId xmlns:a16="http://schemas.microsoft.com/office/drawing/2014/main" id="{3D673F8C-CA97-B7D4-8CA4-ACB21582CE88}"/>
              </a:ext>
            </a:extLst>
          </p:cNvPr>
          <p:cNvGraphicFramePr>
            <a:graphicFrameLocks noGrp="1"/>
          </p:cNvGraphicFramePr>
          <p:nvPr>
            <p:extLst>
              <p:ext uri="{D42A27DB-BD31-4B8C-83A1-F6EECF244321}">
                <p14:modId xmlns:p14="http://schemas.microsoft.com/office/powerpoint/2010/main" val="1824944655"/>
              </p:ext>
            </p:extLst>
          </p:nvPr>
        </p:nvGraphicFramePr>
        <p:xfrm>
          <a:off x="183404" y="3252620"/>
          <a:ext cx="4178834" cy="1417320"/>
        </p:xfrm>
        <a:graphic>
          <a:graphicData uri="http://schemas.openxmlformats.org/drawingml/2006/table">
            <a:tbl>
              <a:tblPr firstRow="1" bandRow="1">
                <a:tableStyleId>{5940675A-B579-460E-94D1-54222C63F5DA}</a:tableStyleId>
              </a:tblPr>
              <a:tblGrid>
                <a:gridCol w="2714775">
                  <a:extLst>
                    <a:ext uri="{9D8B030D-6E8A-4147-A177-3AD203B41FA5}">
                      <a16:colId xmlns:a16="http://schemas.microsoft.com/office/drawing/2014/main" val="244723673"/>
                    </a:ext>
                  </a:extLst>
                </a:gridCol>
                <a:gridCol w="1464059">
                  <a:extLst>
                    <a:ext uri="{9D8B030D-6E8A-4147-A177-3AD203B41FA5}">
                      <a16:colId xmlns:a16="http://schemas.microsoft.com/office/drawing/2014/main" val="4103962726"/>
                    </a:ext>
                  </a:extLst>
                </a:gridCol>
              </a:tblGrid>
              <a:tr h="0">
                <a:tc>
                  <a:txBody>
                    <a:bodyPr/>
                    <a:lstStyle/>
                    <a:p>
                      <a:r>
                        <a:rPr lang="es-ES" sz="1400" dirty="0">
                          <a:solidFill>
                            <a:schemeClr val="bg1"/>
                          </a:solidFill>
                        </a:rPr>
                        <a:t>Análisis </a:t>
                      </a:r>
                      <a:r>
                        <a:rPr lang="es-ES" sz="1400" dirty="0" err="1">
                          <a:solidFill>
                            <a:schemeClr val="bg1"/>
                          </a:solidFill>
                        </a:rPr>
                        <a:t>univariado</a:t>
                      </a:r>
                      <a:r>
                        <a:rPr lang="es-ES" sz="1400" dirty="0">
                          <a:solidFill>
                            <a:schemeClr val="bg1"/>
                          </a:solidFill>
                        </a:rPr>
                        <a:t> </a:t>
                      </a:r>
                    </a:p>
                  </a:txBody>
                  <a:tcPr>
                    <a:solidFill>
                      <a:srgbClr val="052C2B"/>
                    </a:solidFill>
                  </a:tcPr>
                </a:tc>
                <a:tc>
                  <a:txBody>
                    <a:bodyPr/>
                    <a:lstStyle/>
                    <a:p>
                      <a:r>
                        <a:rPr lang="es-ES" sz="1400" dirty="0">
                          <a:solidFill>
                            <a:schemeClr val="bg1"/>
                          </a:solidFill>
                        </a:rPr>
                        <a:t>&lt;SG</a:t>
                      </a:r>
                    </a:p>
                  </a:txBody>
                  <a:tcPr>
                    <a:solidFill>
                      <a:srgbClr val="052C2B"/>
                    </a:solidFill>
                  </a:tcPr>
                </a:tc>
                <a:extLst>
                  <a:ext uri="{0D108BD9-81ED-4DB2-BD59-A6C34878D82A}">
                    <a16:rowId xmlns:a16="http://schemas.microsoft.com/office/drawing/2014/main" val="865822488"/>
                  </a:ext>
                </a:extLst>
              </a:tr>
              <a:tr h="370840">
                <a:tc>
                  <a:txBody>
                    <a:bodyPr/>
                    <a:lstStyle/>
                    <a:p>
                      <a:r>
                        <a:rPr lang="es-ES" sz="1400" dirty="0"/>
                        <a:t>Derrame pleural </a:t>
                      </a:r>
                    </a:p>
                  </a:txBody>
                  <a:tcPr/>
                </a:tc>
                <a:tc>
                  <a:txBody>
                    <a:bodyPr/>
                    <a:lstStyle/>
                    <a:p>
                      <a:r>
                        <a:rPr lang="es-ES" sz="1400" dirty="0"/>
                        <a:t>P&lt;0,001</a:t>
                      </a:r>
                    </a:p>
                  </a:txBody>
                  <a:tcPr/>
                </a:tc>
                <a:extLst>
                  <a:ext uri="{0D108BD9-81ED-4DB2-BD59-A6C34878D82A}">
                    <a16:rowId xmlns:a16="http://schemas.microsoft.com/office/drawing/2014/main" val="1325667056"/>
                  </a:ext>
                </a:extLst>
              </a:tr>
              <a:tr h="370840">
                <a:tc>
                  <a:txBody>
                    <a:bodyPr/>
                    <a:lstStyle/>
                    <a:p>
                      <a:r>
                        <a:rPr lang="es-ES" sz="1400" dirty="0"/>
                        <a:t>Enfermedad voluminosa </a:t>
                      </a:r>
                    </a:p>
                  </a:txBody>
                  <a:tcPr/>
                </a:tc>
                <a:tc>
                  <a:txBody>
                    <a:bodyPr/>
                    <a:lstStyle/>
                    <a:p>
                      <a:r>
                        <a:rPr lang="es-ES" sz="1400" dirty="0"/>
                        <a:t>P=0,12</a:t>
                      </a:r>
                    </a:p>
                  </a:txBody>
                  <a:tcPr/>
                </a:tc>
                <a:extLst>
                  <a:ext uri="{0D108BD9-81ED-4DB2-BD59-A6C34878D82A}">
                    <a16:rowId xmlns:a16="http://schemas.microsoft.com/office/drawing/2014/main" val="3604184451"/>
                  </a:ext>
                </a:extLst>
              </a:tr>
              <a:tr h="370840">
                <a:tc>
                  <a:txBody>
                    <a:bodyPr/>
                    <a:lstStyle/>
                    <a:p>
                      <a:r>
                        <a:rPr lang="es-ES" sz="1400" dirty="0"/>
                        <a:t>&gt;3 áreas ganglionares &gt;3cm</a:t>
                      </a:r>
                    </a:p>
                  </a:txBody>
                  <a:tcPr/>
                </a:tc>
                <a:tc>
                  <a:txBody>
                    <a:bodyPr/>
                    <a:lstStyle/>
                    <a:p>
                      <a:r>
                        <a:rPr lang="es-ES" sz="1400" dirty="0"/>
                        <a:t>P=0,036</a:t>
                      </a:r>
                    </a:p>
                  </a:txBody>
                  <a:tcPr/>
                </a:tc>
                <a:extLst>
                  <a:ext uri="{0D108BD9-81ED-4DB2-BD59-A6C34878D82A}">
                    <a16:rowId xmlns:a16="http://schemas.microsoft.com/office/drawing/2014/main" val="2398033922"/>
                  </a:ext>
                </a:extLst>
              </a:tr>
            </a:tbl>
          </a:graphicData>
        </a:graphic>
      </p:graphicFrame>
      <p:graphicFrame>
        <p:nvGraphicFramePr>
          <p:cNvPr id="13" name="Tabla 12">
            <a:extLst>
              <a:ext uri="{FF2B5EF4-FFF2-40B4-BE49-F238E27FC236}">
                <a16:creationId xmlns:a16="http://schemas.microsoft.com/office/drawing/2014/main" id="{6B0A7461-0068-F608-7585-57B807504655}"/>
              </a:ext>
            </a:extLst>
          </p:cNvPr>
          <p:cNvGraphicFramePr>
            <a:graphicFrameLocks noGrp="1"/>
          </p:cNvGraphicFramePr>
          <p:nvPr>
            <p:extLst>
              <p:ext uri="{D42A27DB-BD31-4B8C-83A1-F6EECF244321}">
                <p14:modId xmlns:p14="http://schemas.microsoft.com/office/powerpoint/2010/main" val="3339707784"/>
              </p:ext>
            </p:extLst>
          </p:nvPr>
        </p:nvGraphicFramePr>
        <p:xfrm>
          <a:off x="183404" y="5088018"/>
          <a:ext cx="4178834" cy="1417320"/>
        </p:xfrm>
        <a:graphic>
          <a:graphicData uri="http://schemas.openxmlformats.org/drawingml/2006/table">
            <a:tbl>
              <a:tblPr firstRow="1" bandRow="1">
                <a:tableStyleId>{5940675A-B579-460E-94D1-54222C63F5DA}</a:tableStyleId>
              </a:tblPr>
              <a:tblGrid>
                <a:gridCol w="1696892">
                  <a:extLst>
                    <a:ext uri="{9D8B030D-6E8A-4147-A177-3AD203B41FA5}">
                      <a16:colId xmlns:a16="http://schemas.microsoft.com/office/drawing/2014/main" val="244723673"/>
                    </a:ext>
                  </a:extLst>
                </a:gridCol>
                <a:gridCol w="1151907">
                  <a:extLst>
                    <a:ext uri="{9D8B030D-6E8A-4147-A177-3AD203B41FA5}">
                      <a16:colId xmlns:a16="http://schemas.microsoft.com/office/drawing/2014/main" val="4103962726"/>
                    </a:ext>
                  </a:extLst>
                </a:gridCol>
                <a:gridCol w="1330035">
                  <a:extLst>
                    <a:ext uri="{9D8B030D-6E8A-4147-A177-3AD203B41FA5}">
                      <a16:colId xmlns:a16="http://schemas.microsoft.com/office/drawing/2014/main" val="1045996998"/>
                    </a:ext>
                  </a:extLst>
                </a:gridCol>
              </a:tblGrid>
              <a:tr h="0">
                <a:tc>
                  <a:txBody>
                    <a:bodyPr/>
                    <a:lstStyle/>
                    <a:p>
                      <a:r>
                        <a:rPr lang="es-ES" sz="1400" dirty="0">
                          <a:solidFill>
                            <a:schemeClr val="bg1"/>
                          </a:solidFill>
                        </a:rPr>
                        <a:t>Análisis multivariado</a:t>
                      </a:r>
                    </a:p>
                  </a:txBody>
                  <a:tcPr>
                    <a:solidFill>
                      <a:srgbClr val="052C2B"/>
                    </a:solidFill>
                  </a:tcPr>
                </a:tc>
                <a:tc>
                  <a:txBody>
                    <a:bodyPr/>
                    <a:lstStyle/>
                    <a:p>
                      <a:r>
                        <a:rPr lang="es-ES" sz="1400" dirty="0">
                          <a:solidFill>
                            <a:schemeClr val="bg1"/>
                          </a:solidFill>
                        </a:rPr>
                        <a:t>SG </a:t>
                      </a:r>
                    </a:p>
                  </a:txBody>
                  <a:tcPr>
                    <a:solidFill>
                      <a:srgbClr val="052C2B"/>
                    </a:solidFill>
                  </a:tcPr>
                </a:tc>
                <a:tc>
                  <a:txBody>
                    <a:bodyPr/>
                    <a:lstStyle/>
                    <a:p>
                      <a:r>
                        <a:rPr lang="es-ES" sz="1400" dirty="0">
                          <a:solidFill>
                            <a:schemeClr val="bg1"/>
                          </a:solidFill>
                        </a:rPr>
                        <a:t>SLP</a:t>
                      </a:r>
                    </a:p>
                  </a:txBody>
                  <a:tcPr>
                    <a:solidFill>
                      <a:srgbClr val="052C2B"/>
                    </a:solidFill>
                  </a:tcPr>
                </a:tc>
                <a:extLst>
                  <a:ext uri="{0D108BD9-81ED-4DB2-BD59-A6C34878D82A}">
                    <a16:rowId xmlns:a16="http://schemas.microsoft.com/office/drawing/2014/main" val="865822488"/>
                  </a:ext>
                </a:extLst>
              </a:tr>
              <a:tr h="370840">
                <a:tc>
                  <a:txBody>
                    <a:bodyPr/>
                    <a:lstStyle/>
                    <a:p>
                      <a:r>
                        <a:rPr lang="es-ES" sz="1400" dirty="0"/>
                        <a:t>Grupo A vs grupo  C</a:t>
                      </a:r>
                    </a:p>
                  </a:txBody>
                  <a:tcPr/>
                </a:tc>
                <a:tc>
                  <a:txBody>
                    <a:bodyPr/>
                    <a:lstStyle/>
                    <a:p>
                      <a:r>
                        <a:rPr lang="es-ES" sz="1400" dirty="0"/>
                        <a:t>&lt;, p=0,025</a:t>
                      </a:r>
                    </a:p>
                  </a:txBody>
                  <a:tcPr/>
                </a:tc>
                <a:tc>
                  <a:txBody>
                    <a:bodyPr/>
                    <a:lstStyle/>
                    <a:p>
                      <a:r>
                        <a:rPr lang="es-ES" sz="1400" dirty="0"/>
                        <a:t>m34m p=061</a:t>
                      </a:r>
                    </a:p>
                  </a:txBody>
                  <a:tcPr/>
                </a:tc>
                <a:extLst>
                  <a:ext uri="{0D108BD9-81ED-4DB2-BD59-A6C34878D82A}">
                    <a16:rowId xmlns:a16="http://schemas.microsoft.com/office/drawing/2014/main" val="1325667056"/>
                  </a:ext>
                </a:extLst>
              </a:tr>
              <a:tr h="370840">
                <a:tc>
                  <a:txBody>
                    <a:bodyPr/>
                    <a:lstStyle/>
                    <a:p>
                      <a:r>
                        <a:rPr lang="es-ES" sz="1400" dirty="0"/>
                        <a:t>Grupo A vs grupo B</a:t>
                      </a:r>
                    </a:p>
                  </a:txBody>
                  <a:tcPr/>
                </a:tc>
                <a:tc>
                  <a:txBody>
                    <a:bodyPr/>
                    <a:lstStyle/>
                    <a:p>
                      <a:r>
                        <a:rPr lang="es-ES" sz="1400" dirty="0"/>
                        <a:t>SG&lt; p=0,082</a:t>
                      </a:r>
                    </a:p>
                  </a:txBody>
                  <a:tcPr/>
                </a:tc>
                <a:tc>
                  <a:txBody>
                    <a:bodyPr/>
                    <a:lstStyle/>
                    <a:p>
                      <a:r>
                        <a:rPr lang="es-ES" sz="1400" dirty="0"/>
                        <a:t>p=0,099</a:t>
                      </a:r>
                    </a:p>
                  </a:txBody>
                  <a:tcPr/>
                </a:tc>
                <a:extLst>
                  <a:ext uri="{0D108BD9-81ED-4DB2-BD59-A6C34878D82A}">
                    <a16:rowId xmlns:a16="http://schemas.microsoft.com/office/drawing/2014/main" val="3604184451"/>
                  </a:ext>
                </a:extLst>
              </a:tr>
              <a:tr h="370840">
                <a:tc>
                  <a:txBody>
                    <a:bodyPr/>
                    <a:lstStyle/>
                    <a:p>
                      <a:r>
                        <a:rPr lang="es-ES" sz="1400" dirty="0"/>
                        <a:t>Grupo B y C  SG igual </a:t>
                      </a:r>
                    </a:p>
                  </a:txBody>
                  <a:tcPr/>
                </a:tc>
                <a:tc>
                  <a:txBody>
                    <a:bodyPr/>
                    <a:lstStyle/>
                    <a:p>
                      <a:r>
                        <a:rPr lang="es-ES" sz="1400" dirty="0"/>
                        <a:t>P0,244</a:t>
                      </a:r>
                    </a:p>
                  </a:txBody>
                  <a:tcPr/>
                </a:tc>
                <a:tc>
                  <a:txBody>
                    <a:bodyPr/>
                    <a:lstStyle/>
                    <a:p>
                      <a:r>
                        <a:rPr lang="es-ES" sz="1400" dirty="0"/>
                        <a:t>p=0,656</a:t>
                      </a:r>
                    </a:p>
                  </a:txBody>
                  <a:tcPr/>
                </a:tc>
                <a:extLst>
                  <a:ext uri="{0D108BD9-81ED-4DB2-BD59-A6C34878D82A}">
                    <a16:rowId xmlns:a16="http://schemas.microsoft.com/office/drawing/2014/main" val="2398033922"/>
                  </a:ext>
                </a:extLst>
              </a:tr>
            </a:tbl>
          </a:graphicData>
        </a:graphic>
      </p:graphicFrame>
      <p:sp>
        <p:nvSpPr>
          <p:cNvPr id="14" name="CuadroTexto 13">
            <a:extLst>
              <a:ext uri="{FF2B5EF4-FFF2-40B4-BE49-F238E27FC236}">
                <a16:creationId xmlns:a16="http://schemas.microsoft.com/office/drawing/2014/main" id="{2BB65FE9-BF4F-9E95-2586-0D5C4089373F}"/>
              </a:ext>
            </a:extLst>
          </p:cNvPr>
          <p:cNvSpPr txBox="1"/>
          <p:nvPr/>
        </p:nvSpPr>
        <p:spPr>
          <a:xfrm>
            <a:off x="7801856" y="3591948"/>
            <a:ext cx="603050" cy="369332"/>
          </a:xfrm>
          <a:prstGeom prst="rect">
            <a:avLst/>
          </a:prstGeom>
          <a:noFill/>
        </p:spPr>
        <p:txBody>
          <a:bodyPr wrap="none" rtlCol="0">
            <a:spAutoFit/>
          </a:bodyPr>
          <a:lstStyle/>
          <a:p>
            <a:r>
              <a:rPr lang="es-ES" dirty="0"/>
              <a:t>80m</a:t>
            </a:r>
          </a:p>
        </p:txBody>
      </p:sp>
      <p:sp>
        <p:nvSpPr>
          <p:cNvPr id="2" name="CuadroTexto 1">
            <a:extLst>
              <a:ext uri="{FF2B5EF4-FFF2-40B4-BE49-F238E27FC236}">
                <a16:creationId xmlns:a16="http://schemas.microsoft.com/office/drawing/2014/main" id="{FEDC4F85-32F3-DF31-6AA0-77BE1E96E917}"/>
              </a:ext>
            </a:extLst>
          </p:cNvPr>
          <p:cNvSpPr txBox="1"/>
          <p:nvPr/>
        </p:nvSpPr>
        <p:spPr>
          <a:xfrm>
            <a:off x="570341" y="244525"/>
            <a:ext cx="11051318" cy="353943"/>
          </a:xfrm>
          <a:prstGeom prst="rect">
            <a:avLst/>
          </a:prstGeom>
          <a:noFill/>
        </p:spPr>
        <p:txBody>
          <a:bodyPr wrap="square" rtlCol="0">
            <a:spAutoFit/>
          </a:bodyPr>
          <a:lstStyle/>
          <a:p>
            <a:pPr lvl="0">
              <a:defRPr/>
            </a:pPr>
            <a:r>
              <a:rPr lang="es-ES" sz="1700" dirty="0"/>
              <a:t>(PB3669)   Más allá de los criterios GELF: redefinición de la estratificación del riesgo pronóstico en el linfoma folicular.</a:t>
            </a:r>
          </a:p>
        </p:txBody>
      </p:sp>
      <p:cxnSp>
        <p:nvCxnSpPr>
          <p:cNvPr id="9" name="Conector recto 8">
            <a:extLst>
              <a:ext uri="{FF2B5EF4-FFF2-40B4-BE49-F238E27FC236}">
                <a16:creationId xmlns:a16="http://schemas.microsoft.com/office/drawing/2014/main" id="{DD28457D-F733-D948-7A76-FC252B4BBF7E}"/>
              </a:ext>
            </a:extLst>
          </p:cNvPr>
          <p:cNvCxnSpPr/>
          <p:nvPr/>
        </p:nvCxnSpPr>
        <p:spPr>
          <a:xfrm>
            <a:off x="5323114" y="2890157"/>
            <a:ext cx="5845629" cy="0"/>
          </a:xfrm>
          <a:prstGeom prst="line">
            <a:avLst/>
          </a:prstGeom>
          <a:ln w="28575">
            <a:solidFill>
              <a:schemeClr val="accent4">
                <a:lumMod val="7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5708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C99A4F3-8B90-93B7-AF03-E1DA706A8783}"/>
            </a:ext>
          </a:extLst>
        </p:cNvPr>
        <p:cNvGrpSpPr/>
        <p:nvPr/>
      </p:nvGrpSpPr>
      <p:grpSpPr>
        <a:xfrm>
          <a:off x="0" y="0"/>
          <a:ext cx="0" cy="0"/>
          <a:chOff x="0" y="0"/>
          <a:chExt cx="0" cy="0"/>
        </a:xfrm>
      </p:grpSpPr>
      <p:sp>
        <p:nvSpPr>
          <p:cNvPr id="15" name="CuadroTexto 14">
            <a:extLst>
              <a:ext uri="{FF2B5EF4-FFF2-40B4-BE49-F238E27FC236}">
                <a16:creationId xmlns:a16="http://schemas.microsoft.com/office/drawing/2014/main" id="{FECAE330-E7CA-78B1-30E3-E429AB1E00E6}"/>
              </a:ext>
            </a:extLst>
          </p:cNvPr>
          <p:cNvSpPr txBox="1"/>
          <p:nvPr/>
        </p:nvSpPr>
        <p:spPr>
          <a:xfrm>
            <a:off x="914400" y="6441037"/>
            <a:ext cx="10593923" cy="276999"/>
          </a:xfrm>
          <a:prstGeom prst="rect">
            <a:avLst/>
          </a:prstGeom>
          <a:noFill/>
        </p:spPr>
        <p:txBody>
          <a:bodyPr wrap="square">
            <a:spAutoFit/>
          </a:bodyPr>
          <a:lstStyle/>
          <a:p>
            <a:r>
              <a:rPr lang="es-ES" sz="1200" dirty="0"/>
              <a:t>Efe </a:t>
            </a:r>
            <a:r>
              <a:rPr lang="es-ES" sz="1200" dirty="0" err="1"/>
              <a:t>Semercioğlu</a:t>
            </a:r>
            <a:r>
              <a:rPr lang="es-ES" sz="1200" dirty="0"/>
              <a:t> et al. </a:t>
            </a:r>
            <a:r>
              <a:rPr lang="es-ES" sz="1200" dirty="0" err="1"/>
              <a:t>Koç</a:t>
            </a:r>
            <a:r>
              <a:rPr lang="es-ES" sz="1200" dirty="0"/>
              <a:t> </a:t>
            </a:r>
            <a:r>
              <a:rPr lang="es-ES" sz="1200" dirty="0" err="1"/>
              <a:t>University</a:t>
            </a:r>
            <a:r>
              <a:rPr lang="es-ES" sz="1200" dirty="0"/>
              <a:t>, </a:t>
            </a:r>
            <a:r>
              <a:rPr lang="es-ES" sz="1200" dirty="0" err="1"/>
              <a:t>School</a:t>
            </a:r>
            <a:r>
              <a:rPr lang="es-ES" sz="1200" dirty="0"/>
              <a:t> </a:t>
            </a:r>
            <a:r>
              <a:rPr lang="es-ES" sz="1200" dirty="0" err="1"/>
              <a:t>of</a:t>
            </a:r>
            <a:r>
              <a:rPr lang="es-ES" sz="1200" dirty="0"/>
              <a:t> Medicine, </a:t>
            </a:r>
            <a:r>
              <a:rPr lang="es-ES" sz="1200" dirty="0" err="1"/>
              <a:t>Istanbul</a:t>
            </a:r>
            <a:r>
              <a:rPr lang="es-ES" sz="1200" dirty="0"/>
              <a:t>, </a:t>
            </a:r>
            <a:r>
              <a:rPr lang="es-ES" sz="1200" dirty="0" err="1"/>
              <a:t>Türkiye</a:t>
            </a:r>
            <a:r>
              <a:rPr lang="es-ES" sz="1200" dirty="0"/>
              <a:t>; 2Koç </a:t>
            </a:r>
            <a:r>
              <a:rPr lang="es-ES" sz="1200" dirty="0" err="1"/>
              <a:t>University</a:t>
            </a:r>
            <a:r>
              <a:rPr lang="es-ES" sz="1200" dirty="0"/>
              <a:t> Hospital, </a:t>
            </a:r>
            <a:r>
              <a:rPr lang="es-ES" sz="1200" dirty="0" err="1"/>
              <a:t>Department</a:t>
            </a:r>
            <a:r>
              <a:rPr lang="es-ES" sz="1200" dirty="0"/>
              <a:t> </a:t>
            </a:r>
            <a:r>
              <a:rPr lang="es-ES" sz="1200" dirty="0" err="1"/>
              <a:t>of</a:t>
            </a:r>
            <a:r>
              <a:rPr lang="es-ES" sz="1200" dirty="0"/>
              <a:t> </a:t>
            </a:r>
            <a:r>
              <a:rPr lang="es-ES" sz="1200" dirty="0" err="1"/>
              <a:t>Hematology</a:t>
            </a:r>
            <a:r>
              <a:rPr lang="es-ES" sz="1200" dirty="0"/>
              <a:t>, </a:t>
            </a:r>
            <a:r>
              <a:rPr lang="es-ES" sz="1200" dirty="0" err="1"/>
              <a:t>Istanbul</a:t>
            </a:r>
            <a:r>
              <a:rPr lang="es-ES" sz="1200" dirty="0"/>
              <a:t>, </a:t>
            </a:r>
            <a:r>
              <a:rPr lang="es-ES" sz="1200" dirty="0" err="1"/>
              <a:t>Türkiye</a:t>
            </a:r>
            <a:endParaRPr lang="es-ES" sz="1200" dirty="0"/>
          </a:p>
        </p:txBody>
      </p:sp>
      <p:sp>
        <p:nvSpPr>
          <p:cNvPr id="16" name="CuadroTexto 15">
            <a:extLst>
              <a:ext uri="{FF2B5EF4-FFF2-40B4-BE49-F238E27FC236}">
                <a16:creationId xmlns:a16="http://schemas.microsoft.com/office/drawing/2014/main" id="{82C89513-E906-1A12-76B0-EF510F5EB1CE}"/>
              </a:ext>
            </a:extLst>
          </p:cNvPr>
          <p:cNvSpPr txBox="1"/>
          <p:nvPr/>
        </p:nvSpPr>
        <p:spPr>
          <a:xfrm>
            <a:off x="10657155" y="5590568"/>
            <a:ext cx="840295" cy="253916"/>
          </a:xfrm>
          <a:prstGeom prst="rect">
            <a:avLst/>
          </a:prstGeom>
          <a:noFill/>
        </p:spPr>
        <p:txBody>
          <a:bodyPr wrap="none" rtlCol="0">
            <a:spAutoFit/>
          </a:bodyPr>
          <a:lstStyle/>
          <a:p>
            <a:r>
              <a:rPr lang="es-ES" sz="1050" dirty="0" err="1"/>
              <a:t>Grieve</a:t>
            </a:r>
            <a:r>
              <a:rPr lang="es-ES" sz="1050" dirty="0"/>
              <a:t> et al </a:t>
            </a:r>
          </a:p>
        </p:txBody>
      </p:sp>
      <p:sp>
        <p:nvSpPr>
          <p:cNvPr id="4" name="CuadroTexto 3">
            <a:extLst>
              <a:ext uri="{FF2B5EF4-FFF2-40B4-BE49-F238E27FC236}">
                <a16:creationId xmlns:a16="http://schemas.microsoft.com/office/drawing/2014/main" id="{4BC5E7B8-555C-AB7F-89E0-5677B3FE29EA}"/>
              </a:ext>
            </a:extLst>
          </p:cNvPr>
          <p:cNvSpPr txBox="1"/>
          <p:nvPr/>
        </p:nvSpPr>
        <p:spPr>
          <a:xfrm>
            <a:off x="439388" y="1624802"/>
            <a:ext cx="11333512" cy="2542363"/>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s-ES" dirty="0"/>
              <a:t>Los hallazgos sugieren que los criterios GELF podrían no tener el mismo peso pronóstico. </a:t>
            </a:r>
          </a:p>
          <a:p>
            <a:pPr marL="285750" indent="-285750">
              <a:lnSpc>
                <a:spcPct val="150000"/>
              </a:lnSpc>
              <a:buFont typeface="Arial" panose="020B0604020202020204" pitchFamily="34" charset="0"/>
              <a:buChar char="•"/>
            </a:pPr>
            <a:r>
              <a:rPr lang="es-ES" dirty="0"/>
              <a:t>Los hallazgos  indican que la carga tumoral radiológica podría desempeñar un papel más relevante a la hora de determinar una supervivencia desfavorable.</a:t>
            </a:r>
          </a:p>
          <a:p>
            <a:pPr marL="285750" indent="-285750">
              <a:lnSpc>
                <a:spcPct val="150000"/>
              </a:lnSpc>
              <a:buFont typeface="Arial" panose="020B0604020202020204" pitchFamily="34" charset="0"/>
              <a:buChar char="•"/>
            </a:pPr>
            <a:r>
              <a:rPr lang="es-ES" dirty="0"/>
              <a:t>Estas observaciones ponen de manifiesto la heterogeneidad entre los componentes de los criterios GELF y sugieren que para la evaluación pronóstica del LF, podría considerarse una estratificación del riesgo basado en la carga tumoral.</a:t>
            </a:r>
          </a:p>
        </p:txBody>
      </p:sp>
      <p:sp>
        <p:nvSpPr>
          <p:cNvPr id="3" name="CuadroTexto 2">
            <a:extLst>
              <a:ext uri="{FF2B5EF4-FFF2-40B4-BE49-F238E27FC236}">
                <a16:creationId xmlns:a16="http://schemas.microsoft.com/office/drawing/2014/main" id="{42AFDA70-FF58-1540-69DE-8915556B0B7D}"/>
              </a:ext>
            </a:extLst>
          </p:cNvPr>
          <p:cNvSpPr txBox="1"/>
          <p:nvPr/>
        </p:nvSpPr>
        <p:spPr>
          <a:xfrm>
            <a:off x="914400" y="950257"/>
            <a:ext cx="11051318" cy="353943"/>
          </a:xfrm>
          <a:prstGeom prst="rect">
            <a:avLst/>
          </a:prstGeom>
          <a:noFill/>
        </p:spPr>
        <p:txBody>
          <a:bodyPr wrap="square" rtlCol="0">
            <a:spAutoFit/>
          </a:bodyPr>
          <a:lstStyle/>
          <a:p>
            <a:pPr lvl="0">
              <a:defRPr/>
            </a:pPr>
            <a:r>
              <a:rPr lang="es-ES" sz="1700" dirty="0"/>
              <a:t>(PB3669)   Más allá de los criterios GELF: redefinición de la estratificación del riesgo pronóstico en el linfoma folicular.</a:t>
            </a:r>
          </a:p>
        </p:txBody>
      </p:sp>
    </p:spTree>
    <p:extLst>
      <p:ext uri="{BB962C8B-B14F-4D97-AF65-F5344CB8AC3E}">
        <p14:creationId xmlns:p14="http://schemas.microsoft.com/office/powerpoint/2010/main" val="29657164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A176D705-BF27-8703-F707-D791E818B3C9}"/>
            </a:ext>
          </a:extLst>
        </p:cNvPr>
        <p:cNvGrpSpPr/>
        <p:nvPr/>
      </p:nvGrpSpPr>
      <p:grpSpPr>
        <a:xfrm>
          <a:off x="0" y="0"/>
          <a:ext cx="0" cy="0"/>
          <a:chOff x="0" y="0"/>
          <a:chExt cx="0" cy="0"/>
        </a:xfrm>
      </p:grpSpPr>
      <p:sp>
        <p:nvSpPr>
          <p:cNvPr id="16" name="CuadroTexto 15">
            <a:extLst>
              <a:ext uri="{FF2B5EF4-FFF2-40B4-BE49-F238E27FC236}">
                <a16:creationId xmlns:a16="http://schemas.microsoft.com/office/drawing/2014/main" id="{F65B3E36-32EA-7568-3C70-6A993E313532}"/>
              </a:ext>
            </a:extLst>
          </p:cNvPr>
          <p:cNvSpPr txBox="1"/>
          <p:nvPr/>
        </p:nvSpPr>
        <p:spPr>
          <a:xfrm>
            <a:off x="10657155" y="5590568"/>
            <a:ext cx="840295" cy="253916"/>
          </a:xfrm>
          <a:prstGeom prst="rect">
            <a:avLst/>
          </a:prstGeom>
          <a:noFill/>
        </p:spPr>
        <p:txBody>
          <a:bodyPr wrap="none" rtlCol="0">
            <a:spAutoFit/>
          </a:bodyPr>
          <a:lstStyle/>
          <a:p>
            <a:r>
              <a:rPr lang="es-ES" sz="1050" dirty="0" err="1"/>
              <a:t>Grieve</a:t>
            </a:r>
            <a:r>
              <a:rPr lang="es-ES" sz="1050" dirty="0"/>
              <a:t> et al </a:t>
            </a:r>
          </a:p>
        </p:txBody>
      </p:sp>
      <p:sp>
        <p:nvSpPr>
          <p:cNvPr id="3" name="CuadroTexto 2">
            <a:extLst>
              <a:ext uri="{FF2B5EF4-FFF2-40B4-BE49-F238E27FC236}">
                <a16:creationId xmlns:a16="http://schemas.microsoft.com/office/drawing/2014/main" id="{7FC9BAF5-78C9-9267-38EE-A7E55DE8B3BA}"/>
              </a:ext>
            </a:extLst>
          </p:cNvPr>
          <p:cNvSpPr txBox="1"/>
          <p:nvPr/>
        </p:nvSpPr>
        <p:spPr>
          <a:xfrm>
            <a:off x="1674421" y="2455798"/>
            <a:ext cx="9916886" cy="1131079"/>
          </a:xfrm>
          <a:prstGeom prst="rect">
            <a:avLst/>
          </a:prstGeom>
          <a:noFill/>
        </p:spPr>
        <p:txBody>
          <a:bodyPr wrap="square">
            <a:spAutoFit/>
          </a:bodyPr>
          <a:lstStyle/>
          <a:p>
            <a:pPr>
              <a:buNone/>
            </a:pPr>
            <a:r>
              <a:rPr lang="es-ES" b="1" dirty="0">
                <a:solidFill>
                  <a:schemeClr val="accent1">
                    <a:lumMod val="50000"/>
                  </a:schemeClr>
                </a:solidFill>
                <a:effectLst/>
              </a:rPr>
              <a:t>CONTEMPORARY TREATMENT AND SURVIVAL OUTCOMES IN FOLLICULAR LYMPHOMA PATIENTS FROM REALYSA, A FRENCH REAL-WORLD MULTICENTRIC LYSA COHORT</a:t>
            </a:r>
          </a:p>
          <a:p>
            <a:r>
              <a:rPr lang="es-ES" sz="1050" dirty="0">
                <a:solidFill>
                  <a:schemeClr val="accent1">
                    <a:lumMod val="50000"/>
                  </a:schemeClr>
                </a:solidFill>
              </a:rPr>
              <a:t>LOAP!, C. THIEBLEMONT, A. BELOT3, C. HAIOUN', F. BIJOUS, C. ROSSIS, L. YSEBAERT, L-M. FORNECKER®, J. ABRAHAM®, K. BOUABDALLAH1®, R; GRESSIN"', F. CHERBLANC3, A. PAUC3, B. LESNE3, I IORINEAU12, A. CHAUCHET13, S. GUIDEZ14, F. JARDIN15, L. FOUILLET16, G. LABOURE17, C. SARKOZY!, H. GHESQUIERES</a:t>
            </a:r>
          </a:p>
          <a:p>
            <a:r>
              <a:rPr lang="es-ES" sz="1050" dirty="0">
                <a:solidFill>
                  <a:schemeClr val="accent1">
                    <a:lumMod val="50000"/>
                  </a:schemeClr>
                </a:solidFill>
              </a:rPr>
              <a:t>'</a:t>
            </a:r>
            <a:r>
              <a:rPr lang="es-ES" sz="1050" dirty="0" err="1">
                <a:solidFill>
                  <a:schemeClr val="accent1">
                    <a:lumMod val="50000"/>
                  </a:schemeClr>
                </a:solidFill>
              </a:rPr>
              <a:t>Institut</a:t>
            </a:r>
            <a:r>
              <a:rPr lang="es-ES" sz="1050" dirty="0">
                <a:solidFill>
                  <a:schemeClr val="accent1">
                    <a:lumMod val="50000"/>
                  </a:schemeClr>
                </a:solidFill>
              </a:rPr>
              <a:t> Curie, Saint Cloud, France, 2 </a:t>
            </a:r>
            <a:r>
              <a:rPr lang="es-ES" sz="1050" dirty="0" err="1">
                <a:solidFill>
                  <a:schemeClr val="accent1">
                    <a:lumMod val="50000"/>
                  </a:schemeClr>
                </a:solidFill>
              </a:rPr>
              <a:t>Hôpital</a:t>
            </a:r>
            <a:r>
              <a:rPr lang="es-ES" sz="1050" dirty="0">
                <a:solidFill>
                  <a:schemeClr val="accent1">
                    <a:lumMod val="50000"/>
                  </a:schemeClr>
                </a:solidFill>
              </a:rPr>
              <a:t> Saint-Louis, Paris, France, * LYSARC, </a:t>
            </a:r>
            <a:r>
              <a:rPr lang="es-ES" sz="1050" dirty="0" err="1">
                <a:solidFill>
                  <a:schemeClr val="accent1">
                    <a:lumMod val="50000"/>
                  </a:schemeClr>
                </a:solidFill>
              </a:rPr>
              <a:t>Hôpital</a:t>
            </a:r>
            <a:r>
              <a:rPr lang="es-ES" sz="1050" dirty="0">
                <a:solidFill>
                  <a:schemeClr val="accent1">
                    <a:lumMod val="50000"/>
                  </a:schemeClr>
                </a:solidFill>
              </a:rPr>
              <a:t> Lyon Sud, Pierre </a:t>
            </a:r>
            <a:r>
              <a:rPr lang="es-ES" sz="1050" dirty="0" err="1">
                <a:solidFill>
                  <a:schemeClr val="accent1">
                    <a:lumMod val="50000"/>
                  </a:schemeClr>
                </a:solidFill>
              </a:rPr>
              <a:t>Bénite</a:t>
            </a:r>
            <a:r>
              <a:rPr lang="es-ES" sz="1050" dirty="0">
                <a:solidFill>
                  <a:schemeClr val="accent1">
                    <a:lumMod val="50000"/>
                  </a:schemeClr>
                </a:solidFill>
              </a:rPr>
              <a:t>, France, * </a:t>
            </a:r>
            <a:r>
              <a:rPr lang="es-ES" sz="1050" dirty="0" err="1">
                <a:solidFill>
                  <a:schemeClr val="accent1">
                    <a:lumMod val="50000"/>
                  </a:schemeClr>
                </a:solidFill>
              </a:rPr>
              <a:t>Hopital</a:t>
            </a:r>
            <a:r>
              <a:rPr lang="es-ES" sz="1050" dirty="0">
                <a:solidFill>
                  <a:schemeClr val="accent1">
                    <a:lumMod val="50000"/>
                  </a:schemeClr>
                </a:solidFill>
              </a:rPr>
              <a:t> Henri </a:t>
            </a:r>
            <a:r>
              <a:rPr lang="es-ES" sz="1050" dirty="0" err="1">
                <a:solidFill>
                  <a:schemeClr val="accent1">
                    <a:lumMod val="50000"/>
                  </a:schemeClr>
                </a:solidFill>
              </a:rPr>
              <a:t>Mondor</a:t>
            </a:r>
            <a:r>
              <a:rPr lang="es-ES" sz="1050" dirty="0">
                <a:solidFill>
                  <a:schemeClr val="accent1">
                    <a:lumMod val="50000"/>
                  </a:schemeClr>
                </a:solidFill>
              </a:rPr>
              <a:t>, Créteil, France,</a:t>
            </a:r>
          </a:p>
        </p:txBody>
      </p:sp>
      <p:pic>
        <p:nvPicPr>
          <p:cNvPr id="5" name="Imagen 4">
            <a:extLst>
              <a:ext uri="{FF2B5EF4-FFF2-40B4-BE49-F238E27FC236}">
                <a16:creationId xmlns:a16="http://schemas.microsoft.com/office/drawing/2014/main" id="{E7ED97A1-BD39-E398-7909-F59EE30D697F}"/>
              </a:ext>
            </a:extLst>
          </p:cNvPr>
          <p:cNvPicPr>
            <a:picLocks noChangeAspect="1"/>
          </p:cNvPicPr>
          <p:nvPr/>
        </p:nvPicPr>
        <p:blipFill>
          <a:blip r:embed="rId4"/>
          <a:srcRect r="89928"/>
          <a:stretch>
            <a:fillRect/>
          </a:stretch>
        </p:blipFill>
        <p:spPr>
          <a:xfrm>
            <a:off x="243236" y="2553195"/>
            <a:ext cx="1431185" cy="1033682"/>
          </a:xfrm>
          <a:prstGeom prst="rect">
            <a:avLst/>
          </a:prstGeom>
        </p:spPr>
      </p:pic>
    </p:spTree>
    <p:extLst>
      <p:ext uri="{BB962C8B-B14F-4D97-AF65-F5344CB8AC3E}">
        <p14:creationId xmlns:p14="http://schemas.microsoft.com/office/powerpoint/2010/main" val="24556845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A291F-E2DE-732D-E0A1-418627ABFA5D}"/>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DBF3AD82-EBC6-89C3-0B9F-841036A3EE90}"/>
              </a:ext>
            </a:extLst>
          </p:cNvPr>
          <p:cNvSpPr txBox="1"/>
          <p:nvPr/>
        </p:nvSpPr>
        <p:spPr>
          <a:xfrm>
            <a:off x="1164676" y="6123801"/>
            <a:ext cx="10577050" cy="646331"/>
          </a:xfrm>
          <a:prstGeom prst="rect">
            <a:avLst/>
          </a:prstGeom>
          <a:noFill/>
        </p:spPr>
        <p:txBody>
          <a:bodyPr wrap="square" rtlCol="0">
            <a:spAutoFit/>
          </a:bodyPr>
          <a:lstStyle/>
          <a:p>
            <a:r>
              <a:rPr lang="es-ES" dirty="0"/>
              <a:t>Estudio multicentro , Prospectivo , Grupo francés , Mundo real.</a:t>
            </a:r>
          </a:p>
          <a:p>
            <a:r>
              <a:rPr lang="es-ES" dirty="0"/>
              <a:t>35 centros, Nov. 2018 a Oct 2023</a:t>
            </a:r>
          </a:p>
        </p:txBody>
      </p:sp>
      <p:sp>
        <p:nvSpPr>
          <p:cNvPr id="9" name="CuadroTexto 8">
            <a:extLst>
              <a:ext uri="{FF2B5EF4-FFF2-40B4-BE49-F238E27FC236}">
                <a16:creationId xmlns:a16="http://schemas.microsoft.com/office/drawing/2014/main" id="{8C23023C-95C5-C0CF-E56B-426EA33A9B5A}"/>
              </a:ext>
            </a:extLst>
          </p:cNvPr>
          <p:cNvSpPr txBox="1"/>
          <p:nvPr/>
        </p:nvSpPr>
        <p:spPr>
          <a:xfrm>
            <a:off x="2777706" y="1332629"/>
            <a:ext cx="7953554" cy="369332"/>
          </a:xfrm>
          <a:prstGeom prst="rect">
            <a:avLst/>
          </a:prstGeom>
          <a:noFill/>
        </p:spPr>
        <p:txBody>
          <a:bodyPr wrap="square">
            <a:spAutoFit/>
          </a:bodyPr>
          <a:lstStyle/>
          <a:p>
            <a:r>
              <a:rPr lang="es-ES" dirty="0"/>
              <a:t>Objetivo:  SLP, SLE tiempo hasta la siguiente quimioterapia, SG, POD24.</a:t>
            </a:r>
          </a:p>
        </p:txBody>
      </p:sp>
      <p:pic>
        <p:nvPicPr>
          <p:cNvPr id="17" name="Picture 4">
            <a:extLst>
              <a:ext uri="{FF2B5EF4-FFF2-40B4-BE49-F238E27FC236}">
                <a16:creationId xmlns:a16="http://schemas.microsoft.com/office/drawing/2014/main" id="{B49E5AE6-411E-0BE1-BA44-BF8442D2ABA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3154" t="20922" r="13255" b="58306"/>
          <a:stretch>
            <a:fillRect/>
          </a:stretch>
        </p:blipFill>
        <p:spPr bwMode="auto">
          <a:xfrm>
            <a:off x="5200075" y="2654898"/>
            <a:ext cx="6917087" cy="2404935"/>
          </a:xfrm>
          <a:prstGeom prst="rect">
            <a:avLst/>
          </a:prstGeom>
          <a:noFill/>
          <a:extLst>
            <a:ext uri="{909E8E84-426E-40DD-AFC4-6F175D3DCCD1}">
              <a14:hiddenFill xmlns:a14="http://schemas.microsoft.com/office/drawing/2010/main">
                <a:solidFill>
                  <a:srgbClr val="FFFFFF"/>
                </a:solidFill>
              </a14:hiddenFill>
            </a:ext>
          </a:extLst>
        </p:spPr>
      </p:pic>
      <p:sp>
        <p:nvSpPr>
          <p:cNvPr id="18" name="CuadroTexto 17">
            <a:extLst>
              <a:ext uri="{FF2B5EF4-FFF2-40B4-BE49-F238E27FC236}">
                <a16:creationId xmlns:a16="http://schemas.microsoft.com/office/drawing/2014/main" id="{52B0B4D0-D949-A7D9-5839-E09BD9B478E6}"/>
              </a:ext>
            </a:extLst>
          </p:cNvPr>
          <p:cNvSpPr txBox="1"/>
          <p:nvPr/>
        </p:nvSpPr>
        <p:spPr>
          <a:xfrm>
            <a:off x="1983179" y="201550"/>
            <a:ext cx="9916886" cy="861774"/>
          </a:xfrm>
          <a:prstGeom prst="rect">
            <a:avLst/>
          </a:prstGeom>
          <a:solidFill>
            <a:schemeClr val="bg1"/>
          </a:solidFill>
        </p:spPr>
        <p:txBody>
          <a:bodyPr wrap="square">
            <a:spAutoFit/>
          </a:bodyPr>
          <a:lstStyle/>
          <a:p>
            <a:pPr>
              <a:buNone/>
            </a:pPr>
            <a:r>
              <a:rPr lang="es-ES" b="1" dirty="0">
                <a:solidFill>
                  <a:schemeClr val="accent5">
                    <a:lumMod val="50000"/>
                  </a:schemeClr>
                </a:solidFill>
              </a:rPr>
              <a:t>TRATAMIENTO ACTUAL Y RESULTADOS DE SUPERVIVENCIA EN PACIENTES CON LINFOMA FOLICULAR DE REALYSA, UNA COHORTE MULTICÉNTRICA FRANCESA DEL LYSA BASADA EN DATOS DE LA VIDA REAL</a:t>
            </a:r>
            <a:endParaRPr lang="es-ES" b="1" dirty="0">
              <a:solidFill>
                <a:schemeClr val="accent5">
                  <a:lumMod val="50000"/>
                </a:schemeClr>
              </a:solidFill>
              <a:effectLst/>
            </a:endParaRPr>
          </a:p>
          <a:p>
            <a:r>
              <a:rPr lang="es-ES" sz="700" b="1" dirty="0">
                <a:solidFill>
                  <a:schemeClr val="accent1">
                    <a:lumMod val="50000"/>
                  </a:schemeClr>
                </a:solidFill>
              </a:rPr>
              <a:t>LOAP!, C. THIEBLEMONT, A. BELOT3, C. HAIOUN', F. BIJOUS, C. ROSSIS, L. YSEBAERT, L-M. FORNECKER®, J. ABRAHAM®, K. BOUABDALLAH1®, R; GRESSIN"', F. CHERBLANC3, A. PAUC3, B. LESNE3, I IORINEAU12, A. CHAUCHET13, S. GUIDEZ14, F. JARDIN15, L. FOUILLET16, G. LABOURE17, C. SARKOZY!, H. GHESQUIERES</a:t>
            </a:r>
          </a:p>
        </p:txBody>
      </p:sp>
      <p:pic>
        <p:nvPicPr>
          <p:cNvPr id="19" name="Imagen 18">
            <a:extLst>
              <a:ext uri="{FF2B5EF4-FFF2-40B4-BE49-F238E27FC236}">
                <a16:creationId xmlns:a16="http://schemas.microsoft.com/office/drawing/2014/main" id="{8E046CE0-3247-8036-20DB-C38B1674BF15}"/>
              </a:ext>
            </a:extLst>
          </p:cNvPr>
          <p:cNvPicPr>
            <a:picLocks noChangeAspect="1"/>
          </p:cNvPicPr>
          <p:nvPr/>
        </p:nvPicPr>
        <p:blipFill>
          <a:blip r:embed="rId4"/>
          <a:srcRect r="89928"/>
          <a:stretch>
            <a:fillRect/>
          </a:stretch>
        </p:blipFill>
        <p:spPr>
          <a:xfrm>
            <a:off x="791946" y="202949"/>
            <a:ext cx="1191233" cy="860375"/>
          </a:xfrm>
          <a:prstGeom prst="rect">
            <a:avLst/>
          </a:prstGeom>
        </p:spPr>
      </p:pic>
      <p:sp>
        <p:nvSpPr>
          <p:cNvPr id="2" name="CuadroTexto 1">
            <a:extLst>
              <a:ext uri="{FF2B5EF4-FFF2-40B4-BE49-F238E27FC236}">
                <a16:creationId xmlns:a16="http://schemas.microsoft.com/office/drawing/2014/main" id="{C388DEBF-E412-2DF1-8AB0-2E641E207F12}"/>
              </a:ext>
            </a:extLst>
          </p:cNvPr>
          <p:cNvSpPr txBox="1"/>
          <p:nvPr/>
        </p:nvSpPr>
        <p:spPr>
          <a:xfrm>
            <a:off x="10200904" y="6400800"/>
            <a:ext cx="1095172" cy="369332"/>
          </a:xfrm>
          <a:prstGeom prst="rect">
            <a:avLst/>
          </a:prstGeom>
          <a:noFill/>
        </p:spPr>
        <p:txBody>
          <a:bodyPr wrap="none" rtlCol="0">
            <a:spAutoFit/>
          </a:bodyPr>
          <a:lstStyle/>
          <a:p>
            <a:r>
              <a:rPr lang="es-ES" dirty="0"/>
              <a:t>EHA 2026</a:t>
            </a:r>
          </a:p>
        </p:txBody>
      </p:sp>
      <p:sp>
        <p:nvSpPr>
          <p:cNvPr id="5" name="CuadroTexto 4">
            <a:extLst>
              <a:ext uri="{FF2B5EF4-FFF2-40B4-BE49-F238E27FC236}">
                <a16:creationId xmlns:a16="http://schemas.microsoft.com/office/drawing/2014/main" id="{3CA31E94-51F9-A5FF-B502-602AD0957E97}"/>
              </a:ext>
            </a:extLst>
          </p:cNvPr>
          <p:cNvSpPr txBox="1"/>
          <p:nvPr/>
        </p:nvSpPr>
        <p:spPr>
          <a:xfrm>
            <a:off x="3333" y="1983185"/>
            <a:ext cx="5569527" cy="307777"/>
          </a:xfrm>
          <a:prstGeom prst="rect">
            <a:avLst/>
          </a:prstGeom>
          <a:solidFill>
            <a:schemeClr val="bg1"/>
          </a:solidFill>
        </p:spPr>
        <p:txBody>
          <a:bodyPr wrap="square">
            <a:spAutoFit/>
          </a:bodyPr>
          <a:lstStyle/>
          <a:p>
            <a:r>
              <a:rPr lang="es-ES" sz="1400" b="1" dirty="0">
                <a:solidFill>
                  <a:srgbClr val="8C3B78"/>
                </a:solidFill>
              </a:rPr>
              <a:t>Descripción de la población y tratamiento de primera línea para LF</a:t>
            </a:r>
          </a:p>
        </p:txBody>
      </p:sp>
      <mc:AlternateContent xmlns:mc="http://schemas.openxmlformats.org/markup-compatibility/2006" xmlns:a14="http://schemas.microsoft.com/office/drawing/2010/main">
        <mc:Choice Requires="a14">
          <p:graphicFrame>
            <p:nvGraphicFramePr>
              <p:cNvPr id="6" name="Tabla 5">
                <a:extLst>
                  <a:ext uri="{FF2B5EF4-FFF2-40B4-BE49-F238E27FC236}">
                    <a16:creationId xmlns:a16="http://schemas.microsoft.com/office/drawing/2014/main" id="{694A2198-2C54-6E7C-0256-6E60582D1C39}"/>
                  </a:ext>
                </a:extLst>
              </p:cNvPr>
              <p:cNvGraphicFramePr>
                <a:graphicFrameLocks noGrp="1"/>
              </p:cNvGraphicFramePr>
              <p:nvPr>
                <p:extLst>
                  <p:ext uri="{D42A27DB-BD31-4B8C-83A1-F6EECF244321}">
                    <p14:modId xmlns:p14="http://schemas.microsoft.com/office/powerpoint/2010/main" val="3332885265"/>
                  </p:ext>
                </p:extLst>
              </p:nvPr>
            </p:nvGraphicFramePr>
            <p:xfrm>
              <a:off x="226948" y="2343563"/>
              <a:ext cx="4973127" cy="3632573"/>
            </p:xfrm>
            <a:graphic>
              <a:graphicData uri="http://schemas.openxmlformats.org/drawingml/2006/table">
                <a:tbl>
                  <a:tblPr firstRow="1" bandRow="1">
                    <a:tableStyleId>{5940675A-B579-460E-94D1-54222C63F5DA}</a:tableStyleId>
                  </a:tblPr>
                  <a:tblGrid>
                    <a:gridCol w="1547632">
                      <a:extLst>
                        <a:ext uri="{9D8B030D-6E8A-4147-A177-3AD203B41FA5}">
                          <a16:colId xmlns:a16="http://schemas.microsoft.com/office/drawing/2014/main" val="2560495138"/>
                        </a:ext>
                      </a:extLst>
                    </a:gridCol>
                    <a:gridCol w="1259375">
                      <a:extLst>
                        <a:ext uri="{9D8B030D-6E8A-4147-A177-3AD203B41FA5}">
                          <a16:colId xmlns:a16="http://schemas.microsoft.com/office/drawing/2014/main" val="2847682872"/>
                        </a:ext>
                      </a:extLst>
                    </a:gridCol>
                    <a:gridCol w="1133436">
                      <a:extLst>
                        <a:ext uri="{9D8B030D-6E8A-4147-A177-3AD203B41FA5}">
                          <a16:colId xmlns:a16="http://schemas.microsoft.com/office/drawing/2014/main" val="9153918"/>
                        </a:ext>
                      </a:extLst>
                    </a:gridCol>
                    <a:gridCol w="1032684">
                      <a:extLst>
                        <a:ext uri="{9D8B030D-6E8A-4147-A177-3AD203B41FA5}">
                          <a16:colId xmlns:a16="http://schemas.microsoft.com/office/drawing/2014/main" val="3714029408"/>
                        </a:ext>
                      </a:extLst>
                    </a:gridCol>
                  </a:tblGrid>
                  <a:tr h="536860">
                    <a:tc>
                      <a:txBody>
                        <a:bodyPr/>
                        <a:lstStyle/>
                        <a:p>
                          <a:endParaRPr lang="es-ES" sz="105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ES" sz="1050" dirty="0"/>
                            <a:t>Global </a:t>
                          </a:r>
                        </a:p>
                        <a:p>
                          <a:r>
                            <a:rPr lang="es-ES" sz="1050" dirty="0"/>
                            <a:t>N=1,101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ES" sz="1050" dirty="0"/>
                            <a:t>Estrategia LTB</a:t>
                          </a:r>
                        </a:p>
                        <a:p>
                          <a:r>
                            <a:rPr lang="es-ES" sz="1050" dirty="0"/>
                            <a:t> N=371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r>
                            <a:rPr lang="es-ES" sz="1050" dirty="0"/>
                            <a:t>Estrategia HTB  N=730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08DCD"/>
                        </a:solidFill>
                      </a:tcPr>
                    </a:tc>
                    <a:extLst>
                      <a:ext uri="{0D108BD9-81ED-4DB2-BD59-A6C34878D82A}">
                        <a16:rowId xmlns:a16="http://schemas.microsoft.com/office/drawing/2014/main" val="3841683362"/>
                      </a:ext>
                    </a:extLst>
                  </a:tr>
                  <a:tr h="404059">
                    <a:tc>
                      <a:txBody>
                        <a:bodyPr/>
                        <a:lstStyle/>
                        <a:p>
                          <a:r>
                            <a:rPr lang="es-ES" sz="1050" dirty="0"/>
                            <a:t>Seguimiento en meses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s-ES" sz="1050" dirty="0"/>
                            <a:t>37(31-49)</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ES" sz="105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ES" sz="105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6682483"/>
                      </a:ext>
                    </a:extLst>
                  </a:tr>
                  <a:tr h="661882">
                    <a:tc>
                      <a:txBody>
                        <a:bodyPr/>
                        <a:lstStyle/>
                        <a:p>
                          <a:r>
                            <a:rPr lang="es-ES" sz="1050" b="1" dirty="0"/>
                            <a:t>Demográficas</a:t>
                          </a:r>
                        </a:p>
                        <a:p>
                          <a:r>
                            <a:rPr lang="es-ES" sz="1050" dirty="0"/>
                            <a:t>Hombres</a:t>
                          </a:r>
                        </a:p>
                        <a:p>
                          <a:r>
                            <a:rPr lang="es-ES" sz="1050" dirty="0"/>
                            <a:t>Mediana edad</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ES" sz="1050" dirty="0"/>
                        </a:p>
                        <a:p>
                          <a:r>
                            <a:rPr lang="es-ES" sz="1050" dirty="0"/>
                            <a:t>566(51%)</a:t>
                          </a:r>
                        </a:p>
                        <a:p>
                          <a:r>
                            <a:rPr lang="es-ES" sz="1050" dirty="0"/>
                            <a:t>64</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ES" sz="1050" dirty="0"/>
                        </a:p>
                        <a:p>
                          <a:r>
                            <a:rPr lang="es-ES" sz="1050" dirty="0"/>
                            <a:t>185(50%)</a:t>
                          </a:r>
                        </a:p>
                        <a:p>
                          <a:r>
                            <a:rPr lang="es-ES" sz="1050" dirty="0"/>
                            <a:t>63</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ES" sz="1050" dirty="0"/>
                        </a:p>
                        <a:p>
                          <a:r>
                            <a:rPr lang="es-ES" sz="1050" dirty="0"/>
                            <a:t>381(52%)</a:t>
                          </a:r>
                        </a:p>
                        <a:p>
                          <a:r>
                            <a:rPr lang="es-ES" sz="1050" dirty="0"/>
                            <a:t>65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26078229"/>
                      </a:ext>
                    </a:extLst>
                  </a:tr>
                  <a:tr h="1367890">
                    <a:tc>
                      <a:txBody>
                        <a:bodyPr/>
                        <a:lstStyle/>
                        <a:p>
                          <a:r>
                            <a:rPr lang="es-ES" sz="1050" b="1" dirty="0"/>
                            <a:t>Características </a:t>
                          </a:r>
                          <a:r>
                            <a:rPr lang="es-ES" sz="1050" b="1" dirty="0" err="1"/>
                            <a:t>Enf</a:t>
                          </a:r>
                          <a:r>
                            <a:rPr lang="es-ES" sz="1050" b="1" dirty="0"/>
                            <a:t>.</a:t>
                          </a:r>
                        </a:p>
                        <a:p>
                          <a:r>
                            <a:rPr lang="es-ES" sz="1050" dirty="0"/>
                            <a:t>Ann Arbor III-IV</a:t>
                          </a:r>
                        </a:p>
                        <a:p>
                          <a:r>
                            <a:rPr lang="es-ES" sz="1050" dirty="0"/>
                            <a:t>Histología grado 3a</a:t>
                          </a:r>
                        </a:p>
                        <a:p>
                          <a:r>
                            <a:rPr lang="es-ES" sz="1050" dirty="0"/>
                            <a:t>FLIPI alto (3-5)</a:t>
                          </a:r>
                        </a:p>
                        <a:p>
                          <a:r>
                            <a:rPr lang="es-ES" sz="1050" dirty="0"/>
                            <a:t>FLIPI24 alto</a:t>
                          </a:r>
                        </a:p>
                        <a:p>
                          <a14:m>
                            <m:oMath xmlns:m="http://schemas.openxmlformats.org/officeDocument/2006/math">
                              <m:r>
                                <a:rPr lang="es-ES" sz="1050" i="1" smtClean="0">
                                  <a:latin typeface="Cambria Math" panose="02040503050406030204" pitchFamily="18" charset="0"/>
                                  <a:ea typeface="Cambria Math" panose="02040503050406030204" pitchFamily="18" charset="0"/>
                                </a:rPr>
                                <m:t>≥</m:t>
                              </m:r>
                            </m:oMath>
                          </a14:m>
                          <a:r>
                            <a:rPr lang="es-ES" sz="1050" dirty="0"/>
                            <a:t>GELF</a:t>
                          </a:r>
                        </a:p>
                        <a:p>
                          <a:r>
                            <a:rPr lang="es-ES" sz="1050" dirty="0"/>
                            <a:t>Síntomas B</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ES" sz="1050" dirty="0"/>
                        </a:p>
                        <a:p>
                          <a:r>
                            <a:rPr lang="es-ES" sz="1050" dirty="0"/>
                            <a:t>867(79%)</a:t>
                          </a:r>
                        </a:p>
                        <a:p>
                          <a:r>
                            <a:rPr lang="es-ES" sz="1050" dirty="0"/>
                            <a:t>121(11%)</a:t>
                          </a:r>
                        </a:p>
                        <a:p>
                          <a:r>
                            <a:rPr lang="es-ES" sz="1050" dirty="0"/>
                            <a:t>538(49%)</a:t>
                          </a:r>
                        </a:p>
                        <a:p>
                          <a:r>
                            <a:rPr lang="es-ES" sz="1050" dirty="0"/>
                            <a:t>265(36%)</a:t>
                          </a:r>
                        </a:p>
                        <a:p>
                          <a:r>
                            <a:rPr lang="es-ES" sz="1050" dirty="0"/>
                            <a:t>635(58%)</a:t>
                          </a:r>
                        </a:p>
                        <a:p>
                          <a:r>
                            <a:rPr lang="es-ES" sz="1050" dirty="0"/>
                            <a:t>200(18%)</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ES" sz="1050" dirty="0"/>
                        </a:p>
                        <a:p>
                          <a:r>
                            <a:rPr lang="es-ES" sz="1050" dirty="0"/>
                            <a:t>220(60%)</a:t>
                          </a:r>
                        </a:p>
                        <a:p>
                          <a:r>
                            <a:rPr lang="es-ES" sz="1050" dirty="0"/>
                            <a:t>18(4.9%)</a:t>
                          </a:r>
                        </a:p>
                        <a:p>
                          <a:r>
                            <a:rPr lang="es-ES" sz="1050" dirty="0"/>
                            <a:t>102(27%)</a:t>
                          </a:r>
                        </a:p>
                        <a:p>
                          <a:r>
                            <a:rPr lang="es-ES" sz="1050" dirty="0"/>
                            <a:t>41(17%)</a:t>
                          </a:r>
                        </a:p>
                        <a:p>
                          <a:r>
                            <a:rPr lang="es-ES" sz="1050" dirty="0"/>
                            <a:t>74(20%)</a:t>
                          </a:r>
                        </a:p>
                        <a:p>
                          <a:r>
                            <a:rPr lang="es-ES" sz="1050" dirty="0"/>
                            <a:t>24(6.5%)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ES" sz="1050" dirty="0"/>
                        </a:p>
                        <a:p>
                          <a:r>
                            <a:rPr lang="es-ES" sz="1050" b="1" dirty="0"/>
                            <a:t>647(89%)</a:t>
                          </a:r>
                        </a:p>
                        <a:p>
                          <a:r>
                            <a:rPr lang="es-ES" sz="1050" b="1" dirty="0"/>
                            <a:t>103(14%)</a:t>
                          </a:r>
                        </a:p>
                        <a:p>
                          <a:r>
                            <a:rPr lang="es-ES" sz="1050" b="1" dirty="0"/>
                            <a:t>436(60%)</a:t>
                          </a:r>
                        </a:p>
                        <a:p>
                          <a:r>
                            <a:rPr lang="es-ES" sz="1050" b="1" dirty="0"/>
                            <a:t>224(45%)</a:t>
                          </a:r>
                        </a:p>
                        <a:p>
                          <a:r>
                            <a:rPr lang="es-ES" sz="1050" b="1" dirty="0"/>
                            <a:t>561(77%)</a:t>
                          </a:r>
                        </a:p>
                        <a:p>
                          <a:r>
                            <a:rPr lang="es-ES" sz="1050" b="1" dirty="0"/>
                            <a:t>176(24%)</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84199225"/>
                      </a:ext>
                    </a:extLst>
                  </a:tr>
                  <a:tr h="661882">
                    <a:tc>
                      <a:txBody>
                        <a:bodyPr/>
                        <a:lstStyle/>
                        <a:p>
                          <a:r>
                            <a:rPr lang="es-ES" sz="1050" b="1" dirty="0"/>
                            <a:t>Biología</a:t>
                          </a:r>
                        </a:p>
                        <a:p>
                          <a:r>
                            <a:rPr lang="es-ES" sz="1050" dirty="0"/>
                            <a:t>DHL elevada</a:t>
                          </a:r>
                        </a:p>
                        <a:p>
                          <a:r>
                            <a:rPr lang="es-ES" sz="1050" dirty="0"/>
                            <a:t>HB &lt;12gr/dl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ES" sz="1050" dirty="0"/>
                        </a:p>
                        <a:p>
                          <a:r>
                            <a:rPr lang="es-ES" sz="1050" dirty="0"/>
                            <a:t>369(36%)</a:t>
                          </a:r>
                        </a:p>
                        <a:p>
                          <a:r>
                            <a:rPr lang="es-ES" sz="1050" dirty="0"/>
                            <a:t>171(16%)</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ES" sz="1050" dirty="0"/>
                        </a:p>
                        <a:p>
                          <a:r>
                            <a:rPr lang="es-ES" sz="1050" dirty="0"/>
                            <a:t>79(24%)</a:t>
                          </a:r>
                        </a:p>
                        <a:p>
                          <a:r>
                            <a:rPr lang="es-ES" sz="1050" dirty="0"/>
                            <a:t>21(5.7%)</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ES" sz="1050" dirty="0"/>
                        </a:p>
                        <a:p>
                          <a:r>
                            <a:rPr lang="es-ES" sz="1050" b="1" dirty="0"/>
                            <a:t>290(43%)</a:t>
                          </a:r>
                        </a:p>
                        <a:p>
                          <a:r>
                            <a:rPr lang="es-ES" sz="1050" b="1" dirty="0"/>
                            <a:t>150(21%)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49863939"/>
                      </a:ext>
                    </a:extLst>
                  </a:tr>
                </a:tbl>
              </a:graphicData>
            </a:graphic>
          </p:graphicFrame>
        </mc:Choice>
        <mc:Fallback xmlns="">
          <p:graphicFrame>
            <p:nvGraphicFramePr>
              <p:cNvPr id="6" name="Tabla 5">
                <a:extLst>
                  <a:ext uri="{FF2B5EF4-FFF2-40B4-BE49-F238E27FC236}">
                    <a16:creationId xmlns:a16="http://schemas.microsoft.com/office/drawing/2014/main" id="{694A2198-2C54-6E7C-0256-6E60582D1C39}"/>
                  </a:ext>
                </a:extLst>
              </p:cNvPr>
              <p:cNvGraphicFramePr>
                <a:graphicFrameLocks noGrp="1"/>
              </p:cNvGraphicFramePr>
              <p:nvPr>
                <p:extLst>
                  <p:ext uri="{D42A27DB-BD31-4B8C-83A1-F6EECF244321}">
                    <p14:modId xmlns:p14="http://schemas.microsoft.com/office/powerpoint/2010/main" val="3332885265"/>
                  </p:ext>
                </p:extLst>
              </p:nvPr>
            </p:nvGraphicFramePr>
            <p:xfrm>
              <a:off x="226948" y="2343563"/>
              <a:ext cx="4973127" cy="3632573"/>
            </p:xfrm>
            <a:graphic>
              <a:graphicData uri="http://schemas.openxmlformats.org/drawingml/2006/table">
                <a:tbl>
                  <a:tblPr firstRow="1" bandRow="1">
                    <a:tableStyleId>{5940675A-B579-460E-94D1-54222C63F5DA}</a:tableStyleId>
                  </a:tblPr>
                  <a:tblGrid>
                    <a:gridCol w="1547632">
                      <a:extLst>
                        <a:ext uri="{9D8B030D-6E8A-4147-A177-3AD203B41FA5}">
                          <a16:colId xmlns:a16="http://schemas.microsoft.com/office/drawing/2014/main" val="2560495138"/>
                        </a:ext>
                      </a:extLst>
                    </a:gridCol>
                    <a:gridCol w="1259375">
                      <a:extLst>
                        <a:ext uri="{9D8B030D-6E8A-4147-A177-3AD203B41FA5}">
                          <a16:colId xmlns:a16="http://schemas.microsoft.com/office/drawing/2014/main" val="2847682872"/>
                        </a:ext>
                      </a:extLst>
                    </a:gridCol>
                    <a:gridCol w="1133436">
                      <a:extLst>
                        <a:ext uri="{9D8B030D-6E8A-4147-A177-3AD203B41FA5}">
                          <a16:colId xmlns:a16="http://schemas.microsoft.com/office/drawing/2014/main" val="9153918"/>
                        </a:ext>
                      </a:extLst>
                    </a:gridCol>
                    <a:gridCol w="1032684">
                      <a:extLst>
                        <a:ext uri="{9D8B030D-6E8A-4147-A177-3AD203B41FA5}">
                          <a16:colId xmlns:a16="http://schemas.microsoft.com/office/drawing/2014/main" val="3714029408"/>
                        </a:ext>
                      </a:extLst>
                    </a:gridCol>
                  </a:tblGrid>
                  <a:tr h="536860">
                    <a:tc>
                      <a:txBody>
                        <a:bodyPr/>
                        <a:lstStyle/>
                        <a:p>
                          <a:endParaRPr lang="es-ES" sz="105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ES" sz="1050" dirty="0"/>
                            <a:t>Global </a:t>
                          </a:r>
                        </a:p>
                        <a:p>
                          <a:r>
                            <a:rPr lang="es-ES" sz="1050" dirty="0"/>
                            <a:t>N=1,101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ES" sz="1050" dirty="0"/>
                            <a:t>Estrategia LTB</a:t>
                          </a:r>
                        </a:p>
                        <a:p>
                          <a:r>
                            <a:rPr lang="es-ES" sz="1050" dirty="0"/>
                            <a:t> N=371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r>
                            <a:rPr lang="es-ES" sz="1050" dirty="0"/>
                            <a:t>Estrategia HTB  N=730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08DCD"/>
                        </a:solidFill>
                      </a:tcPr>
                    </a:tc>
                    <a:extLst>
                      <a:ext uri="{0D108BD9-81ED-4DB2-BD59-A6C34878D82A}">
                        <a16:rowId xmlns:a16="http://schemas.microsoft.com/office/drawing/2014/main" val="3841683362"/>
                      </a:ext>
                    </a:extLst>
                  </a:tr>
                  <a:tr h="404059">
                    <a:tc>
                      <a:txBody>
                        <a:bodyPr/>
                        <a:lstStyle/>
                        <a:p>
                          <a:r>
                            <a:rPr lang="es-ES" sz="1050" dirty="0"/>
                            <a:t>Seguimiento en meses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s-ES" sz="1050" dirty="0"/>
                            <a:t>37(31-49)</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ES" sz="105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ES" sz="105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6682483"/>
                      </a:ext>
                    </a:extLst>
                  </a:tr>
                  <a:tr h="661882">
                    <a:tc>
                      <a:txBody>
                        <a:bodyPr/>
                        <a:lstStyle/>
                        <a:p>
                          <a:r>
                            <a:rPr lang="es-ES" sz="1050" b="1" dirty="0"/>
                            <a:t>Demográficas</a:t>
                          </a:r>
                        </a:p>
                        <a:p>
                          <a:r>
                            <a:rPr lang="es-ES" sz="1050" dirty="0"/>
                            <a:t>Hombres</a:t>
                          </a:r>
                        </a:p>
                        <a:p>
                          <a:r>
                            <a:rPr lang="es-ES" sz="1050" dirty="0"/>
                            <a:t>Mediana edad</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ES" sz="1050" dirty="0"/>
                        </a:p>
                        <a:p>
                          <a:r>
                            <a:rPr lang="es-ES" sz="1050" dirty="0"/>
                            <a:t>566(51%)</a:t>
                          </a:r>
                        </a:p>
                        <a:p>
                          <a:r>
                            <a:rPr lang="es-ES" sz="1050" dirty="0"/>
                            <a:t>64</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ES" sz="1050" dirty="0"/>
                        </a:p>
                        <a:p>
                          <a:r>
                            <a:rPr lang="es-ES" sz="1050" dirty="0"/>
                            <a:t>185(50%)</a:t>
                          </a:r>
                        </a:p>
                        <a:p>
                          <a:r>
                            <a:rPr lang="es-ES" sz="1050" dirty="0"/>
                            <a:t>63</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ES" sz="1050" dirty="0"/>
                        </a:p>
                        <a:p>
                          <a:r>
                            <a:rPr lang="es-ES" sz="1050" dirty="0"/>
                            <a:t>381(52%)</a:t>
                          </a:r>
                        </a:p>
                        <a:p>
                          <a:r>
                            <a:rPr lang="es-ES" sz="1050" dirty="0"/>
                            <a:t>65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26078229"/>
                      </a:ext>
                    </a:extLst>
                  </a:tr>
                  <a:tr h="1367890">
                    <a:tc>
                      <a:txBody>
                        <a:bodyPr/>
                        <a:lstStyle/>
                        <a:p>
                          <a:endParaRPr lang="es-E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5"/>
                          <a:stretch>
                            <a:fillRect t="-118519" r="-222951" b="-48148"/>
                          </a:stretch>
                        </a:blipFill>
                      </a:tcPr>
                    </a:tc>
                    <a:tc>
                      <a:txBody>
                        <a:bodyPr/>
                        <a:lstStyle/>
                        <a:p>
                          <a:endParaRPr lang="es-ES" sz="1050" dirty="0"/>
                        </a:p>
                        <a:p>
                          <a:r>
                            <a:rPr lang="es-ES" sz="1050" dirty="0"/>
                            <a:t>867(79%)</a:t>
                          </a:r>
                        </a:p>
                        <a:p>
                          <a:r>
                            <a:rPr lang="es-ES" sz="1050" dirty="0"/>
                            <a:t>121(11%)</a:t>
                          </a:r>
                        </a:p>
                        <a:p>
                          <a:r>
                            <a:rPr lang="es-ES" sz="1050" dirty="0"/>
                            <a:t>538(49%)</a:t>
                          </a:r>
                        </a:p>
                        <a:p>
                          <a:r>
                            <a:rPr lang="es-ES" sz="1050" dirty="0"/>
                            <a:t>265(36%)</a:t>
                          </a:r>
                        </a:p>
                        <a:p>
                          <a:r>
                            <a:rPr lang="es-ES" sz="1050" dirty="0"/>
                            <a:t>635(58%)</a:t>
                          </a:r>
                        </a:p>
                        <a:p>
                          <a:r>
                            <a:rPr lang="es-ES" sz="1050" dirty="0"/>
                            <a:t>200(18%)</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ES" sz="1050" dirty="0"/>
                        </a:p>
                        <a:p>
                          <a:r>
                            <a:rPr lang="es-ES" sz="1050" dirty="0"/>
                            <a:t>220(60%)</a:t>
                          </a:r>
                        </a:p>
                        <a:p>
                          <a:r>
                            <a:rPr lang="es-ES" sz="1050" dirty="0"/>
                            <a:t>18(4.9%)</a:t>
                          </a:r>
                        </a:p>
                        <a:p>
                          <a:r>
                            <a:rPr lang="es-ES" sz="1050" dirty="0"/>
                            <a:t>102(27%)</a:t>
                          </a:r>
                        </a:p>
                        <a:p>
                          <a:r>
                            <a:rPr lang="es-ES" sz="1050" dirty="0"/>
                            <a:t>41(17%)</a:t>
                          </a:r>
                        </a:p>
                        <a:p>
                          <a:r>
                            <a:rPr lang="es-ES" sz="1050" dirty="0"/>
                            <a:t>74(20%)</a:t>
                          </a:r>
                        </a:p>
                        <a:p>
                          <a:r>
                            <a:rPr lang="es-ES" sz="1050" dirty="0"/>
                            <a:t>24(6.5%)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ES" sz="1050" dirty="0"/>
                        </a:p>
                        <a:p>
                          <a:r>
                            <a:rPr lang="es-ES" sz="1050" b="1" dirty="0"/>
                            <a:t>647(89%)</a:t>
                          </a:r>
                        </a:p>
                        <a:p>
                          <a:r>
                            <a:rPr lang="es-ES" sz="1050" b="1" dirty="0"/>
                            <a:t>103(14%)</a:t>
                          </a:r>
                        </a:p>
                        <a:p>
                          <a:r>
                            <a:rPr lang="es-ES" sz="1050" b="1" dirty="0"/>
                            <a:t>436(60%)</a:t>
                          </a:r>
                        </a:p>
                        <a:p>
                          <a:r>
                            <a:rPr lang="es-ES" sz="1050" b="1" dirty="0"/>
                            <a:t>224(45%)</a:t>
                          </a:r>
                        </a:p>
                        <a:p>
                          <a:r>
                            <a:rPr lang="es-ES" sz="1050" b="1" dirty="0"/>
                            <a:t>561(77%)</a:t>
                          </a:r>
                        </a:p>
                        <a:p>
                          <a:r>
                            <a:rPr lang="es-ES" sz="1050" b="1" dirty="0"/>
                            <a:t>176(24%)</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84199225"/>
                      </a:ext>
                    </a:extLst>
                  </a:tr>
                  <a:tr h="661882">
                    <a:tc>
                      <a:txBody>
                        <a:bodyPr/>
                        <a:lstStyle/>
                        <a:p>
                          <a:r>
                            <a:rPr lang="es-ES" sz="1050" b="1" dirty="0"/>
                            <a:t>Biología</a:t>
                          </a:r>
                        </a:p>
                        <a:p>
                          <a:r>
                            <a:rPr lang="es-ES" sz="1050" dirty="0"/>
                            <a:t>DHL elevada</a:t>
                          </a:r>
                        </a:p>
                        <a:p>
                          <a:r>
                            <a:rPr lang="es-ES" sz="1050" dirty="0"/>
                            <a:t>HB &lt;12gr/dl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ES" sz="1050" dirty="0"/>
                        </a:p>
                        <a:p>
                          <a:r>
                            <a:rPr lang="es-ES" sz="1050" dirty="0"/>
                            <a:t>369(36%)</a:t>
                          </a:r>
                        </a:p>
                        <a:p>
                          <a:r>
                            <a:rPr lang="es-ES" sz="1050" dirty="0"/>
                            <a:t>171(16%)</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ES" sz="1050" dirty="0"/>
                        </a:p>
                        <a:p>
                          <a:r>
                            <a:rPr lang="es-ES" sz="1050" dirty="0"/>
                            <a:t>79(24%)</a:t>
                          </a:r>
                        </a:p>
                        <a:p>
                          <a:r>
                            <a:rPr lang="es-ES" sz="1050" dirty="0"/>
                            <a:t>21(5.7%)</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ES" sz="1050" dirty="0"/>
                        </a:p>
                        <a:p>
                          <a:r>
                            <a:rPr lang="es-ES" sz="1050" b="1" dirty="0"/>
                            <a:t>290(43%)</a:t>
                          </a:r>
                        </a:p>
                        <a:p>
                          <a:r>
                            <a:rPr lang="es-ES" sz="1050" b="1" dirty="0"/>
                            <a:t>150(21%)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49863939"/>
                      </a:ext>
                    </a:extLst>
                  </a:tr>
                </a:tbl>
              </a:graphicData>
            </a:graphic>
          </p:graphicFrame>
        </mc:Fallback>
      </mc:AlternateContent>
      <p:sp>
        <p:nvSpPr>
          <p:cNvPr id="8" name="CuadroTexto 7">
            <a:extLst>
              <a:ext uri="{FF2B5EF4-FFF2-40B4-BE49-F238E27FC236}">
                <a16:creationId xmlns:a16="http://schemas.microsoft.com/office/drawing/2014/main" id="{D44DDA63-C9AB-5E00-0EE9-417CD4454C2F}"/>
              </a:ext>
            </a:extLst>
          </p:cNvPr>
          <p:cNvSpPr txBox="1"/>
          <p:nvPr/>
        </p:nvSpPr>
        <p:spPr>
          <a:xfrm>
            <a:off x="5200076" y="2669057"/>
            <a:ext cx="6096000" cy="307777"/>
          </a:xfrm>
          <a:prstGeom prst="rect">
            <a:avLst/>
          </a:prstGeom>
          <a:solidFill>
            <a:schemeClr val="bg1"/>
          </a:solidFill>
        </p:spPr>
        <p:txBody>
          <a:bodyPr wrap="square">
            <a:spAutoFit/>
          </a:bodyPr>
          <a:lstStyle/>
          <a:p>
            <a:r>
              <a:rPr lang="es-ES" sz="1400" dirty="0"/>
              <a:t>Figura 1. Flujo de pacientes y estrategias de manejo de primera línea.</a:t>
            </a:r>
          </a:p>
        </p:txBody>
      </p:sp>
    </p:spTree>
    <p:extLst>
      <p:ext uri="{BB962C8B-B14F-4D97-AF65-F5344CB8AC3E}">
        <p14:creationId xmlns:p14="http://schemas.microsoft.com/office/powerpoint/2010/main" val="2471450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FB071-D8D8-D14F-87F8-76185810D5AC}"/>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9B4DEE8D-727F-0561-FCE3-B090521CEB90}"/>
              </a:ext>
            </a:extLst>
          </p:cNvPr>
          <p:cNvPicPr>
            <a:picLocks noChangeAspect="1"/>
          </p:cNvPicPr>
          <p:nvPr/>
        </p:nvPicPr>
        <p:blipFill>
          <a:blip r:embed="rId3"/>
          <a:stretch>
            <a:fillRect/>
          </a:stretch>
        </p:blipFill>
        <p:spPr>
          <a:xfrm>
            <a:off x="0" y="24642"/>
            <a:ext cx="12192000" cy="6808716"/>
          </a:xfrm>
          <a:prstGeom prst="rect">
            <a:avLst/>
          </a:prstGeom>
        </p:spPr>
      </p:pic>
      <p:pic>
        <p:nvPicPr>
          <p:cNvPr id="6" name="Imagen 5">
            <a:extLst>
              <a:ext uri="{FF2B5EF4-FFF2-40B4-BE49-F238E27FC236}">
                <a16:creationId xmlns:a16="http://schemas.microsoft.com/office/drawing/2014/main" id="{3DDB6108-BB26-AEE7-1607-54205BBFB678}"/>
              </a:ext>
            </a:extLst>
          </p:cNvPr>
          <p:cNvPicPr>
            <a:picLocks noChangeAspect="1"/>
          </p:cNvPicPr>
          <p:nvPr/>
        </p:nvPicPr>
        <p:blipFill>
          <a:blip r:embed="rId4"/>
          <a:srcRect t="21110"/>
          <a:stretch>
            <a:fillRect/>
          </a:stretch>
        </p:blipFill>
        <p:spPr>
          <a:xfrm>
            <a:off x="760993" y="1763485"/>
            <a:ext cx="10670014" cy="3102115"/>
          </a:xfrm>
          <a:prstGeom prst="rect">
            <a:avLst/>
          </a:prstGeom>
        </p:spPr>
      </p:pic>
      <p:sp>
        <p:nvSpPr>
          <p:cNvPr id="8" name="CuadroTexto 7">
            <a:extLst>
              <a:ext uri="{FF2B5EF4-FFF2-40B4-BE49-F238E27FC236}">
                <a16:creationId xmlns:a16="http://schemas.microsoft.com/office/drawing/2014/main" id="{76B7B345-44C1-CCD5-19F5-DA62604B553F}"/>
              </a:ext>
            </a:extLst>
          </p:cNvPr>
          <p:cNvSpPr txBox="1"/>
          <p:nvPr/>
        </p:nvSpPr>
        <p:spPr>
          <a:xfrm>
            <a:off x="455186" y="5165683"/>
            <a:ext cx="11457772" cy="1200329"/>
          </a:xfrm>
          <a:prstGeom prst="rect">
            <a:avLst/>
          </a:prstGeom>
          <a:solidFill>
            <a:schemeClr val="bg1"/>
          </a:solidFill>
        </p:spPr>
        <p:txBody>
          <a:bodyPr wrap="square">
            <a:spAutoFit/>
          </a:bodyPr>
          <a:lstStyle/>
          <a:p>
            <a:r>
              <a:rPr lang="es-ES" sz="1200" dirty="0"/>
              <a:t>• El TTNC fue más prolongado con rituximab frente a la estrategia de (WW).</a:t>
            </a:r>
          </a:p>
          <a:p>
            <a:r>
              <a:rPr lang="es-ES" sz="1200" dirty="0"/>
              <a:t>No se observaron diferencias significativas en la SLP, la SLE  ni la SG.</a:t>
            </a:r>
          </a:p>
          <a:p>
            <a:r>
              <a:rPr lang="es-ES" sz="1200" dirty="0"/>
              <a:t> • En los pacientes tratados con HTB, los regímenes basados ​​en CHOP se asociaron a una mejor PFS/EFS en comparación con la </a:t>
            </a:r>
            <a:r>
              <a:rPr lang="es-ES" sz="1200" dirty="0" err="1"/>
              <a:t>bendamustina</a:t>
            </a:r>
            <a:r>
              <a:rPr lang="es-ES" sz="1200" dirty="0"/>
              <a:t> (fig. 3). PFS: </a:t>
            </a:r>
            <a:r>
              <a:rPr lang="es-ES" sz="1200" dirty="0" err="1"/>
              <a:t>wHR</a:t>
            </a:r>
            <a:r>
              <a:rPr lang="es-ES" sz="1200" dirty="0"/>
              <a:t> 0,58 (0,35-0,97), p = 0,04 / EFS: </a:t>
            </a:r>
            <a:r>
              <a:rPr lang="es-ES" sz="1200" dirty="0" err="1"/>
              <a:t>wHR</a:t>
            </a:r>
            <a:r>
              <a:rPr lang="es-ES" sz="1200" dirty="0"/>
              <a:t> 0,58 (0,34-0,97), p = 0,04.</a:t>
            </a:r>
          </a:p>
          <a:p>
            <a:r>
              <a:rPr lang="es-ES" sz="1200" dirty="0"/>
              <a:t> • Se administró tratamiento de mantenimiento al 87 % de los pacientes tratados con HTB; dicho tratamiento se inició con mayor frecuencia en los regímenes basados ​​en CHOP que en los basados ​​en </a:t>
            </a:r>
            <a:r>
              <a:rPr lang="es-ES" sz="1200" dirty="0" err="1"/>
              <a:t>bendamustina</a:t>
            </a:r>
            <a:r>
              <a:rPr lang="es-ES" sz="1200" dirty="0"/>
              <a:t> (88 % frente a 75 %, respectivamente; p &lt; 0,005).</a:t>
            </a:r>
          </a:p>
        </p:txBody>
      </p:sp>
      <p:sp>
        <p:nvSpPr>
          <p:cNvPr id="10" name="CuadroTexto 9">
            <a:extLst>
              <a:ext uri="{FF2B5EF4-FFF2-40B4-BE49-F238E27FC236}">
                <a16:creationId xmlns:a16="http://schemas.microsoft.com/office/drawing/2014/main" id="{BE72CECB-9139-1AFF-5E36-B7754FEA984F}"/>
              </a:ext>
            </a:extLst>
          </p:cNvPr>
          <p:cNvSpPr txBox="1"/>
          <p:nvPr/>
        </p:nvSpPr>
        <p:spPr>
          <a:xfrm>
            <a:off x="2786618" y="491988"/>
            <a:ext cx="7114385" cy="461665"/>
          </a:xfrm>
          <a:prstGeom prst="rect">
            <a:avLst/>
          </a:prstGeom>
          <a:noFill/>
        </p:spPr>
        <p:txBody>
          <a:bodyPr wrap="square">
            <a:spAutoFit/>
          </a:bodyPr>
          <a:lstStyle/>
          <a:p>
            <a:r>
              <a:rPr lang="es-ES" sz="2400" b="1" dirty="0"/>
              <a:t>Comparación de resultados tras el ajuste por IPTW </a:t>
            </a:r>
          </a:p>
        </p:txBody>
      </p:sp>
      <p:sp>
        <p:nvSpPr>
          <p:cNvPr id="13" name="CuadroTexto 12">
            <a:extLst>
              <a:ext uri="{FF2B5EF4-FFF2-40B4-BE49-F238E27FC236}">
                <a16:creationId xmlns:a16="http://schemas.microsoft.com/office/drawing/2014/main" id="{5F685E20-B18D-963B-7521-10BB786C2FF4}"/>
              </a:ext>
            </a:extLst>
          </p:cNvPr>
          <p:cNvSpPr txBox="1"/>
          <p:nvPr/>
        </p:nvSpPr>
        <p:spPr>
          <a:xfrm>
            <a:off x="2629974" y="3697783"/>
            <a:ext cx="1471878" cy="415498"/>
          </a:xfrm>
          <a:prstGeom prst="rect">
            <a:avLst/>
          </a:prstGeom>
          <a:solidFill>
            <a:schemeClr val="bg1"/>
          </a:solidFill>
        </p:spPr>
        <p:txBody>
          <a:bodyPr wrap="none" rtlCol="0">
            <a:spAutoFit/>
          </a:bodyPr>
          <a:lstStyle/>
          <a:p>
            <a:r>
              <a:rPr lang="es-ES" sz="1050" dirty="0"/>
              <a:t>Ver y esperar</a:t>
            </a:r>
          </a:p>
          <a:p>
            <a:r>
              <a:rPr lang="es-ES" sz="1050" dirty="0"/>
              <a:t>Rituximab monoterapia</a:t>
            </a:r>
          </a:p>
        </p:txBody>
      </p:sp>
      <p:sp>
        <p:nvSpPr>
          <p:cNvPr id="14" name="CuadroTexto 13">
            <a:extLst>
              <a:ext uri="{FF2B5EF4-FFF2-40B4-BE49-F238E27FC236}">
                <a16:creationId xmlns:a16="http://schemas.microsoft.com/office/drawing/2014/main" id="{42D028A2-0F7D-6826-0DC0-20C91863D303}"/>
              </a:ext>
            </a:extLst>
          </p:cNvPr>
          <p:cNvSpPr txBox="1"/>
          <p:nvPr/>
        </p:nvSpPr>
        <p:spPr>
          <a:xfrm>
            <a:off x="4615543" y="3628533"/>
            <a:ext cx="941283" cy="276999"/>
          </a:xfrm>
          <a:prstGeom prst="rect">
            <a:avLst/>
          </a:prstGeom>
          <a:noFill/>
        </p:spPr>
        <p:txBody>
          <a:bodyPr wrap="none" rtlCol="0">
            <a:spAutoFit/>
          </a:bodyPr>
          <a:lstStyle/>
          <a:p>
            <a:r>
              <a:rPr lang="es-ES" sz="1200" dirty="0"/>
              <a:t>64% (56-72)</a:t>
            </a:r>
          </a:p>
        </p:txBody>
      </p:sp>
      <p:sp>
        <p:nvSpPr>
          <p:cNvPr id="15" name="CuadroTexto 14">
            <a:extLst>
              <a:ext uri="{FF2B5EF4-FFF2-40B4-BE49-F238E27FC236}">
                <a16:creationId xmlns:a16="http://schemas.microsoft.com/office/drawing/2014/main" id="{7A3AF440-8075-DBA6-DC0B-536E15E56E82}"/>
              </a:ext>
            </a:extLst>
          </p:cNvPr>
          <p:cNvSpPr txBox="1"/>
          <p:nvPr/>
        </p:nvSpPr>
        <p:spPr>
          <a:xfrm>
            <a:off x="4779614" y="2024743"/>
            <a:ext cx="941283" cy="276999"/>
          </a:xfrm>
          <a:prstGeom prst="rect">
            <a:avLst/>
          </a:prstGeom>
          <a:noFill/>
        </p:spPr>
        <p:txBody>
          <a:bodyPr wrap="none" rtlCol="0">
            <a:spAutoFit/>
          </a:bodyPr>
          <a:lstStyle/>
          <a:p>
            <a:r>
              <a:rPr lang="es-ES" sz="1200" dirty="0"/>
              <a:t>77% (69-86)</a:t>
            </a:r>
          </a:p>
        </p:txBody>
      </p:sp>
      <p:sp>
        <p:nvSpPr>
          <p:cNvPr id="17" name="CuadroTexto 16">
            <a:extLst>
              <a:ext uri="{FF2B5EF4-FFF2-40B4-BE49-F238E27FC236}">
                <a16:creationId xmlns:a16="http://schemas.microsoft.com/office/drawing/2014/main" id="{3A5628B5-EFC8-884D-757F-5E0C6C9E0731}"/>
              </a:ext>
            </a:extLst>
          </p:cNvPr>
          <p:cNvSpPr txBox="1"/>
          <p:nvPr/>
        </p:nvSpPr>
        <p:spPr>
          <a:xfrm>
            <a:off x="608037" y="1060548"/>
            <a:ext cx="5335007" cy="584775"/>
          </a:xfrm>
          <a:prstGeom prst="rect">
            <a:avLst/>
          </a:prstGeom>
          <a:noFill/>
        </p:spPr>
        <p:txBody>
          <a:bodyPr wrap="square">
            <a:spAutoFit/>
          </a:bodyPr>
          <a:lstStyle/>
          <a:p>
            <a:r>
              <a:rPr lang="es-ES" sz="1600" dirty="0"/>
              <a:t>Figura 2. Tiempo hasta la siguiente quimioterapia (TTNC) ajustado mediante IPTW en pacientes tratados con LTB.</a:t>
            </a:r>
          </a:p>
        </p:txBody>
      </p:sp>
      <p:sp>
        <p:nvSpPr>
          <p:cNvPr id="19" name="CuadroTexto 18">
            <a:extLst>
              <a:ext uri="{FF2B5EF4-FFF2-40B4-BE49-F238E27FC236}">
                <a16:creationId xmlns:a16="http://schemas.microsoft.com/office/drawing/2014/main" id="{F0F14E5B-3EB4-D739-2444-E6EE9C971CF0}"/>
              </a:ext>
            </a:extLst>
          </p:cNvPr>
          <p:cNvSpPr txBox="1"/>
          <p:nvPr/>
        </p:nvSpPr>
        <p:spPr>
          <a:xfrm>
            <a:off x="5943044" y="1101762"/>
            <a:ext cx="5335008" cy="584775"/>
          </a:xfrm>
          <a:prstGeom prst="rect">
            <a:avLst/>
          </a:prstGeom>
          <a:noFill/>
        </p:spPr>
        <p:txBody>
          <a:bodyPr wrap="square">
            <a:spAutoFit/>
          </a:bodyPr>
          <a:lstStyle/>
          <a:p>
            <a:r>
              <a:rPr lang="es-ES" sz="1600" dirty="0"/>
              <a:t>Figura 3. Pacientes tratados (régimen basado en CHOP frente a régimen con </a:t>
            </a:r>
            <a:r>
              <a:rPr lang="es-ES" sz="1600" dirty="0" err="1"/>
              <a:t>bendamustina</a:t>
            </a:r>
            <a:r>
              <a:rPr lang="es-ES" sz="1600" dirty="0"/>
              <a:t>)</a:t>
            </a:r>
          </a:p>
        </p:txBody>
      </p:sp>
      <p:sp>
        <p:nvSpPr>
          <p:cNvPr id="22" name="CuadroTexto 21">
            <a:extLst>
              <a:ext uri="{FF2B5EF4-FFF2-40B4-BE49-F238E27FC236}">
                <a16:creationId xmlns:a16="http://schemas.microsoft.com/office/drawing/2014/main" id="{13F58D63-198E-84BD-D59F-B561CAE3F3CF}"/>
              </a:ext>
            </a:extLst>
          </p:cNvPr>
          <p:cNvSpPr txBox="1"/>
          <p:nvPr/>
        </p:nvSpPr>
        <p:spPr>
          <a:xfrm>
            <a:off x="1612496" y="4074015"/>
            <a:ext cx="2834514" cy="261610"/>
          </a:xfrm>
          <a:prstGeom prst="rect">
            <a:avLst/>
          </a:prstGeom>
          <a:solidFill>
            <a:schemeClr val="bg1"/>
          </a:solidFill>
        </p:spPr>
        <p:txBody>
          <a:bodyPr wrap="square">
            <a:spAutoFit/>
          </a:bodyPr>
          <a:lstStyle/>
          <a:p>
            <a:r>
              <a:rPr lang="es-ES" sz="1050" dirty="0"/>
              <a:t>HR 0,62 (0,40-0,98), p = 0,04 </a:t>
            </a:r>
          </a:p>
        </p:txBody>
      </p:sp>
      <p:sp>
        <p:nvSpPr>
          <p:cNvPr id="24" name="CuadroTexto 23">
            <a:extLst>
              <a:ext uri="{FF2B5EF4-FFF2-40B4-BE49-F238E27FC236}">
                <a16:creationId xmlns:a16="http://schemas.microsoft.com/office/drawing/2014/main" id="{E2E02F4B-D7F4-6401-797E-BC7A3411705F}"/>
              </a:ext>
            </a:extLst>
          </p:cNvPr>
          <p:cNvSpPr txBox="1"/>
          <p:nvPr/>
        </p:nvSpPr>
        <p:spPr>
          <a:xfrm>
            <a:off x="6977921" y="4044032"/>
            <a:ext cx="2923082" cy="276999"/>
          </a:xfrm>
          <a:prstGeom prst="rect">
            <a:avLst/>
          </a:prstGeom>
          <a:solidFill>
            <a:schemeClr val="bg1"/>
          </a:solidFill>
        </p:spPr>
        <p:txBody>
          <a:bodyPr wrap="square">
            <a:spAutoFit/>
          </a:bodyPr>
          <a:lstStyle/>
          <a:p>
            <a:r>
              <a:rPr lang="es-ES" sz="1200" dirty="0"/>
              <a:t>HR 0,58 (0,35-0,97), p = 0,04 </a:t>
            </a:r>
          </a:p>
        </p:txBody>
      </p:sp>
      <p:sp>
        <p:nvSpPr>
          <p:cNvPr id="25" name="CuadroTexto 24">
            <a:extLst>
              <a:ext uri="{FF2B5EF4-FFF2-40B4-BE49-F238E27FC236}">
                <a16:creationId xmlns:a16="http://schemas.microsoft.com/office/drawing/2014/main" id="{15F656DE-55A0-B109-E6EB-A91C45E69737}"/>
              </a:ext>
            </a:extLst>
          </p:cNvPr>
          <p:cNvSpPr txBox="1"/>
          <p:nvPr/>
        </p:nvSpPr>
        <p:spPr>
          <a:xfrm>
            <a:off x="7917304" y="3658517"/>
            <a:ext cx="1611339" cy="415498"/>
          </a:xfrm>
          <a:prstGeom prst="rect">
            <a:avLst/>
          </a:prstGeom>
          <a:solidFill>
            <a:schemeClr val="bg1"/>
          </a:solidFill>
        </p:spPr>
        <p:txBody>
          <a:bodyPr wrap="none" rtlCol="0">
            <a:spAutoFit/>
          </a:bodyPr>
          <a:lstStyle/>
          <a:p>
            <a:r>
              <a:rPr lang="es-ES" sz="1050" dirty="0"/>
              <a:t>Basado en </a:t>
            </a:r>
            <a:r>
              <a:rPr lang="es-ES" sz="1050" dirty="0" err="1"/>
              <a:t>Bendamustine</a:t>
            </a:r>
            <a:endParaRPr lang="es-ES" sz="1050" dirty="0"/>
          </a:p>
          <a:p>
            <a:r>
              <a:rPr lang="es-ES" sz="1050" dirty="0"/>
              <a:t>Basado en CHOP</a:t>
            </a:r>
          </a:p>
        </p:txBody>
      </p:sp>
      <p:sp>
        <p:nvSpPr>
          <p:cNvPr id="4" name="CuadroTexto 3">
            <a:extLst>
              <a:ext uri="{FF2B5EF4-FFF2-40B4-BE49-F238E27FC236}">
                <a16:creationId xmlns:a16="http://schemas.microsoft.com/office/drawing/2014/main" id="{F3A96F32-1CF7-8F1F-3053-BEDA4E5A9EA5}"/>
              </a:ext>
            </a:extLst>
          </p:cNvPr>
          <p:cNvSpPr txBox="1"/>
          <p:nvPr/>
        </p:nvSpPr>
        <p:spPr>
          <a:xfrm>
            <a:off x="411009" y="6461489"/>
            <a:ext cx="6202016" cy="200055"/>
          </a:xfrm>
          <a:prstGeom prst="rect">
            <a:avLst/>
          </a:prstGeom>
          <a:noFill/>
        </p:spPr>
        <p:txBody>
          <a:bodyPr wrap="square">
            <a:spAutoFit/>
          </a:bodyPr>
          <a:lstStyle/>
          <a:p>
            <a:r>
              <a:rPr lang="es-ES" sz="700" dirty="0"/>
              <a:t>La ponderación de probabilidad inversa del tratamiento (IPTW)</a:t>
            </a:r>
          </a:p>
        </p:txBody>
      </p:sp>
      <p:sp>
        <p:nvSpPr>
          <p:cNvPr id="5" name="Rectángulo 4">
            <a:extLst>
              <a:ext uri="{FF2B5EF4-FFF2-40B4-BE49-F238E27FC236}">
                <a16:creationId xmlns:a16="http://schemas.microsoft.com/office/drawing/2014/main" id="{2506A750-2CAE-1CE2-7B0A-6F7EA28BD2E1}"/>
              </a:ext>
            </a:extLst>
          </p:cNvPr>
          <p:cNvSpPr/>
          <p:nvPr/>
        </p:nvSpPr>
        <p:spPr>
          <a:xfrm>
            <a:off x="10503877" y="6431067"/>
            <a:ext cx="1688123" cy="39651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EHA 2026</a:t>
            </a:r>
          </a:p>
        </p:txBody>
      </p:sp>
    </p:spTree>
    <p:extLst>
      <p:ext uri="{BB962C8B-B14F-4D97-AF65-F5344CB8AC3E}">
        <p14:creationId xmlns:p14="http://schemas.microsoft.com/office/powerpoint/2010/main" val="936525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994E8-606F-E0D0-B2DF-277EAEB8AAAC}"/>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5E0E5EFC-D922-DFC6-F45F-5CF8AD726F5B}"/>
              </a:ext>
            </a:extLst>
          </p:cNvPr>
          <p:cNvPicPr>
            <a:picLocks noChangeAspect="1"/>
          </p:cNvPicPr>
          <p:nvPr/>
        </p:nvPicPr>
        <p:blipFill>
          <a:blip r:embed="rId3"/>
          <a:stretch>
            <a:fillRect/>
          </a:stretch>
        </p:blipFill>
        <p:spPr>
          <a:xfrm>
            <a:off x="0" y="24642"/>
            <a:ext cx="12236126" cy="6833358"/>
          </a:xfrm>
          <a:prstGeom prst="rect">
            <a:avLst/>
          </a:prstGeom>
        </p:spPr>
      </p:pic>
      <p:pic>
        <p:nvPicPr>
          <p:cNvPr id="5" name="Imagen 4">
            <a:extLst>
              <a:ext uri="{FF2B5EF4-FFF2-40B4-BE49-F238E27FC236}">
                <a16:creationId xmlns:a16="http://schemas.microsoft.com/office/drawing/2014/main" id="{3D548A84-4DEF-4E7B-F568-8A8966FE0A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6532" y="1147209"/>
            <a:ext cx="10533546" cy="4678306"/>
          </a:xfrm>
          <a:prstGeom prst="rect">
            <a:avLst/>
          </a:prstGeom>
        </p:spPr>
      </p:pic>
      <p:sp>
        <p:nvSpPr>
          <p:cNvPr id="10" name="CuadroTexto 9">
            <a:extLst>
              <a:ext uri="{FF2B5EF4-FFF2-40B4-BE49-F238E27FC236}">
                <a16:creationId xmlns:a16="http://schemas.microsoft.com/office/drawing/2014/main" id="{8800B8C5-CA47-BA62-C7E0-8844279BACF4}"/>
              </a:ext>
            </a:extLst>
          </p:cNvPr>
          <p:cNvSpPr txBox="1"/>
          <p:nvPr/>
        </p:nvSpPr>
        <p:spPr>
          <a:xfrm>
            <a:off x="2945180" y="191058"/>
            <a:ext cx="8865804" cy="584775"/>
          </a:xfrm>
          <a:prstGeom prst="rect">
            <a:avLst/>
          </a:prstGeom>
          <a:solidFill>
            <a:schemeClr val="bg1"/>
          </a:solidFill>
        </p:spPr>
        <p:txBody>
          <a:bodyPr wrap="square">
            <a:spAutoFit/>
          </a:bodyPr>
          <a:lstStyle/>
          <a:p>
            <a:r>
              <a:rPr lang="es-ES" sz="3200" dirty="0"/>
              <a:t>Eventos POD24 </a:t>
            </a:r>
          </a:p>
        </p:txBody>
      </p:sp>
      <p:sp>
        <p:nvSpPr>
          <p:cNvPr id="14" name="CuadroTexto 13">
            <a:extLst>
              <a:ext uri="{FF2B5EF4-FFF2-40B4-BE49-F238E27FC236}">
                <a16:creationId xmlns:a16="http://schemas.microsoft.com/office/drawing/2014/main" id="{6829BA27-C2B9-E3B4-8CC3-D8949D21F3F4}"/>
              </a:ext>
            </a:extLst>
          </p:cNvPr>
          <p:cNvSpPr txBox="1"/>
          <p:nvPr/>
        </p:nvSpPr>
        <p:spPr>
          <a:xfrm>
            <a:off x="626532" y="5667256"/>
            <a:ext cx="10533546" cy="954107"/>
          </a:xfrm>
          <a:prstGeom prst="rect">
            <a:avLst/>
          </a:prstGeom>
          <a:solidFill>
            <a:schemeClr val="bg1"/>
          </a:solidFill>
        </p:spPr>
        <p:txBody>
          <a:bodyPr wrap="square">
            <a:spAutoFit/>
          </a:bodyPr>
          <a:lstStyle/>
          <a:p>
            <a:r>
              <a:rPr lang="es-ES" sz="1400" dirty="0"/>
              <a:t>• Se presentaron en el 14 % (92) de los pacientes tratados con HTB. Se asociaron con una supervivencia global (SG) significativamente menor en el análisis de referencia (*</a:t>
            </a:r>
            <a:r>
              <a:rPr lang="es-ES" sz="1400" dirty="0" err="1"/>
              <a:t>landmark</a:t>
            </a:r>
            <a:r>
              <a:rPr lang="es-ES" sz="1400" dirty="0"/>
              <a:t> </a:t>
            </a:r>
            <a:r>
              <a:rPr lang="es-ES" sz="1400" dirty="0" err="1"/>
              <a:t>analysis</a:t>
            </a:r>
            <a:r>
              <a:rPr lang="es-ES" sz="1400" dirty="0"/>
              <a:t>*) a los 24 meses.</a:t>
            </a:r>
          </a:p>
          <a:p>
            <a:r>
              <a:rPr lang="es-ES" sz="1400" dirty="0"/>
              <a:t> • La regresión logística multivariante identificó una puntuación </a:t>
            </a:r>
            <a:r>
              <a:rPr lang="es-ES" sz="1400" b="1" dirty="0"/>
              <a:t>FLIPI24 elevada </a:t>
            </a:r>
            <a:r>
              <a:rPr lang="es-ES" sz="1400" dirty="0"/>
              <a:t>[OR 6,20 (2,33-21,5); p &lt; 0,01] y el </a:t>
            </a:r>
            <a:r>
              <a:rPr lang="es-ES" sz="1400" b="1" dirty="0"/>
              <a:t>sexo masculino </a:t>
            </a:r>
            <a:r>
              <a:rPr lang="es-ES" sz="1400" dirty="0"/>
              <a:t>[OR 1,80 (1,02-3,27); p &lt; 0,05] como factores predictivos de POD24. (fig. 5)</a:t>
            </a:r>
          </a:p>
        </p:txBody>
      </p:sp>
      <p:sp>
        <p:nvSpPr>
          <p:cNvPr id="16" name="CuadroTexto 15">
            <a:extLst>
              <a:ext uri="{FF2B5EF4-FFF2-40B4-BE49-F238E27FC236}">
                <a16:creationId xmlns:a16="http://schemas.microsoft.com/office/drawing/2014/main" id="{89CF68C4-54D9-2E20-D9BD-13C924AFEA14}"/>
              </a:ext>
            </a:extLst>
          </p:cNvPr>
          <p:cNvSpPr txBox="1"/>
          <p:nvPr/>
        </p:nvSpPr>
        <p:spPr>
          <a:xfrm>
            <a:off x="626532" y="1223655"/>
            <a:ext cx="4924262" cy="738664"/>
          </a:xfrm>
          <a:prstGeom prst="rect">
            <a:avLst/>
          </a:prstGeom>
          <a:solidFill>
            <a:schemeClr val="bg1"/>
          </a:solidFill>
        </p:spPr>
        <p:txBody>
          <a:bodyPr wrap="square">
            <a:spAutoFit/>
          </a:bodyPr>
          <a:lstStyle/>
          <a:p>
            <a:r>
              <a:rPr lang="es-ES" sz="1400" dirty="0"/>
              <a:t>Figura 4. Supervivencia global según el estado de POD24, análisis de punto de referencia a los 24 meses ajustado por edad, sexo, PS y FLIPI.</a:t>
            </a:r>
          </a:p>
        </p:txBody>
      </p:sp>
      <p:sp>
        <p:nvSpPr>
          <p:cNvPr id="18" name="CuadroTexto 17">
            <a:extLst>
              <a:ext uri="{FF2B5EF4-FFF2-40B4-BE49-F238E27FC236}">
                <a16:creationId xmlns:a16="http://schemas.microsoft.com/office/drawing/2014/main" id="{9E959E8B-1DEF-992F-292D-A6E8F46D072D}"/>
              </a:ext>
            </a:extLst>
          </p:cNvPr>
          <p:cNvSpPr txBox="1"/>
          <p:nvPr/>
        </p:nvSpPr>
        <p:spPr>
          <a:xfrm>
            <a:off x="6607919" y="392090"/>
            <a:ext cx="5203065" cy="369332"/>
          </a:xfrm>
          <a:prstGeom prst="rect">
            <a:avLst/>
          </a:prstGeom>
          <a:solidFill>
            <a:schemeClr val="bg1"/>
          </a:solidFill>
        </p:spPr>
        <p:txBody>
          <a:bodyPr wrap="square">
            <a:spAutoFit/>
          </a:bodyPr>
          <a:lstStyle/>
          <a:p>
            <a:r>
              <a:rPr lang="es-ES" dirty="0"/>
              <a:t>Figura 5. Predictores multivariables de POD24</a:t>
            </a:r>
          </a:p>
        </p:txBody>
      </p:sp>
      <p:sp>
        <p:nvSpPr>
          <p:cNvPr id="3" name="Rectángulo 2">
            <a:extLst>
              <a:ext uri="{FF2B5EF4-FFF2-40B4-BE49-F238E27FC236}">
                <a16:creationId xmlns:a16="http://schemas.microsoft.com/office/drawing/2014/main" id="{B703B4B7-BD0C-B654-0150-27D6B61657A8}"/>
              </a:ext>
            </a:extLst>
          </p:cNvPr>
          <p:cNvSpPr/>
          <p:nvPr/>
        </p:nvSpPr>
        <p:spPr>
          <a:xfrm>
            <a:off x="11160078" y="6431067"/>
            <a:ext cx="1031922" cy="39651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600" dirty="0">
                <a:solidFill>
                  <a:schemeClr val="tx1"/>
                </a:solidFill>
              </a:rPr>
              <a:t>EHA 2026</a:t>
            </a:r>
          </a:p>
        </p:txBody>
      </p:sp>
      <p:sp>
        <p:nvSpPr>
          <p:cNvPr id="4" name="Flecha izquierda 3">
            <a:extLst>
              <a:ext uri="{FF2B5EF4-FFF2-40B4-BE49-F238E27FC236}">
                <a16:creationId xmlns:a16="http://schemas.microsoft.com/office/drawing/2014/main" id="{27D2F795-9634-9EFC-B906-1243CBEDAE8D}"/>
              </a:ext>
            </a:extLst>
          </p:cNvPr>
          <p:cNvSpPr/>
          <p:nvPr/>
        </p:nvSpPr>
        <p:spPr>
          <a:xfrm>
            <a:off x="11194193" y="2424337"/>
            <a:ext cx="616791" cy="55084"/>
          </a:xfrm>
          <a:prstGeom prst="leftArrow">
            <a:avLst/>
          </a:prstGeom>
          <a:solidFill>
            <a:srgbClr val="D08DC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Flecha izquierda 5">
            <a:extLst>
              <a:ext uri="{FF2B5EF4-FFF2-40B4-BE49-F238E27FC236}">
                <a16:creationId xmlns:a16="http://schemas.microsoft.com/office/drawing/2014/main" id="{AADD1590-5C54-EABF-2A95-0F5CA4ACC53E}"/>
              </a:ext>
            </a:extLst>
          </p:cNvPr>
          <p:cNvSpPr/>
          <p:nvPr/>
        </p:nvSpPr>
        <p:spPr>
          <a:xfrm>
            <a:off x="11257072" y="4108701"/>
            <a:ext cx="616791" cy="55084"/>
          </a:xfrm>
          <a:prstGeom prst="leftArrow">
            <a:avLst/>
          </a:prstGeom>
          <a:solidFill>
            <a:srgbClr val="D08DC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CuadroTexto 7">
            <a:extLst>
              <a:ext uri="{FF2B5EF4-FFF2-40B4-BE49-F238E27FC236}">
                <a16:creationId xmlns:a16="http://schemas.microsoft.com/office/drawing/2014/main" id="{FDA10575-4730-5088-3256-302278CB9D2F}"/>
              </a:ext>
            </a:extLst>
          </p:cNvPr>
          <p:cNvSpPr txBox="1"/>
          <p:nvPr/>
        </p:nvSpPr>
        <p:spPr>
          <a:xfrm>
            <a:off x="1109040" y="4926459"/>
            <a:ext cx="3672280" cy="338554"/>
          </a:xfrm>
          <a:prstGeom prst="rect">
            <a:avLst/>
          </a:prstGeom>
          <a:solidFill>
            <a:schemeClr val="bg1"/>
          </a:solidFill>
        </p:spPr>
        <p:txBody>
          <a:bodyPr wrap="square">
            <a:spAutoFit/>
          </a:bodyPr>
          <a:lstStyle/>
          <a:p>
            <a:r>
              <a:rPr lang="es-ES" sz="1600" dirty="0">
                <a:latin typeface="Helvetica" pitchFamily="2" charset="0"/>
              </a:rPr>
              <a:t>H</a:t>
            </a:r>
            <a:r>
              <a:rPr lang="es-ES" sz="1600" dirty="0">
                <a:effectLst/>
                <a:latin typeface="Helvetica" pitchFamily="2" charset="0"/>
              </a:rPr>
              <a:t>R = 5.52(3.11-9,831 0 &lt; 0.00|</a:t>
            </a:r>
          </a:p>
        </p:txBody>
      </p:sp>
      <p:pic>
        <p:nvPicPr>
          <p:cNvPr id="9" name="Imagen 8">
            <a:extLst>
              <a:ext uri="{FF2B5EF4-FFF2-40B4-BE49-F238E27FC236}">
                <a16:creationId xmlns:a16="http://schemas.microsoft.com/office/drawing/2014/main" id="{2F906BCA-658B-1A29-BAAE-6F8D43066768}"/>
              </a:ext>
            </a:extLst>
          </p:cNvPr>
          <p:cNvPicPr>
            <a:picLocks noChangeAspect="1"/>
          </p:cNvPicPr>
          <p:nvPr/>
        </p:nvPicPr>
        <p:blipFill>
          <a:blip r:embed="rId4">
            <a:extLst>
              <a:ext uri="{28A0092B-C50C-407E-A947-70E740481C1C}">
                <a14:useLocalDpi xmlns:a14="http://schemas.microsoft.com/office/drawing/2010/main" val="0"/>
              </a:ext>
            </a:extLst>
          </a:blip>
          <a:srcRect l="68334" t="9489" b="14013"/>
          <a:stretch>
            <a:fillRect/>
          </a:stretch>
        </p:blipFill>
        <p:spPr>
          <a:xfrm>
            <a:off x="7565981" y="809770"/>
            <a:ext cx="4245003" cy="4554710"/>
          </a:xfrm>
          <a:prstGeom prst="rect">
            <a:avLst/>
          </a:prstGeom>
        </p:spPr>
      </p:pic>
      <p:sp>
        <p:nvSpPr>
          <p:cNvPr id="11" name="CuadroTexto 10">
            <a:extLst>
              <a:ext uri="{FF2B5EF4-FFF2-40B4-BE49-F238E27FC236}">
                <a16:creationId xmlns:a16="http://schemas.microsoft.com/office/drawing/2014/main" id="{E3197C4B-AC4B-2D66-D189-9DACA3CEE4B6}"/>
              </a:ext>
            </a:extLst>
          </p:cNvPr>
          <p:cNvSpPr txBox="1"/>
          <p:nvPr/>
        </p:nvSpPr>
        <p:spPr>
          <a:xfrm>
            <a:off x="2482985" y="4406274"/>
            <a:ext cx="752129" cy="415498"/>
          </a:xfrm>
          <a:prstGeom prst="rect">
            <a:avLst/>
          </a:prstGeom>
          <a:solidFill>
            <a:schemeClr val="bg1"/>
          </a:solidFill>
        </p:spPr>
        <p:txBody>
          <a:bodyPr wrap="none" rtlCol="0">
            <a:spAutoFit/>
          </a:bodyPr>
          <a:lstStyle/>
          <a:p>
            <a:r>
              <a:rPr lang="es-ES" sz="1000" dirty="0"/>
              <a:t>No POD24</a:t>
            </a:r>
          </a:p>
          <a:p>
            <a:r>
              <a:rPr lang="es-ES" sz="1000" dirty="0"/>
              <a:t>POD24</a:t>
            </a:r>
          </a:p>
        </p:txBody>
      </p:sp>
      <p:sp>
        <p:nvSpPr>
          <p:cNvPr id="24" name="Marcador de contenido 2">
            <a:extLst>
              <a:ext uri="{FF2B5EF4-FFF2-40B4-BE49-F238E27FC236}">
                <a16:creationId xmlns:a16="http://schemas.microsoft.com/office/drawing/2014/main" id="{41AC48ED-6BED-AC70-0F50-D9D0B9311139}"/>
              </a:ext>
            </a:extLst>
          </p:cNvPr>
          <p:cNvSpPr txBox="1">
            <a:spLocks/>
          </p:cNvSpPr>
          <p:nvPr/>
        </p:nvSpPr>
        <p:spPr>
          <a:xfrm>
            <a:off x="5712206" y="1102839"/>
            <a:ext cx="2168601" cy="3939241"/>
          </a:xfrm>
          <a:prstGeom prst="rect">
            <a:avLst/>
          </a:prstGeom>
          <a:solidFill>
            <a:schemeClr val="bg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0"/>
              </a:lnSpc>
              <a:buFont typeface="Arial" panose="020B0604020202020204" pitchFamily="34" charset="0"/>
              <a:buNone/>
            </a:pPr>
            <a:endParaRPr lang="es-ES" sz="1000" b="1" u="sng" dirty="0"/>
          </a:p>
          <a:p>
            <a:pPr marL="0" indent="0">
              <a:lnSpc>
                <a:spcPct val="0"/>
              </a:lnSpc>
              <a:buFont typeface="Arial" panose="020B0604020202020204" pitchFamily="34" charset="0"/>
              <a:buNone/>
            </a:pPr>
            <a:r>
              <a:rPr lang="es-ES" sz="1000" b="1" u="sng" dirty="0" err="1"/>
              <a:t>Characteristic</a:t>
            </a:r>
            <a:r>
              <a:rPr lang="es-ES" sz="1000" b="1" u="sng" dirty="0"/>
              <a:t>       N (%)</a:t>
            </a:r>
          </a:p>
          <a:p>
            <a:pPr marL="0" indent="0">
              <a:lnSpc>
                <a:spcPct val="0"/>
              </a:lnSpc>
              <a:buFont typeface="Arial" panose="020B0604020202020204" pitchFamily="34" charset="0"/>
              <a:buNone/>
            </a:pPr>
            <a:r>
              <a:rPr lang="es-ES" sz="1000" b="1" dirty="0"/>
              <a:t>FLIPI24 </a:t>
            </a:r>
          </a:p>
          <a:p>
            <a:pPr marL="0" indent="0">
              <a:lnSpc>
                <a:spcPct val="0"/>
              </a:lnSpc>
              <a:buFont typeface="Arial" panose="020B0604020202020204" pitchFamily="34" charset="0"/>
              <a:buNone/>
            </a:pPr>
            <a:r>
              <a:rPr lang="es-ES" sz="1000" dirty="0"/>
              <a:t>Low                         87(19%)</a:t>
            </a:r>
          </a:p>
          <a:p>
            <a:pPr marL="0" indent="0">
              <a:lnSpc>
                <a:spcPct val="0"/>
              </a:lnSpc>
              <a:buFont typeface="Arial" panose="020B0604020202020204" pitchFamily="34" charset="0"/>
              <a:buNone/>
            </a:pPr>
            <a:r>
              <a:rPr lang="es-ES" sz="1000" dirty="0" err="1"/>
              <a:t>Intermediate</a:t>
            </a:r>
            <a:r>
              <a:rPr lang="es-ES" sz="1000" dirty="0"/>
              <a:t>       	165(37%)</a:t>
            </a:r>
          </a:p>
          <a:p>
            <a:pPr marL="0" indent="0">
              <a:lnSpc>
                <a:spcPct val="0"/>
              </a:lnSpc>
              <a:buFont typeface="Arial" panose="020B0604020202020204" pitchFamily="34" charset="0"/>
              <a:buNone/>
            </a:pPr>
            <a:endParaRPr lang="es-ES" sz="1000" dirty="0"/>
          </a:p>
          <a:p>
            <a:pPr marL="0" indent="0">
              <a:lnSpc>
                <a:spcPct val="0"/>
              </a:lnSpc>
              <a:buFont typeface="Arial" panose="020B0604020202020204" pitchFamily="34" charset="0"/>
              <a:buNone/>
            </a:pPr>
            <a:r>
              <a:rPr lang="es-ES" sz="1000" b="1" u="sng" dirty="0"/>
              <a:t>High  	  195(445)</a:t>
            </a:r>
          </a:p>
          <a:p>
            <a:pPr marL="0" indent="0">
              <a:lnSpc>
                <a:spcPct val="0"/>
              </a:lnSpc>
              <a:buFont typeface="Arial" panose="020B0604020202020204" pitchFamily="34" charset="0"/>
              <a:buNone/>
            </a:pPr>
            <a:endParaRPr lang="es-ES" sz="1000" dirty="0"/>
          </a:p>
          <a:p>
            <a:pPr marL="0" indent="0">
              <a:lnSpc>
                <a:spcPct val="0"/>
              </a:lnSpc>
              <a:buFont typeface="Arial" panose="020B0604020202020204" pitchFamily="34" charset="0"/>
              <a:buNone/>
            </a:pPr>
            <a:r>
              <a:rPr lang="es-ES" sz="1000" b="1" dirty="0" err="1"/>
              <a:t>Histology</a:t>
            </a:r>
            <a:endParaRPr lang="es-ES" sz="1000" b="1" dirty="0"/>
          </a:p>
          <a:p>
            <a:pPr marL="0" indent="0">
              <a:lnSpc>
                <a:spcPct val="0"/>
              </a:lnSpc>
              <a:buFont typeface="Arial" panose="020B0604020202020204" pitchFamily="34" charset="0"/>
              <a:buNone/>
            </a:pPr>
            <a:r>
              <a:rPr lang="es-ES" sz="1000" dirty="0"/>
              <a:t>FL grade 1-2         	0 (0%)</a:t>
            </a:r>
          </a:p>
          <a:p>
            <a:pPr marL="0" indent="0">
              <a:lnSpc>
                <a:spcPct val="0"/>
              </a:lnSpc>
              <a:buFont typeface="Arial" panose="020B0604020202020204" pitchFamily="34" charset="0"/>
              <a:buNone/>
            </a:pPr>
            <a:endParaRPr lang="es-ES" sz="1000" dirty="0"/>
          </a:p>
          <a:p>
            <a:pPr marL="0" indent="0">
              <a:lnSpc>
                <a:spcPct val="0"/>
              </a:lnSpc>
              <a:buFont typeface="Arial" panose="020B0604020202020204" pitchFamily="34" charset="0"/>
              <a:buNone/>
            </a:pPr>
            <a:r>
              <a:rPr lang="es-ES" sz="1000" dirty="0"/>
              <a:t>FL grade 3a          	70(16%)</a:t>
            </a:r>
          </a:p>
          <a:p>
            <a:pPr marL="0" indent="0">
              <a:lnSpc>
                <a:spcPct val="0"/>
              </a:lnSpc>
              <a:buFont typeface="Arial" panose="020B0604020202020204" pitchFamily="34" charset="0"/>
              <a:buNone/>
            </a:pPr>
            <a:endParaRPr lang="es-ES" sz="1000" dirty="0"/>
          </a:p>
          <a:p>
            <a:pPr marL="0" indent="0">
              <a:lnSpc>
                <a:spcPct val="0"/>
              </a:lnSpc>
              <a:buFont typeface="Arial" panose="020B0604020202020204" pitchFamily="34" charset="0"/>
              <a:buNone/>
            </a:pPr>
            <a:r>
              <a:rPr lang="es-ES" sz="1000" dirty="0"/>
              <a:t>FL NOS	  22 (5%)</a:t>
            </a:r>
          </a:p>
          <a:p>
            <a:pPr marL="0" indent="0">
              <a:lnSpc>
                <a:spcPct val="0"/>
              </a:lnSpc>
              <a:buFont typeface="Arial" panose="020B0604020202020204" pitchFamily="34" charset="0"/>
              <a:buNone/>
            </a:pPr>
            <a:endParaRPr lang="es-ES" sz="1000" dirty="0"/>
          </a:p>
          <a:p>
            <a:pPr marL="0" indent="0">
              <a:lnSpc>
                <a:spcPct val="0"/>
              </a:lnSpc>
              <a:buFont typeface="Arial" panose="020B0604020202020204" pitchFamily="34" charset="0"/>
              <a:buNone/>
            </a:pPr>
            <a:r>
              <a:rPr lang="es-ES" sz="1000" b="1" dirty="0"/>
              <a:t>Extra-nodal </a:t>
            </a:r>
            <a:r>
              <a:rPr lang="es-ES" sz="1000" b="1" dirty="0" err="1"/>
              <a:t>involement</a:t>
            </a:r>
            <a:endParaRPr lang="es-ES" sz="1000" b="1" dirty="0"/>
          </a:p>
          <a:p>
            <a:pPr marL="0" indent="0">
              <a:lnSpc>
                <a:spcPct val="0"/>
              </a:lnSpc>
              <a:buFont typeface="Arial" panose="020B0604020202020204" pitchFamily="34" charset="0"/>
              <a:buNone/>
            </a:pPr>
            <a:r>
              <a:rPr lang="es-ES" sz="1000" dirty="0"/>
              <a:t>No 	276(62%)</a:t>
            </a:r>
          </a:p>
          <a:p>
            <a:pPr marL="0" indent="0">
              <a:lnSpc>
                <a:spcPct val="0"/>
              </a:lnSpc>
              <a:buFont typeface="Arial" panose="020B0604020202020204" pitchFamily="34" charset="0"/>
              <a:buNone/>
            </a:pPr>
            <a:endParaRPr lang="es-ES" sz="1000" dirty="0"/>
          </a:p>
          <a:p>
            <a:pPr marL="0" indent="0">
              <a:lnSpc>
                <a:spcPct val="0"/>
              </a:lnSpc>
              <a:buFont typeface="Arial" panose="020B0604020202020204" pitchFamily="34" charset="0"/>
              <a:buNone/>
            </a:pPr>
            <a:r>
              <a:rPr lang="es-ES" sz="1000" dirty="0"/>
              <a:t>Yes                      	 171(38%)</a:t>
            </a:r>
          </a:p>
          <a:p>
            <a:pPr marL="0" indent="0">
              <a:lnSpc>
                <a:spcPct val="0"/>
              </a:lnSpc>
              <a:buFont typeface="Arial" panose="020B0604020202020204" pitchFamily="34" charset="0"/>
              <a:buNone/>
            </a:pPr>
            <a:endParaRPr lang="es-ES" sz="1000" dirty="0"/>
          </a:p>
          <a:p>
            <a:pPr marL="0" indent="0">
              <a:lnSpc>
                <a:spcPct val="0"/>
              </a:lnSpc>
              <a:buFont typeface="Arial" panose="020B0604020202020204" pitchFamily="34" charset="0"/>
              <a:buNone/>
            </a:pPr>
            <a:r>
              <a:rPr lang="es-ES" sz="1000" b="1" dirty="0"/>
              <a:t>Sex</a:t>
            </a:r>
          </a:p>
          <a:p>
            <a:pPr marL="0" indent="0">
              <a:lnSpc>
                <a:spcPct val="0"/>
              </a:lnSpc>
              <a:buFont typeface="Arial" panose="020B0604020202020204" pitchFamily="34" charset="0"/>
              <a:buNone/>
            </a:pPr>
            <a:r>
              <a:rPr lang="es-ES" sz="1000" dirty="0" err="1"/>
              <a:t>Femele</a:t>
            </a:r>
            <a:r>
              <a:rPr lang="es-ES" sz="1000" dirty="0"/>
              <a:t>	206(48%)</a:t>
            </a:r>
          </a:p>
          <a:p>
            <a:pPr marL="0" indent="0">
              <a:lnSpc>
                <a:spcPct val="0"/>
              </a:lnSpc>
              <a:buFont typeface="Arial" panose="020B0604020202020204" pitchFamily="34" charset="0"/>
              <a:buNone/>
            </a:pPr>
            <a:endParaRPr lang="es-ES" sz="1000" dirty="0"/>
          </a:p>
          <a:p>
            <a:pPr marL="0" indent="0">
              <a:lnSpc>
                <a:spcPct val="0"/>
              </a:lnSpc>
              <a:buFont typeface="Arial" panose="020B0604020202020204" pitchFamily="34" charset="0"/>
              <a:buNone/>
            </a:pPr>
            <a:r>
              <a:rPr lang="es-ES" sz="1000" b="1" u="sng" dirty="0"/>
              <a:t>Male	241(54%)</a:t>
            </a:r>
          </a:p>
          <a:p>
            <a:pPr marL="0" indent="0">
              <a:lnSpc>
                <a:spcPct val="0"/>
              </a:lnSpc>
              <a:buFont typeface="Arial" panose="020B0604020202020204" pitchFamily="34" charset="0"/>
              <a:buNone/>
            </a:pPr>
            <a:endParaRPr lang="es-ES" sz="1000" dirty="0"/>
          </a:p>
          <a:p>
            <a:pPr marL="0" indent="0">
              <a:lnSpc>
                <a:spcPct val="0"/>
              </a:lnSpc>
              <a:buFont typeface="Arial" panose="020B0604020202020204" pitchFamily="34" charset="0"/>
              <a:buNone/>
            </a:pPr>
            <a:r>
              <a:rPr lang="es-ES" sz="1000" b="1" dirty="0"/>
              <a:t>GELF</a:t>
            </a:r>
          </a:p>
          <a:p>
            <a:pPr marL="0" indent="0">
              <a:lnSpc>
                <a:spcPct val="0"/>
              </a:lnSpc>
              <a:buFont typeface="Arial" panose="020B0604020202020204" pitchFamily="34" charset="0"/>
              <a:buNone/>
            </a:pPr>
            <a:r>
              <a:rPr lang="es-ES" sz="1000" dirty="0"/>
              <a:t>No	98(22%)</a:t>
            </a:r>
          </a:p>
          <a:p>
            <a:pPr marL="0" indent="0">
              <a:lnSpc>
                <a:spcPct val="0"/>
              </a:lnSpc>
              <a:buFont typeface="Arial" panose="020B0604020202020204" pitchFamily="34" charset="0"/>
              <a:buNone/>
            </a:pPr>
            <a:endParaRPr lang="es-ES" sz="1000" dirty="0"/>
          </a:p>
          <a:p>
            <a:pPr marL="0" indent="0">
              <a:lnSpc>
                <a:spcPct val="0"/>
              </a:lnSpc>
              <a:buFont typeface="Arial" panose="020B0604020202020204" pitchFamily="34" charset="0"/>
              <a:buNone/>
            </a:pPr>
            <a:r>
              <a:rPr lang="es-ES" sz="1000" dirty="0"/>
              <a:t>Yes	349(78%)</a:t>
            </a:r>
          </a:p>
        </p:txBody>
      </p:sp>
    </p:spTree>
    <p:extLst>
      <p:ext uri="{BB962C8B-B14F-4D97-AF65-F5344CB8AC3E}">
        <p14:creationId xmlns:p14="http://schemas.microsoft.com/office/powerpoint/2010/main" val="4103668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FE489-10F3-E18D-8F17-6B61A3851618}"/>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E2D498D0-63F2-AB98-1371-CA554AF78B9F}"/>
              </a:ext>
            </a:extLst>
          </p:cNvPr>
          <p:cNvPicPr>
            <a:picLocks noChangeAspect="1"/>
          </p:cNvPicPr>
          <p:nvPr/>
        </p:nvPicPr>
        <p:blipFill>
          <a:blip r:embed="rId3"/>
          <a:stretch>
            <a:fillRect/>
          </a:stretch>
        </p:blipFill>
        <p:spPr>
          <a:xfrm>
            <a:off x="-44126" y="0"/>
            <a:ext cx="12280252" cy="6858000"/>
          </a:xfrm>
          <a:prstGeom prst="rect">
            <a:avLst/>
          </a:prstGeom>
        </p:spPr>
      </p:pic>
      <p:sp>
        <p:nvSpPr>
          <p:cNvPr id="6" name="CuadroTexto 5">
            <a:extLst>
              <a:ext uri="{FF2B5EF4-FFF2-40B4-BE49-F238E27FC236}">
                <a16:creationId xmlns:a16="http://schemas.microsoft.com/office/drawing/2014/main" id="{C4644BB6-C63A-CC0D-CAEF-0AF5585748FA}"/>
              </a:ext>
            </a:extLst>
          </p:cNvPr>
          <p:cNvSpPr txBox="1"/>
          <p:nvPr/>
        </p:nvSpPr>
        <p:spPr>
          <a:xfrm>
            <a:off x="368135" y="2400543"/>
            <a:ext cx="11396352" cy="2013885"/>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s-ES" sz="1700" dirty="0"/>
              <a:t>Las estrategias de primera línea para el linfoma folicular (LF) presentan una discordancia parcial con los criterios GELF. </a:t>
            </a:r>
          </a:p>
          <a:p>
            <a:pPr marL="285750" indent="-285750">
              <a:lnSpc>
                <a:spcPct val="150000"/>
              </a:lnSpc>
              <a:buFont typeface="Arial" panose="020B0604020202020204" pitchFamily="34" charset="0"/>
              <a:buChar char="•"/>
            </a:pPr>
            <a:r>
              <a:rPr lang="es-ES" sz="1700" dirty="0"/>
              <a:t>La monoterapia con Rituximab prolongan el tiempo hasta el siguiente tratamiento (TNNC) vs WW, con similar  SLP, SLE y SG.</a:t>
            </a:r>
          </a:p>
          <a:p>
            <a:pPr marL="285750" indent="-285750">
              <a:lnSpc>
                <a:spcPct val="150000"/>
              </a:lnSpc>
              <a:buFont typeface="Arial" panose="020B0604020202020204" pitchFamily="34" charset="0"/>
              <a:buChar char="•"/>
            </a:pPr>
            <a:r>
              <a:rPr lang="es-ES" sz="1700" dirty="0"/>
              <a:t>En pacientes tratados con HTB, los regímenes basados ​​en CHOP se asocian con SLP y una SLE superiores a las de los regímenes basados ​​en </a:t>
            </a:r>
            <a:r>
              <a:rPr lang="es-ES" sz="1700" dirty="0" err="1"/>
              <a:t>bendamustina</a:t>
            </a:r>
            <a:r>
              <a:rPr lang="es-ES" sz="1700" dirty="0"/>
              <a:t>.</a:t>
            </a:r>
          </a:p>
          <a:p>
            <a:pPr marL="285750" indent="-285750">
              <a:lnSpc>
                <a:spcPct val="150000"/>
              </a:lnSpc>
              <a:buFont typeface="Arial" panose="020B0604020202020204" pitchFamily="34" charset="0"/>
              <a:buChar char="•"/>
            </a:pPr>
            <a:r>
              <a:rPr lang="es-ES" sz="1700" dirty="0"/>
              <a:t>La progresión a los 24 meses (POD24) se asocia a una SG más corta, y el FLIPI-24 es un fuerte predictor de POD24.</a:t>
            </a:r>
          </a:p>
        </p:txBody>
      </p:sp>
      <p:pic>
        <p:nvPicPr>
          <p:cNvPr id="7" name="Imagen 6">
            <a:extLst>
              <a:ext uri="{FF2B5EF4-FFF2-40B4-BE49-F238E27FC236}">
                <a16:creationId xmlns:a16="http://schemas.microsoft.com/office/drawing/2014/main" id="{1B305E16-B1BE-5714-32B8-9FD8BA2B3B9B}"/>
              </a:ext>
            </a:extLst>
          </p:cNvPr>
          <p:cNvPicPr>
            <a:picLocks noChangeAspect="1"/>
          </p:cNvPicPr>
          <p:nvPr/>
        </p:nvPicPr>
        <p:blipFill>
          <a:blip r:embed="rId4"/>
          <a:srcRect r="89928"/>
          <a:stretch>
            <a:fillRect/>
          </a:stretch>
        </p:blipFill>
        <p:spPr>
          <a:xfrm>
            <a:off x="739497" y="939219"/>
            <a:ext cx="1191233" cy="860375"/>
          </a:xfrm>
          <a:prstGeom prst="rect">
            <a:avLst/>
          </a:prstGeom>
        </p:spPr>
      </p:pic>
      <p:sp>
        <p:nvSpPr>
          <p:cNvPr id="4" name="Rectángulo 3">
            <a:extLst>
              <a:ext uri="{FF2B5EF4-FFF2-40B4-BE49-F238E27FC236}">
                <a16:creationId xmlns:a16="http://schemas.microsoft.com/office/drawing/2014/main" id="{39886A4E-E29D-1710-E64F-F093C31312DE}"/>
              </a:ext>
            </a:extLst>
          </p:cNvPr>
          <p:cNvSpPr/>
          <p:nvPr/>
        </p:nvSpPr>
        <p:spPr>
          <a:xfrm>
            <a:off x="10503877" y="6431067"/>
            <a:ext cx="1688123" cy="39651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EHA 2026</a:t>
            </a:r>
          </a:p>
        </p:txBody>
      </p:sp>
      <p:sp>
        <p:nvSpPr>
          <p:cNvPr id="5" name="Rectángulo 4">
            <a:extLst>
              <a:ext uri="{FF2B5EF4-FFF2-40B4-BE49-F238E27FC236}">
                <a16:creationId xmlns:a16="http://schemas.microsoft.com/office/drawing/2014/main" id="{7C0A67D1-A794-AC79-FD2C-0F2082AFD786}"/>
              </a:ext>
            </a:extLst>
          </p:cNvPr>
          <p:cNvSpPr/>
          <p:nvPr/>
        </p:nvSpPr>
        <p:spPr>
          <a:xfrm>
            <a:off x="4602997" y="542441"/>
            <a:ext cx="2464230" cy="39537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dirty="0"/>
              <a:t>Conclusión</a:t>
            </a:r>
          </a:p>
        </p:txBody>
      </p:sp>
      <p:sp>
        <p:nvSpPr>
          <p:cNvPr id="9" name="CuadroTexto 8">
            <a:extLst>
              <a:ext uri="{FF2B5EF4-FFF2-40B4-BE49-F238E27FC236}">
                <a16:creationId xmlns:a16="http://schemas.microsoft.com/office/drawing/2014/main" id="{3E609A25-9FA6-4A37-EF79-F4897BCEAAD7}"/>
              </a:ext>
            </a:extLst>
          </p:cNvPr>
          <p:cNvSpPr txBox="1"/>
          <p:nvPr/>
        </p:nvSpPr>
        <p:spPr>
          <a:xfrm>
            <a:off x="1930730" y="1107882"/>
            <a:ext cx="9916886" cy="861774"/>
          </a:xfrm>
          <a:prstGeom prst="rect">
            <a:avLst/>
          </a:prstGeom>
          <a:solidFill>
            <a:schemeClr val="bg1"/>
          </a:solidFill>
        </p:spPr>
        <p:txBody>
          <a:bodyPr wrap="square">
            <a:spAutoFit/>
          </a:bodyPr>
          <a:lstStyle/>
          <a:p>
            <a:pPr>
              <a:buNone/>
            </a:pPr>
            <a:r>
              <a:rPr lang="es-ES" b="1" dirty="0">
                <a:solidFill>
                  <a:schemeClr val="accent5">
                    <a:lumMod val="50000"/>
                  </a:schemeClr>
                </a:solidFill>
              </a:rPr>
              <a:t>TRATAMIENTO ACTUAL Y RESULTADOS DE SUPERVIVENCIA EN PACIENTES CON LINFOMA FOLICULAR DE REALYSA, UNA COHORTE MULTICÉNTRICA FRANCESA DEL LYSA BASADA EN DATOS DE LA VIDA REAL</a:t>
            </a:r>
            <a:endParaRPr lang="es-ES" b="1" dirty="0">
              <a:solidFill>
                <a:schemeClr val="accent5">
                  <a:lumMod val="50000"/>
                </a:schemeClr>
              </a:solidFill>
              <a:effectLst/>
            </a:endParaRPr>
          </a:p>
          <a:p>
            <a:r>
              <a:rPr lang="es-ES" sz="700" b="1" dirty="0">
                <a:solidFill>
                  <a:schemeClr val="accent1">
                    <a:lumMod val="50000"/>
                  </a:schemeClr>
                </a:solidFill>
              </a:rPr>
              <a:t>LOAP!, C. THIEBLEMONT, A. BELOT3, C. HAIOUN', F. BIJOUS, C. ROSSIS, L. YSEBAERT, L-M. FORNECKER®, J. ABRAHAM®, K. BOUABDALLAH1®, R; GRESSIN"', F. CHERBLANC3, A. PAUC3, B. LESNE3, I IORINEAU12, A. CHAUCHET13, S. GUIDEZ14, F. JARDIN15, L. FOUILLET16, G. LABOURE17, C. SARKOZY!, H. GHESQUIERES</a:t>
            </a:r>
          </a:p>
        </p:txBody>
      </p:sp>
    </p:spTree>
    <p:extLst>
      <p:ext uri="{BB962C8B-B14F-4D97-AF65-F5344CB8AC3E}">
        <p14:creationId xmlns:p14="http://schemas.microsoft.com/office/powerpoint/2010/main" val="358460564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9761</TotalTime>
  <Words>3379</Words>
  <Application>Microsoft Office PowerPoint</Application>
  <PresentationFormat>Panorámica</PresentationFormat>
  <Paragraphs>276</Paragraphs>
  <Slides>26</Slides>
  <Notes>23</Notes>
  <HiddenSlides>0</HiddenSlides>
  <MMClips>0</MMClips>
  <ScaleCrop>false</ScaleCrop>
  <HeadingPairs>
    <vt:vector size="4" baseType="variant">
      <vt:variant>
        <vt:lpstr>Tema</vt:lpstr>
      </vt:variant>
      <vt:variant>
        <vt:i4>1</vt:i4>
      </vt:variant>
      <vt:variant>
        <vt:lpstr>Títulos de diapositiva</vt:lpstr>
      </vt:variant>
      <vt:variant>
        <vt:i4>26</vt:i4>
      </vt:variant>
    </vt:vector>
  </HeadingPairs>
  <TitlesOfParts>
    <vt:vector size="27" baseType="lpstr">
      <vt:lpstr>Tema de Office</vt:lpstr>
      <vt:lpstr>LINFOMA FOLICULAR</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Conclusión </vt:lpstr>
      <vt:lpstr>Presentación de PowerPoint</vt:lpstr>
      <vt:lpstr>Presentación de PowerPoint</vt:lpstr>
      <vt:lpstr>Presentación de PowerPoint</vt:lpstr>
      <vt:lpstr>El beneficio de eficacia con epcoritamab + R2 se mantuvo en todos los subgrupos de edad de los pacientes.</vt:lpstr>
      <vt:lpstr>Presentación de PowerPoint</vt:lpstr>
      <vt:lpstr>La puntuación FLIPI basal o el estado POD24 no influyeron en el beneficio terapéutico de epcoritamab + R2 frente a R2</vt:lpstr>
      <vt:lpstr>Tanto los subgrupos de bajo como los de alto riesgo clínicamente relevantes mostraron una mejor supervivencia libre de progresión (SLP) con epcoritamab + R2 frente a R2. </vt:lpstr>
      <vt:lpstr>El perfil de seguridad de epcoritamab + R2 fue, en general, manejable en todos los subgrupos de edad.</vt:lpstr>
      <vt:lpstr>Presentación de PowerPoint</vt:lpstr>
      <vt:lpstr>Presentación de PowerPoint</vt:lpstr>
      <vt:lpstr>LINFOMA FOLICULAR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Título de la ponencia</dc:title>
  <dc:creator>KIM</dc:creator>
  <cp:lastModifiedBy>eleazar hernandez ruiz</cp:lastModifiedBy>
  <cp:revision>72</cp:revision>
  <dcterms:created xsi:type="dcterms:W3CDTF">2022-02-12T19:38:16Z</dcterms:created>
  <dcterms:modified xsi:type="dcterms:W3CDTF">2026-06-22T19:40:38Z</dcterms:modified>
</cp:coreProperties>
</file>