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7" roundtripDataSignature="AMtx7mj3LHRE7K3SEiE6QjZGx2mmpjzr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5B5394B-A28E-45A9-A24A-7224C0595029}">
  <a:tblStyle styleId="{B5B5394B-A28E-45A9-A24A-7224C0595029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7" Type="http://customschemas.google.com/relationships/presentationmetadata" Target="meta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ec2ce7254c_1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g3ec2ce7254c_1_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f185a73459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3f185a73459_0_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f185a73459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g3f185a73459_0_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f185a73459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g3f185a73459_0_6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f185a73459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g3f185a73459_0_8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f185a73459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g3f185a73459_0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f185a73459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3f185a73459_0_9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f185a73459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g3f185a73459_0_10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185a73459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g3f185a73459_0_10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f185a73459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g3f185a73459_0_1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edb57f0e8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g3edb57f0e8a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f185a73459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g3f185a73459_0_1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ec2ce7254c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g3ec2ce7254c_1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f185a73459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g3f185a73459_0_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f185a73459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g3f185a73459_0_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f185a73459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g3f185a73459_0_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f185a73459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g3f185a73459_0_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f185a73459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g3f185a73459_0_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ec2ce7254c_1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g3ec2ce7254c_1_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5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5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5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5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4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5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5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5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ec32c2cde5_2_6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8" name="Google Shape;88;g3ec32c2cde5_2_6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9" name="Google Shape;89;g3ec32c2cde5_2_6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ec32c2cde5_2_10"/>
          <p:cNvSpPr txBox="1"/>
          <p:nvPr>
            <p:ph type="ctrTitle"/>
          </p:nvPr>
        </p:nvSpPr>
        <p:spPr>
          <a:xfrm>
            <a:off x="514350" y="1597819"/>
            <a:ext cx="58293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2" name="Google Shape;92;g3ec32c2cde5_2_10"/>
          <p:cNvSpPr txBox="1"/>
          <p:nvPr>
            <p:ph idx="1" type="subTitle"/>
          </p:nvPr>
        </p:nvSpPr>
        <p:spPr>
          <a:xfrm>
            <a:off x="1028700" y="2914650"/>
            <a:ext cx="4800600" cy="13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3" name="Google Shape;93;g3ec32c2cde5_2_10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4" name="Google Shape;94;g3ec32c2cde5_2_10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5" name="Google Shape;95;g3ec32c2cde5_2_10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ec32c2cde5_2_16"/>
          <p:cNvSpPr txBox="1"/>
          <p:nvPr>
            <p:ph type="title"/>
          </p:nvPr>
        </p:nvSpPr>
        <p:spPr>
          <a:xfrm>
            <a:off x="342900" y="205978"/>
            <a:ext cx="61722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8" name="Google Shape;98;g3ec32c2cde5_2_16"/>
          <p:cNvSpPr txBox="1"/>
          <p:nvPr>
            <p:ph idx="1" type="body"/>
          </p:nvPr>
        </p:nvSpPr>
        <p:spPr>
          <a:xfrm>
            <a:off x="342900" y="1200150"/>
            <a:ext cx="61722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9" name="Google Shape;99;g3ec32c2cde5_2_16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0" name="Google Shape;100;g3ec32c2cde5_2_16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1" name="Google Shape;101;g3ec32c2cde5_2_16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ec32c2cde5_2_22"/>
          <p:cNvSpPr txBox="1"/>
          <p:nvPr>
            <p:ph type="title"/>
          </p:nvPr>
        </p:nvSpPr>
        <p:spPr>
          <a:xfrm>
            <a:off x="541735" y="3305175"/>
            <a:ext cx="5829300" cy="1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b="1" sz="3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4" name="Google Shape;104;g3ec32c2cde5_2_22"/>
          <p:cNvSpPr txBox="1"/>
          <p:nvPr>
            <p:ph idx="1" type="body"/>
          </p:nvPr>
        </p:nvSpPr>
        <p:spPr>
          <a:xfrm>
            <a:off x="541735" y="2180035"/>
            <a:ext cx="5829300" cy="1125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5" name="Google Shape;105;g3ec32c2cde5_2_22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6" name="Google Shape;106;g3ec32c2cde5_2_22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7" name="Google Shape;107;g3ec32c2cde5_2_22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ec32c2cde5_2_28"/>
          <p:cNvSpPr txBox="1"/>
          <p:nvPr>
            <p:ph type="title"/>
          </p:nvPr>
        </p:nvSpPr>
        <p:spPr>
          <a:xfrm>
            <a:off x="342900" y="205978"/>
            <a:ext cx="61722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0" name="Google Shape;110;g3ec32c2cde5_2_28"/>
          <p:cNvSpPr txBox="1"/>
          <p:nvPr>
            <p:ph idx="1" type="body"/>
          </p:nvPr>
        </p:nvSpPr>
        <p:spPr>
          <a:xfrm>
            <a:off x="342900" y="1200150"/>
            <a:ext cx="30291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indent="-3429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indent="-32385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400"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/>
        </p:txBody>
      </p:sp>
      <p:sp>
        <p:nvSpPr>
          <p:cNvPr id="111" name="Google Shape;111;g3ec32c2cde5_2_28"/>
          <p:cNvSpPr txBox="1"/>
          <p:nvPr>
            <p:ph idx="2" type="body"/>
          </p:nvPr>
        </p:nvSpPr>
        <p:spPr>
          <a:xfrm>
            <a:off x="3486150" y="1200150"/>
            <a:ext cx="30291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indent="-3429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indent="-32385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400"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/>
        </p:txBody>
      </p:sp>
      <p:sp>
        <p:nvSpPr>
          <p:cNvPr id="112" name="Google Shape;112;g3ec32c2cde5_2_28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3" name="Google Shape;113;g3ec32c2cde5_2_28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4" name="Google Shape;114;g3ec32c2cde5_2_28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ec32c2cde5_2_35"/>
          <p:cNvSpPr txBox="1"/>
          <p:nvPr>
            <p:ph type="title"/>
          </p:nvPr>
        </p:nvSpPr>
        <p:spPr>
          <a:xfrm>
            <a:off x="342900" y="205978"/>
            <a:ext cx="61722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7" name="Google Shape;117;g3ec32c2cde5_2_35"/>
          <p:cNvSpPr txBox="1"/>
          <p:nvPr>
            <p:ph idx="1" type="body"/>
          </p:nvPr>
        </p:nvSpPr>
        <p:spPr>
          <a:xfrm>
            <a:off x="342900" y="1151335"/>
            <a:ext cx="30300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18" name="Google Shape;118;g3ec32c2cde5_2_35"/>
          <p:cNvSpPr txBox="1"/>
          <p:nvPr>
            <p:ph idx="2" type="body"/>
          </p:nvPr>
        </p:nvSpPr>
        <p:spPr>
          <a:xfrm>
            <a:off x="342900" y="1631156"/>
            <a:ext cx="30300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2385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indent="-3048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119" name="Google Shape;119;g3ec32c2cde5_2_35"/>
          <p:cNvSpPr txBox="1"/>
          <p:nvPr>
            <p:ph idx="3" type="body"/>
          </p:nvPr>
        </p:nvSpPr>
        <p:spPr>
          <a:xfrm>
            <a:off x="3483769" y="1151335"/>
            <a:ext cx="30312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20" name="Google Shape;120;g3ec32c2cde5_2_35"/>
          <p:cNvSpPr txBox="1"/>
          <p:nvPr>
            <p:ph idx="4" type="body"/>
          </p:nvPr>
        </p:nvSpPr>
        <p:spPr>
          <a:xfrm>
            <a:off x="3483769" y="1631156"/>
            <a:ext cx="30312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2385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indent="-3048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121" name="Google Shape;121;g3ec32c2cde5_2_35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2" name="Google Shape;122;g3ec32c2cde5_2_35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3" name="Google Shape;123;g3ec32c2cde5_2_35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ec32c2cde5_2_44"/>
          <p:cNvSpPr txBox="1"/>
          <p:nvPr>
            <p:ph type="title"/>
          </p:nvPr>
        </p:nvSpPr>
        <p:spPr>
          <a:xfrm>
            <a:off x="342900" y="205978"/>
            <a:ext cx="61722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6" name="Google Shape;126;g3ec32c2cde5_2_44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7" name="Google Shape;127;g3ec32c2cde5_2_44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8" name="Google Shape;128;g3ec32c2cde5_2_44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ec32c2cde5_2_49"/>
          <p:cNvSpPr txBox="1"/>
          <p:nvPr>
            <p:ph type="title"/>
          </p:nvPr>
        </p:nvSpPr>
        <p:spPr>
          <a:xfrm>
            <a:off x="342900" y="204788"/>
            <a:ext cx="2256300" cy="871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b="1" sz="1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1" name="Google Shape;131;g3ec32c2cde5_2_49"/>
          <p:cNvSpPr txBox="1"/>
          <p:nvPr>
            <p:ph idx="1" type="body"/>
          </p:nvPr>
        </p:nvSpPr>
        <p:spPr>
          <a:xfrm>
            <a:off x="2681288" y="204788"/>
            <a:ext cx="3833700" cy="43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2pPr>
            <a:lvl3pPr indent="-3429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4pPr>
            <a:lvl5pPr indent="-32385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»"/>
              <a:defRPr sz="1500"/>
            </a:lvl5pPr>
            <a:lvl6pPr indent="-32385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32" name="Google Shape;132;g3ec32c2cde5_2_49"/>
          <p:cNvSpPr txBox="1"/>
          <p:nvPr>
            <p:ph idx="2" type="body"/>
          </p:nvPr>
        </p:nvSpPr>
        <p:spPr>
          <a:xfrm>
            <a:off x="342900" y="1076325"/>
            <a:ext cx="2256300" cy="35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9pPr>
          </a:lstStyle>
          <a:p/>
        </p:txBody>
      </p:sp>
      <p:sp>
        <p:nvSpPr>
          <p:cNvPr id="133" name="Google Shape;133;g3ec32c2cde5_2_49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4" name="Google Shape;134;g3ec32c2cde5_2_49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5" name="Google Shape;135;g3ec32c2cde5_2_49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6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6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6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ec32c2cde5_2_56"/>
          <p:cNvSpPr txBox="1"/>
          <p:nvPr>
            <p:ph type="title"/>
          </p:nvPr>
        </p:nvSpPr>
        <p:spPr>
          <a:xfrm>
            <a:off x="1344216" y="3600450"/>
            <a:ext cx="41148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b="1" sz="1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8" name="Google Shape;138;g3ec32c2cde5_2_56"/>
          <p:cNvSpPr/>
          <p:nvPr>
            <p:ph idx="2" type="pic"/>
          </p:nvPr>
        </p:nvSpPr>
        <p:spPr>
          <a:xfrm>
            <a:off x="1344216" y="459581"/>
            <a:ext cx="41148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g3ec32c2cde5_2_56"/>
          <p:cNvSpPr txBox="1"/>
          <p:nvPr>
            <p:ph idx="1" type="body"/>
          </p:nvPr>
        </p:nvSpPr>
        <p:spPr>
          <a:xfrm>
            <a:off x="1344216" y="4025504"/>
            <a:ext cx="41148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9pPr>
          </a:lstStyle>
          <a:p/>
        </p:txBody>
      </p:sp>
      <p:sp>
        <p:nvSpPr>
          <p:cNvPr id="140" name="Google Shape;140;g3ec32c2cde5_2_56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1" name="Google Shape;141;g3ec32c2cde5_2_56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2" name="Google Shape;142;g3ec32c2cde5_2_56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ec32c2cde5_2_63"/>
          <p:cNvSpPr txBox="1"/>
          <p:nvPr>
            <p:ph type="title"/>
          </p:nvPr>
        </p:nvSpPr>
        <p:spPr>
          <a:xfrm>
            <a:off x="342900" y="205978"/>
            <a:ext cx="61722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5" name="Google Shape;145;g3ec32c2cde5_2_63"/>
          <p:cNvSpPr txBox="1"/>
          <p:nvPr>
            <p:ph idx="1" type="body"/>
          </p:nvPr>
        </p:nvSpPr>
        <p:spPr>
          <a:xfrm rot="5400000">
            <a:off x="1731750" y="-188700"/>
            <a:ext cx="3394500" cy="61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46" name="Google Shape;146;g3ec32c2cde5_2_63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7" name="Google Shape;147;g3ec32c2cde5_2_63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8" name="Google Shape;148;g3ec32c2cde5_2_63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ec32c2cde5_2_69"/>
          <p:cNvSpPr txBox="1"/>
          <p:nvPr>
            <p:ph type="title"/>
          </p:nvPr>
        </p:nvSpPr>
        <p:spPr>
          <a:xfrm rot="5400000">
            <a:off x="3549300" y="1628879"/>
            <a:ext cx="4388700" cy="15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1" name="Google Shape;151;g3ec32c2cde5_2_69"/>
          <p:cNvSpPr txBox="1"/>
          <p:nvPr>
            <p:ph idx="1" type="body"/>
          </p:nvPr>
        </p:nvSpPr>
        <p:spPr>
          <a:xfrm rot="5400000">
            <a:off x="406050" y="142978"/>
            <a:ext cx="4388700" cy="45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52" name="Google Shape;152;g3ec32c2cde5_2_69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3" name="Google Shape;153;g3ec32c2cde5_2_69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4" name="Google Shape;154;g3ec32c2cde5_2_69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/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7"/>
          <p:cNvSpPr txBox="1"/>
          <p:nvPr>
            <p:ph idx="1" type="body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7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7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8"/>
          <p:cNvSpPr txBox="1"/>
          <p:nvPr>
            <p:ph idx="1" type="body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2" type="body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8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8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/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" type="body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3" type="body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9"/>
          <p:cNvSpPr txBox="1"/>
          <p:nvPr>
            <p:ph idx="4" type="body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0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" type="body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2"/>
          <p:cNvSpPr txBox="1"/>
          <p:nvPr>
            <p:ph idx="2" type="body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2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2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/>
          <p:nvPr>
            <p:ph idx="2" type="pic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/>
          <p:nvPr>
            <p:ph idx="1" type="body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3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3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3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4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ec32c2cde5_2_0"/>
          <p:cNvSpPr txBox="1"/>
          <p:nvPr>
            <p:ph type="title"/>
          </p:nvPr>
        </p:nvSpPr>
        <p:spPr>
          <a:xfrm>
            <a:off x="342900" y="205978"/>
            <a:ext cx="61722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82" name="Google Shape;82;g3ec32c2cde5_2_0"/>
          <p:cNvSpPr txBox="1"/>
          <p:nvPr>
            <p:ph idx="1" type="body"/>
          </p:nvPr>
        </p:nvSpPr>
        <p:spPr>
          <a:xfrm>
            <a:off x="342900" y="1200150"/>
            <a:ext cx="61722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marR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1950" lvl="1" marL="914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g3ec32c2cde5_2_0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g3ec32c2cde5_2_0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g3ec32c2cde5_2_0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Relationship Id="rId4" Type="http://schemas.openxmlformats.org/officeDocument/2006/relationships/image" Target="../media/image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"/>
          <p:cNvSpPr txBox="1"/>
          <p:nvPr>
            <p:ph type="ctrTitle"/>
          </p:nvPr>
        </p:nvSpPr>
        <p:spPr>
          <a:xfrm>
            <a:off x="1524000" y="3512063"/>
            <a:ext cx="9144000" cy="169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s-PE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EHA/ASCO</a:t>
            </a:r>
            <a:br>
              <a:rPr b="1" lang="es-PE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es-PE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LINFOMAS CUTÁNEOS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"/>
          <p:cNvSpPr txBox="1"/>
          <p:nvPr>
            <p:ph idx="1" type="subTitle"/>
          </p:nvPr>
        </p:nvSpPr>
        <p:spPr>
          <a:xfrm>
            <a:off x="1524000" y="5137569"/>
            <a:ext cx="9144000" cy="14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s-PE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Dr. Xavier Rueda Cadena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 sz="1313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s-PE" sz="1313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Dermatólogo Oncólogo - Unidad de Linfomas Cutáneos</a:t>
            </a:r>
            <a:endParaRPr sz="1313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s-PE" sz="1313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Presidente Sociedad Colombiana de Dermatología Oncológica</a:t>
            </a:r>
            <a:endParaRPr sz="1313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s-PE" sz="1313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Director de programa - Dermatología Oncológica</a:t>
            </a:r>
            <a:endParaRPr sz="1313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s-PE" sz="1313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Instituto Nacional de Cancerología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1" name="Google Shape;161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81375" y="5202275"/>
            <a:ext cx="1489050" cy="117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g3ec2ce7254c_1_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1998" cy="68616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7" name="Google Shape;217;g3f185a73459_0_57"/>
          <p:cNvGraphicFramePr/>
          <p:nvPr/>
        </p:nvGraphicFramePr>
        <p:xfrm>
          <a:off x="1338813" y="30589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{B5B5394B-A28E-45A9-A24A-7224C0595029}</a:tableStyleId>
              </a:tblPr>
              <a:tblGrid>
                <a:gridCol w="1313600"/>
                <a:gridCol w="917925"/>
                <a:gridCol w="2168175"/>
                <a:gridCol w="1543050"/>
                <a:gridCol w="3798300"/>
              </a:tblGrid>
              <a:tr h="7714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Evento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Código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Tema corto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Tipo de evidencia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Mensaje central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63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EHA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EHA-4839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TSEBT en CTCL avanzado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Cohorte unicéntrica real-world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TSEBT logra alta ORR y CR, con mayor beneficio en enfermedad temprana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18" name="Google Shape;218;g3f185a73459_0_57"/>
          <p:cNvSpPr txBox="1"/>
          <p:nvPr>
            <p:ph idx="4294967295" type="ctrTitle"/>
          </p:nvPr>
        </p:nvSpPr>
        <p:spPr>
          <a:xfrm>
            <a:off x="1112125" y="2163638"/>
            <a:ext cx="9925800" cy="68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s-P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TERAPIA DIRIGIDA A PIEL</a:t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" name="Google Shape;223;g3f185a73459_0_62"/>
          <p:cNvGrpSpPr/>
          <p:nvPr/>
        </p:nvGrpSpPr>
        <p:grpSpPr>
          <a:xfrm>
            <a:off x="0" y="0"/>
            <a:ext cx="12192001" cy="6825708"/>
            <a:chOff x="0" y="0"/>
            <a:chExt cx="12192001" cy="6825708"/>
          </a:xfrm>
        </p:grpSpPr>
        <p:pic>
          <p:nvPicPr>
            <p:cNvPr id="224" name="Google Shape;224;g3f185a73459_0_6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0" y="0"/>
              <a:ext cx="12192001" cy="68257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5" name="Google Shape;225;g3f185a73459_0_62"/>
            <p:cNvSpPr/>
            <p:nvPr/>
          </p:nvSpPr>
          <p:spPr>
            <a:xfrm>
              <a:off x="0" y="0"/>
              <a:ext cx="842400" cy="4509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oogle Shape;230;g3f185a73459_0_68"/>
          <p:cNvGrpSpPr/>
          <p:nvPr/>
        </p:nvGrpSpPr>
        <p:grpSpPr>
          <a:xfrm>
            <a:off x="0" y="0"/>
            <a:ext cx="12191998" cy="6861643"/>
            <a:chOff x="0" y="0"/>
            <a:chExt cx="12191998" cy="6861643"/>
          </a:xfrm>
        </p:grpSpPr>
        <p:pic>
          <p:nvPicPr>
            <p:cNvPr id="231" name="Google Shape;231;g3f185a73459_0_6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0" y="0"/>
              <a:ext cx="12191998" cy="686164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2" name="Google Shape;232;g3f185a73459_0_68"/>
            <p:cNvSpPr/>
            <p:nvPr/>
          </p:nvSpPr>
          <p:spPr>
            <a:xfrm>
              <a:off x="59325" y="0"/>
              <a:ext cx="961200" cy="534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7" name="Google Shape;237;g3f185a73459_0_89"/>
          <p:cNvGraphicFramePr/>
          <p:nvPr/>
        </p:nvGraphicFramePr>
        <p:xfrm>
          <a:off x="1225463" y="215366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{B5B5394B-A28E-45A9-A24A-7224C0595029}</a:tableStyleId>
              </a:tblPr>
              <a:tblGrid>
                <a:gridCol w="1240200"/>
                <a:gridCol w="991325"/>
                <a:gridCol w="2168175"/>
                <a:gridCol w="1543050"/>
                <a:gridCol w="3798300"/>
              </a:tblGrid>
              <a:tr h="4462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Evento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Código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Tema corto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Tipo de evidencia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Mensaje central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4998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EHA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EHA-2894 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BV + chidamide + MIT-LIP o golidocitinib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Estudio real-world prospectivo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Evalúa combinaciones en MF/SS CD30+ R/R con necesidad de evidencia en vida real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998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ASCO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7082/7523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Lacutumab en MF refractaria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Ensayo clínico (sub análisis)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Actividad duradera en pacientes pre </a:t>
                      </a: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tratados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998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ASCO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E19031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Mogamulizumab en estadios tempranos de MF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Análisis post-hoc MAVORIC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Beneficio clínico significativo y temprano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998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ASCO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548318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Eficacia del retratamiento con mogamulizumab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Estudio retrospectivo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 exposición factible en pacientes refractarios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38" name="Google Shape;238;g3f185a73459_0_89"/>
          <p:cNvSpPr txBox="1"/>
          <p:nvPr>
            <p:ph idx="4294967295" type="ctrTitle"/>
          </p:nvPr>
        </p:nvSpPr>
        <p:spPr>
          <a:xfrm>
            <a:off x="1133100" y="1436598"/>
            <a:ext cx="9925800" cy="5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s-P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TERAPIA SISTÉMICA</a:t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f185a73459_0_14"/>
          <p:cNvSpPr txBox="1"/>
          <p:nvPr>
            <p:ph idx="4294967295" type="ctrTitle"/>
          </p:nvPr>
        </p:nvSpPr>
        <p:spPr>
          <a:xfrm>
            <a:off x="1133100" y="1709250"/>
            <a:ext cx="9925800" cy="67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s-P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EPIDEMIOLOGÍA</a:t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4" name="Google Shape;244;g3f185a73459_0_14" title="PHOTO-2026-06-18-07-35-5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03038" y="272650"/>
            <a:ext cx="9185925" cy="612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g3f185a73459_0_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9875" y="0"/>
            <a:ext cx="1087226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g3f185a73459_0_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8575"/>
            <a:ext cx="12192000" cy="6800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g3f185a73459_0_1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8575"/>
            <a:ext cx="12192000" cy="6800849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g3f185a73459_0_106"/>
          <p:cNvSpPr txBox="1"/>
          <p:nvPr/>
        </p:nvSpPr>
        <p:spPr>
          <a:xfrm>
            <a:off x="7644475" y="1331750"/>
            <a:ext cx="1887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P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PFS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g3f185a73459_0_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8575"/>
            <a:ext cx="12192000" cy="6800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6" name="Google Shape;166;g3edb57f0e8a_0_0"/>
          <p:cNvGraphicFramePr/>
          <p:nvPr/>
        </p:nvGraphicFramePr>
        <p:xfrm>
          <a:off x="1317838" y="2541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{B5B5394B-A28E-45A9-A24A-7224C0595029}</a:tableStyleId>
              </a:tblPr>
              <a:tblGrid>
                <a:gridCol w="1313600"/>
                <a:gridCol w="917925"/>
                <a:gridCol w="2168175"/>
                <a:gridCol w="1543050"/>
                <a:gridCol w="3798300"/>
              </a:tblGrid>
              <a:tr h="685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Evento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Código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Tema corto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Tipo de evidencia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Mensaje central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767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EHA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EHA-3431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Epidemiología de CTCL en EE. UU.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Real-world claims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Carga creciente de CTCL, incidencia estable y atención centralizada en centros académicos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44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ASCO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E22612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Machine Learning para pronóstico de supervivencia en MF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Cohorte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Modelos de machine learning identifican factor socioeconómico como determinante principal de mortalidad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44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ASCO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E19112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Disparidades Raciales en pronóstico de MF y SS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Meta-análisis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Disparidad evidente en términos de supervivencia en pacientes afrodescendientes en EEUU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67" name="Google Shape;167;g3edb57f0e8a_0_0"/>
          <p:cNvSpPr txBox="1"/>
          <p:nvPr>
            <p:ph idx="4294967295" type="ctrTitle"/>
          </p:nvPr>
        </p:nvSpPr>
        <p:spPr>
          <a:xfrm>
            <a:off x="1133100" y="1709250"/>
            <a:ext cx="9925800" cy="67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s-P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ESTUDIOS EPIDEMIOLÓGICOS</a:t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f185a73459_0_119"/>
          <p:cNvSpPr txBox="1"/>
          <p:nvPr>
            <p:ph type="ctrTitle"/>
          </p:nvPr>
        </p:nvSpPr>
        <p:spPr>
          <a:xfrm>
            <a:off x="1524000" y="4414725"/>
            <a:ext cx="9144000" cy="11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s-PE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GRACIAS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1" name="Google Shape;271;g3f185a73459_0_1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81375" y="5202275"/>
            <a:ext cx="1489050" cy="117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g3ec2ce7254c_1_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1998" cy="6861643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3ec2ce7254c_1_20"/>
          <p:cNvSpPr/>
          <p:nvPr/>
        </p:nvSpPr>
        <p:spPr>
          <a:xfrm>
            <a:off x="6511953" y="2285989"/>
            <a:ext cx="1656900" cy="1782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PE" sz="900">
                <a:latin typeface="Calibri"/>
                <a:ea typeface="Calibri"/>
                <a:cs typeface="Calibri"/>
                <a:sym typeface="Calibri"/>
              </a:rPr>
              <a:t>1.53 por 100.000</a:t>
            </a:r>
            <a:endParaRPr b="1" sz="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g3ec2ce7254c_1_20"/>
          <p:cNvSpPr/>
          <p:nvPr/>
        </p:nvSpPr>
        <p:spPr>
          <a:xfrm>
            <a:off x="3780628" y="2285989"/>
            <a:ext cx="1656900" cy="1782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PE" sz="900">
                <a:latin typeface="Calibri"/>
                <a:ea typeface="Calibri"/>
                <a:cs typeface="Calibri"/>
                <a:sym typeface="Calibri"/>
              </a:rPr>
              <a:t>6.04 por 100.000</a:t>
            </a:r>
            <a:endParaRPr b="1" sz="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g3ec2ce7254c_1_20"/>
          <p:cNvSpPr/>
          <p:nvPr/>
        </p:nvSpPr>
        <p:spPr>
          <a:xfrm>
            <a:off x="1164647" y="3245836"/>
            <a:ext cx="460800" cy="1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PE" sz="700">
                <a:latin typeface="Calibri"/>
                <a:ea typeface="Calibri"/>
                <a:cs typeface="Calibri"/>
                <a:sym typeface="Calibri"/>
              </a:rPr>
              <a:t>(330m)</a:t>
            </a:r>
            <a:endParaRPr b="1" sz="7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3f185a73459_0_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8575"/>
            <a:ext cx="12192000" cy="6800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g3f185a73459_0_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8575"/>
            <a:ext cx="1229445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0" name="Google Shape;190;g3f185a73459_0_43"/>
          <p:cNvGraphicFramePr/>
          <p:nvPr/>
        </p:nvGraphicFramePr>
        <p:xfrm>
          <a:off x="1338813" y="254626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{B5B5394B-A28E-45A9-A24A-7224C0595029}</a:tableStyleId>
              </a:tblPr>
              <a:tblGrid>
                <a:gridCol w="1313600"/>
                <a:gridCol w="917925"/>
                <a:gridCol w="2168175"/>
                <a:gridCol w="1543050"/>
                <a:gridCol w="3798300"/>
              </a:tblGrid>
              <a:tr h="6295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Evento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Código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Tema corto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Tipo de evidencia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Mensaje central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7050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EHA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EHA-3237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Características y desenlaces en MF folicular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Cohorte unicéntrica, China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FMF se presentó en pacientes jóvenes; fototerapia temprana protegió frente a progresión.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7050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EHA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EHA-4416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Patrones terapéuticos en MF avanzada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Cohorte retrospectiva, China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BV muestra alta actividad en MF avanzada; opciones post-BV siguen siendo limitadas.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7050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EHA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EHA-2951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Heterogeneidad espacial/temporal de CD30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Análisis tisular retrospectivo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CD30 varía por sitio y tiempo; puede requerirse reevaluación para decisiones anti-CD30.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5262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91" name="Google Shape;191;g3f185a73459_0_43"/>
          <p:cNvSpPr txBox="1"/>
          <p:nvPr>
            <p:ph idx="4294967295" type="ctrTitle"/>
          </p:nvPr>
        </p:nvSpPr>
        <p:spPr>
          <a:xfrm>
            <a:off x="1112125" y="1184950"/>
            <a:ext cx="9925800" cy="113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s-P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ESTUDIOS CLINICOPATOLÓGICOS DESCRIPTIVOS</a:t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g3f185a73459_0_48"/>
          <p:cNvPicPr preferRelativeResize="0"/>
          <p:nvPr/>
        </p:nvPicPr>
        <p:blipFill rotWithShape="1">
          <a:blip r:embed="rId4">
            <a:alphaModFix/>
          </a:blip>
          <a:srcRect b="44342" l="0" r="0" t="0"/>
          <a:stretch/>
        </p:blipFill>
        <p:spPr>
          <a:xfrm>
            <a:off x="0" y="1111525"/>
            <a:ext cx="12192000" cy="4523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g3f185a73459_0_48"/>
          <p:cNvPicPr preferRelativeResize="0"/>
          <p:nvPr/>
        </p:nvPicPr>
        <p:blipFill rotWithShape="1">
          <a:blip r:embed="rId4">
            <a:alphaModFix/>
          </a:blip>
          <a:srcRect b="4973" l="55110" r="510" t="40439"/>
          <a:stretch/>
        </p:blipFill>
        <p:spPr>
          <a:xfrm>
            <a:off x="6733748" y="1198518"/>
            <a:ext cx="5410783" cy="44368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g3f185a73459_0_53"/>
          <p:cNvPicPr preferRelativeResize="0"/>
          <p:nvPr/>
        </p:nvPicPr>
        <p:blipFill rotWithShape="1">
          <a:blip r:embed="rId4">
            <a:alphaModFix/>
          </a:blip>
          <a:srcRect b="5505" l="0" r="46060" t="56269"/>
          <a:stretch/>
        </p:blipFill>
        <p:spPr>
          <a:xfrm>
            <a:off x="2126950" y="1405125"/>
            <a:ext cx="8567651" cy="4047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g3ec2ce7254c_1_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1998" cy="68616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2022-02-12T19:38:16Z</dcterms:created>
  <dc:creator>KIM</dc:creator>
</cp:coreProperties>
</file>