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1" r:id="rId3"/>
    <p:sldId id="260" r:id="rId4"/>
    <p:sldId id="261" r:id="rId5"/>
    <p:sldId id="262" r:id="rId6"/>
    <p:sldId id="259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2C2B"/>
    <a:srgbClr val="96BD47"/>
    <a:srgbClr val="BA4F9E"/>
    <a:srgbClr val="686868"/>
    <a:srgbClr val="94BB46"/>
    <a:srgbClr val="929292"/>
    <a:srgbClr val="7B649C"/>
    <a:srgbClr val="C76B6C"/>
    <a:srgbClr val="333333"/>
    <a:srgbClr val="70B3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90" autoAdjust="0"/>
    <p:restoredTop sz="67466" autoAdjust="0"/>
  </p:normalViewPr>
  <p:slideViewPr>
    <p:cSldViewPr snapToGrid="0">
      <p:cViewPr>
        <p:scale>
          <a:sx n="80" d="100"/>
          <a:sy n="80" d="100"/>
        </p:scale>
        <p:origin x="1026" y="-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D35130-EA3F-4A18-A145-25A02917F79C}" type="datetimeFigureOut">
              <a:rPr lang="es-PY" smtClean="0"/>
              <a:t>20/6/2026</a:t>
            </a:fld>
            <a:endParaRPr lang="es-PY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Y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53E12B-DD51-426F-AE7F-B00FEEE4E881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16488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Origen: </a:t>
            </a:r>
            <a:r>
              <a:rPr lang="en-US" dirty="0" err="1"/>
              <a:t>células</a:t>
            </a:r>
            <a:r>
              <a:rPr lang="en-US" dirty="0"/>
              <a:t> B de la zona marginal de </a:t>
            </a:r>
            <a:r>
              <a:rPr lang="en-US" dirty="0" err="1"/>
              <a:t>tejidos</a:t>
            </a:r>
            <a:r>
              <a:rPr lang="en-US" dirty="0"/>
              <a:t> </a:t>
            </a:r>
            <a:r>
              <a:rPr lang="en-US" dirty="0" err="1"/>
              <a:t>linfoides</a:t>
            </a:r>
            <a:r>
              <a:rPr lang="en-US" dirty="0"/>
              <a:t> </a:t>
            </a:r>
          </a:p>
          <a:p>
            <a:r>
              <a:rPr lang="en-US" dirty="0"/>
              <a:t>LZM </a:t>
            </a:r>
            <a:r>
              <a:rPr lang="en-US" dirty="0" err="1"/>
              <a:t>por</a:t>
            </a:r>
            <a:r>
              <a:rPr lang="en-US" dirty="0"/>
              <a:t> lo general surge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contexto</a:t>
            </a:r>
            <a:r>
              <a:rPr lang="en-US" dirty="0"/>
              <a:t> de </a:t>
            </a:r>
            <a:r>
              <a:rPr lang="en-US" dirty="0" err="1"/>
              <a:t>infección</a:t>
            </a:r>
            <a:r>
              <a:rPr lang="en-US" dirty="0"/>
              <a:t> </a:t>
            </a:r>
            <a:r>
              <a:rPr lang="en-US" dirty="0" err="1"/>
              <a:t>crónica</a:t>
            </a:r>
            <a:r>
              <a:rPr lang="en-US" dirty="0"/>
              <a:t> o </a:t>
            </a:r>
            <a:r>
              <a:rPr lang="en-US" dirty="0" err="1"/>
              <a:t>enfermedad</a:t>
            </a:r>
            <a:r>
              <a:rPr lang="en-US" dirty="0"/>
              <a:t> autoimmune</a:t>
            </a:r>
          </a:p>
          <a:p>
            <a:r>
              <a:rPr lang="en-US" dirty="0" err="1"/>
              <a:t>Incidencia</a:t>
            </a:r>
            <a:r>
              <a:rPr lang="en-US" dirty="0"/>
              <a:t> </a:t>
            </a:r>
            <a:r>
              <a:rPr lang="en-US" dirty="0" err="1"/>
              <a:t>aumenta</a:t>
            </a:r>
            <a:r>
              <a:rPr lang="en-US" dirty="0"/>
              <a:t> con la </a:t>
            </a:r>
            <a:r>
              <a:rPr lang="en-US" dirty="0" err="1"/>
              <a:t>edad</a:t>
            </a:r>
            <a:r>
              <a:rPr lang="en-US" dirty="0"/>
              <a:t>, </a:t>
            </a:r>
            <a:r>
              <a:rPr lang="en-US" dirty="0" err="1"/>
              <a:t>sugiriendo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exposición</a:t>
            </a:r>
            <a:r>
              <a:rPr lang="en-US" dirty="0"/>
              <a:t> </a:t>
            </a:r>
            <a:r>
              <a:rPr lang="en-US" dirty="0" err="1"/>
              <a:t>prolongada</a:t>
            </a:r>
            <a:r>
              <a:rPr lang="en-US" dirty="0"/>
              <a:t> a </a:t>
            </a:r>
            <a:r>
              <a:rPr lang="en-US" dirty="0" err="1"/>
              <a:t>factores</a:t>
            </a:r>
            <a:r>
              <a:rPr lang="en-US" dirty="0"/>
              <a:t> de </a:t>
            </a:r>
            <a:r>
              <a:rPr lang="en-US" dirty="0" err="1"/>
              <a:t>riesgo</a:t>
            </a:r>
            <a:r>
              <a:rPr lang="en-US" dirty="0"/>
              <a:t> se asocial 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origen</a:t>
            </a:r>
            <a:endParaRPr lang="en-US" dirty="0"/>
          </a:p>
          <a:p>
            <a:r>
              <a:rPr lang="en-US" dirty="0" err="1"/>
              <a:t>Subtipos</a:t>
            </a:r>
            <a:r>
              <a:rPr lang="en-US" dirty="0"/>
              <a:t>  </a:t>
            </a:r>
            <a:r>
              <a:rPr lang="en-US" dirty="0" err="1"/>
              <a:t>comparten</a:t>
            </a:r>
            <a:r>
              <a:rPr lang="en-US" dirty="0"/>
              <a:t> </a:t>
            </a:r>
            <a:r>
              <a:rPr lang="en-US" dirty="0" err="1"/>
              <a:t>características</a:t>
            </a:r>
            <a:r>
              <a:rPr lang="en-US" dirty="0"/>
              <a:t> </a:t>
            </a:r>
            <a:r>
              <a:rPr lang="en-US" dirty="0" err="1"/>
              <a:t>clínicas</a:t>
            </a:r>
            <a:r>
              <a:rPr lang="en-US" dirty="0"/>
              <a:t> </a:t>
            </a:r>
            <a:r>
              <a:rPr lang="en-US" dirty="0" err="1"/>
              <a:t>biológicas</a:t>
            </a:r>
            <a:r>
              <a:rPr lang="en-US" dirty="0"/>
              <a:t> y </a:t>
            </a:r>
            <a:r>
              <a:rPr lang="en-US" dirty="0" err="1"/>
              <a:t>diagnósticas</a:t>
            </a:r>
            <a:r>
              <a:rPr lang="en-US" dirty="0"/>
              <a:t>, hay </a:t>
            </a:r>
            <a:r>
              <a:rPr lang="en-US" dirty="0" err="1"/>
              <a:t>manifestaciones</a:t>
            </a:r>
            <a:r>
              <a:rPr lang="en-US" dirty="0"/>
              <a:t> </a:t>
            </a:r>
            <a:r>
              <a:rPr lang="en-US" dirty="0" err="1"/>
              <a:t>específicas</a:t>
            </a:r>
            <a:r>
              <a:rPr lang="en-US" dirty="0"/>
              <a:t>, que </a:t>
            </a:r>
            <a:r>
              <a:rPr lang="en-US" dirty="0" err="1"/>
              <a:t>resultan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presentación</a:t>
            </a:r>
            <a:r>
              <a:rPr lang="en-US" dirty="0"/>
              <a:t> </a:t>
            </a:r>
            <a:r>
              <a:rPr lang="en-US" dirty="0" err="1"/>
              <a:t>multisistémica</a:t>
            </a:r>
            <a:r>
              <a:rPr lang="en-US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60-70% </a:t>
            </a:r>
            <a:r>
              <a:rPr lang="en-US" dirty="0" err="1"/>
              <a:t>corresponden</a:t>
            </a:r>
            <a:r>
              <a:rPr lang="en-US" dirty="0"/>
              <a:t> a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extranodales</a:t>
            </a:r>
            <a:r>
              <a:rPr lang="en-US" dirty="0"/>
              <a:t> (que </a:t>
            </a:r>
            <a:r>
              <a:rPr lang="en-US" dirty="0" err="1"/>
              <a:t>incluyen</a:t>
            </a:r>
            <a:r>
              <a:rPr lang="en-US" dirty="0"/>
              <a:t> </a:t>
            </a:r>
            <a:r>
              <a:rPr lang="en-US" dirty="0" err="1"/>
              <a:t>los</a:t>
            </a:r>
            <a:r>
              <a:rPr lang="en-US" dirty="0"/>
              <a:t> MALT), 20% </a:t>
            </a:r>
            <a:r>
              <a:rPr lang="en-US" dirty="0" err="1"/>
              <a:t>esplénico</a:t>
            </a:r>
            <a:r>
              <a:rPr lang="en-US" dirty="0"/>
              <a:t>, 10% nodal  </a:t>
            </a:r>
          </a:p>
          <a:p>
            <a:endParaRPr lang="es-PY" dirty="0"/>
          </a:p>
          <a:p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53E12B-DD51-426F-AE7F-B00FEEE4E881}" type="slidenum">
              <a:rPr lang="es-PY" smtClean="0"/>
              <a:t>2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0687842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Clasificación</a:t>
            </a:r>
            <a:r>
              <a:rPr lang="en-US" dirty="0"/>
              <a:t> </a:t>
            </a:r>
            <a:r>
              <a:rPr lang="en-US" dirty="0" err="1"/>
              <a:t>histológica</a:t>
            </a:r>
            <a:r>
              <a:rPr lang="en-US" dirty="0"/>
              <a:t> no prove un </a:t>
            </a:r>
            <a:r>
              <a:rPr lang="en-US" dirty="0" err="1"/>
              <a:t>marco</a:t>
            </a:r>
            <a:r>
              <a:rPr lang="en-US" dirty="0"/>
              <a:t> </a:t>
            </a:r>
            <a:r>
              <a:rPr lang="en-US" dirty="0" err="1"/>
              <a:t>clínico</a:t>
            </a:r>
            <a:r>
              <a:rPr lang="en-US" dirty="0"/>
              <a:t> que </a:t>
            </a:r>
            <a:r>
              <a:rPr lang="en-US" dirty="0" err="1"/>
              <a:t>integre</a:t>
            </a:r>
            <a:r>
              <a:rPr lang="en-US" dirty="0"/>
              <a:t> la extension de la </a:t>
            </a:r>
            <a:r>
              <a:rPr lang="en-US" dirty="0" err="1"/>
              <a:t>enfermedad</a:t>
            </a:r>
            <a:r>
              <a:rPr lang="en-US" dirty="0"/>
              <a:t>. En 2003 se </a:t>
            </a:r>
            <a:r>
              <a:rPr lang="en-US" dirty="0" err="1"/>
              <a:t>había</a:t>
            </a:r>
            <a:r>
              <a:rPr lang="en-US" dirty="0"/>
              <a:t> </a:t>
            </a:r>
            <a:r>
              <a:rPr lang="en-US" dirty="0" err="1"/>
              <a:t>introducido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término</a:t>
            </a:r>
            <a:r>
              <a:rPr lang="en-US" dirty="0"/>
              <a:t> de LZM </a:t>
            </a:r>
            <a:r>
              <a:rPr lang="en-US" dirty="0" err="1"/>
              <a:t>diseminado</a:t>
            </a:r>
            <a:r>
              <a:rPr lang="en-US" dirty="0"/>
              <a:t>, </a:t>
            </a:r>
            <a:r>
              <a:rPr lang="en-US" dirty="0" err="1"/>
              <a:t>agrupando</a:t>
            </a:r>
            <a:r>
              <a:rPr lang="en-US" dirty="0"/>
              <a:t> un </a:t>
            </a:r>
            <a:r>
              <a:rPr lang="en-US" dirty="0" err="1"/>
              <a:t>grupo</a:t>
            </a:r>
            <a:r>
              <a:rPr lang="en-US" dirty="0"/>
              <a:t> </a:t>
            </a:r>
            <a:r>
              <a:rPr lang="en-US" dirty="0" err="1"/>
              <a:t>heterogeneo</a:t>
            </a:r>
            <a:r>
              <a:rPr lang="en-US" dirty="0"/>
              <a:t> de </a:t>
            </a:r>
            <a:r>
              <a:rPr lang="en-US" dirty="0" err="1"/>
              <a:t>entidades</a:t>
            </a:r>
            <a:r>
              <a:rPr lang="en-US" dirty="0"/>
              <a:t> y sin </a:t>
            </a:r>
            <a:r>
              <a:rPr lang="en-US" dirty="0" err="1"/>
              <a:t>tener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cuenta</a:t>
            </a:r>
            <a:r>
              <a:rPr lang="en-US" dirty="0"/>
              <a:t> la </a:t>
            </a:r>
            <a:r>
              <a:rPr lang="en-US" dirty="0" err="1"/>
              <a:t>relevancia</a:t>
            </a:r>
            <a:r>
              <a:rPr lang="en-US" dirty="0"/>
              <a:t> </a:t>
            </a:r>
            <a:r>
              <a:rPr lang="en-US" dirty="0" err="1"/>
              <a:t>pronóstica</a:t>
            </a:r>
            <a:r>
              <a:rPr lang="en-US" dirty="0"/>
              <a:t> de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afectación</a:t>
            </a:r>
            <a:r>
              <a:rPr lang="en-US" dirty="0"/>
              <a:t> mucosa multiple. </a:t>
            </a:r>
          </a:p>
          <a:p>
            <a:r>
              <a:rPr lang="en-US" dirty="0" err="1"/>
              <a:t>Objetivo</a:t>
            </a:r>
            <a:r>
              <a:rPr lang="en-US" dirty="0"/>
              <a:t>: </a:t>
            </a:r>
            <a:r>
              <a:rPr lang="en-US" dirty="0" err="1"/>
              <a:t>Redefinir</a:t>
            </a:r>
            <a:r>
              <a:rPr lang="en-US" dirty="0"/>
              <a:t> </a:t>
            </a:r>
            <a:r>
              <a:rPr lang="en-US" dirty="0" err="1"/>
              <a:t>clasificación</a:t>
            </a:r>
            <a:r>
              <a:rPr lang="en-US" dirty="0"/>
              <a:t> a </a:t>
            </a:r>
            <a:r>
              <a:rPr lang="en-US" dirty="0" err="1"/>
              <a:t>través</a:t>
            </a:r>
            <a:r>
              <a:rPr lang="en-US" dirty="0"/>
              <a:t> de un </a:t>
            </a:r>
            <a:r>
              <a:rPr lang="en-US" dirty="0" err="1"/>
              <a:t>algoritmo</a:t>
            </a:r>
            <a:r>
              <a:rPr lang="en-US" dirty="0"/>
              <a:t> </a:t>
            </a:r>
            <a:r>
              <a:rPr lang="en-US" dirty="0" err="1"/>
              <a:t>jerárquico</a:t>
            </a:r>
            <a:r>
              <a:rPr lang="en-US" dirty="0"/>
              <a:t> que </a:t>
            </a:r>
            <a:r>
              <a:rPr lang="en-US" dirty="0" err="1"/>
              <a:t>integre</a:t>
            </a:r>
            <a:r>
              <a:rPr lang="en-US" dirty="0"/>
              <a:t> </a:t>
            </a:r>
            <a:r>
              <a:rPr lang="en-US" dirty="0" err="1"/>
              <a:t>histología</a:t>
            </a:r>
            <a:r>
              <a:rPr lang="en-US" dirty="0"/>
              <a:t> y </a:t>
            </a:r>
            <a:r>
              <a:rPr lang="en-US" dirty="0" err="1"/>
              <a:t>distribución</a:t>
            </a:r>
            <a:r>
              <a:rPr lang="en-US" dirty="0"/>
              <a:t> </a:t>
            </a:r>
            <a:r>
              <a:rPr lang="en-US" dirty="0" err="1"/>
              <a:t>anatómica</a:t>
            </a:r>
            <a:r>
              <a:rPr lang="en-US" dirty="0"/>
              <a:t>, SIN </a:t>
            </a:r>
            <a:r>
              <a:rPr lang="en-US" dirty="0" err="1"/>
              <a:t>tener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cuenta</a:t>
            </a:r>
            <a:r>
              <a:rPr lang="en-US" dirty="0"/>
              <a:t> </a:t>
            </a:r>
            <a:r>
              <a:rPr lang="en-US" dirty="0" err="1"/>
              <a:t>afectación</a:t>
            </a:r>
            <a:r>
              <a:rPr lang="en-US" dirty="0"/>
              <a:t> de MO y SP</a:t>
            </a:r>
          </a:p>
          <a:p>
            <a:r>
              <a:rPr lang="es-PY" dirty="0"/>
              <a:t>En el estudio FIL-NF10, el linfoma de la zona marginal diseminado (</a:t>
            </a:r>
            <a:r>
              <a:rPr lang="es-PY" dirty="0" err="1"/>
              <a:t>Diss</a:t>
            </a:r>
            <a:r>
              <a:rPr lang="es-PY" dirty="0"/>
              <a:t>-MZL) se define como una cuarta categoría diagnóstica independiente para casos con afectación simultánea de múltiples áreas (médula ósea, bazo, ganglios o sangre) sin un sitio de origen primario único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53E12B-DD51-426F-AE7F-B00FEEE4E881}" type="slidenum">
              <a:rPr lang="es-PY" smtClean="0"/>
              <a:t>12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1007421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Existen</a:t>
            </a:r>
            <a:r>
              <a:rPr lang="en-US" dirty="0"/>
              <a:t> scores </a:t>
            </a:r>
            <a:r>
              <a:rPr lang="en-US" dirty="0" err="1"/>
              <a:t>pronósticos</a:t>
            </a:r>
            <a:r>
              <a:rPr lang="en-US" dirty="0"/>
              <a:t> para LZM debut y </a:t>
            </a:r>
            <a:r>
              <a:rPr lang="en-US" dirty="0" err="1"/>
              <a:t>según</a:t>
            </a:r>
            <a:r>
              <a:rPr lang="en-US" dirty="0"/>
              <a:t> </a:t>
            </a:r>
            <a:r>
              <a:rPr lang="en-US" dirty="0" err="1"/>
              <a:t>subtipos</a:t>
            </a:r>
            <a:r>
              <a:rPr lang="en-US" dirty="0"/>
              <a:t> de LZM. No </a:t>
            </a:r>
            <a:r>
              <a:rPr lang="en-US" dirty="0" err="1"/>
              <a:t>existen</a:t>
            </a:r>
            <a:r>
              <a:rPr lang="en-US" dirty="0"/>
              <a:t> scores </a:t>
            </a:r>
            <a:r>
              <a:rPr lang="en-US" dirty="0" err="1"/>
              <a:t>específicos</a:t>
            </a:r>
            <a:r>
              <a:rPr lang="en-US" dirty="0"/>
              <a:t> para LZM r/r</a:t>
            </a:r>
            <a:r>
              <a:rPr lang="es-PY" dirty="0"/>
              <a:t>. Importante a medida que se expande el abanico de posibilidades terapéuticas y la inclusión de CART para 3ra línea. </a:t>
            </a:r>
          </a:p>
          <a:p>
            <a:r>
              <a:rPr lang="es-PY" dirty="0"/>
              <a:t>Si existe el FLP-R para LF r/r que identifica subgrupo de más alto riesgo con OS disminuida, aumento de muerte relacionada a linfomas y alta posibilidad de transformación histológica. </a:t>
            </a:r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53E12B-DD51-426F-AE7F-B00FEEE4E881}" type="slidenum">
              <a:rPr lang="es-PY" smtClean="0"/>
              <a:t>13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599107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En </a:t>
            </a:r>
            <a:r>
              <a:rPr lang="en-US" dirty="0" err="1"/>
              <a:t>cuanto</a:t>
            </a:r>
            <a:r>
              <a:rPr lang="en-US" dirty="0"/>
              <a:t> al dx: panel de </a:t>
            </a:r>
            <a:r>
              <a:rPr lang="en-US" dirty="0" err="1"/>
              <a:t>ihq</a:t>
            </a:r>
            <a:r>
              <a:rPr lang="en-US" dirty="0"/>
              <a:t> cd20+, cd19+, cd79a +, cd3, cd5 -, cd10 -, bcl2+, kappa/lambda, cd21+, cd23-, </a:t>
            </a:r>
            <a:r>
              <a:rPr lang="en-US" dirty="0" err="1"/>
              <a:t>ciclina</a:t>
            </a:r>
            <a:r>
              <a:rPr lang="en-US" dirty="0"/>
              <a:t> d1 -, bcl6 +,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h.pylori</a:t>
            </a:r>
            <a:r>
              <a:rPr lang="en-US" dirty="0"/>
              <a:t> positive fish para malt1, </a:t>
            </a:r>
            <a:r>
              <a:rPr lang="en-US" dirty="0" err="1"/>
              <a:t>rearreglo</a:t>
            </a:r>
            <a:r>
              <a:rPr lang="en-US" dirty="0"/>
              <a:t> de gen de Ig, </a:t>
            </a:r>
            <a:r>
              <a:rPr lang="en-US" dirty="0" err="1"/>
              <a:t>mutacion</a:t>
            </a:r>
            <a:r>
              <a:rPr lang="en-US" dirty="0"/>
              <a:t> MYD88 para </a:t>
            </a:r>
            <a:r>
              <a:rPr lang="en-US" dirty="0" err="1"/>
              <a:t>diferenciar</a:t>
            </a:r>
            <a:r>
              <a:rPr lang="en-US" dirty="0"/>
              <a:t> de MW (90 vs 10% </a:t>
            </a:r>
            <a:r>
              <a:rPr lang="en-US" dirty="0" err="1"/>
              <a:t>si</a:t>
            </a:r>
            <a:r>
              <a:rPr lang="en-US" dirty="0"/>
              <a:t> hay </a:t>
            </a:r>
            <a:r>
              <a:rPr lang="en-US" dirty="0" err="1"/>
              <a:t>diferenciacion</a:t>
            </a:r>
            <a:r>
              <a:rPr lang="en-US" dirty="0"/>
              <a:t> </a:t>
            </a:r>
            <a:r>
              <a:rPr lang="en-US" dirty="0" err="1"/>
              <a:t>plasmacítica</a:t>
            </a:r>
            <a:r>
              <a:rPr lang="en-US" dirty="0"/>
              <a:t>), t 11;18/1;14/ 3;14/ 11;14 (para </a:t>
            </a:r>
            <a:r>
              <a:rPr lang="en-US" dirty="0" err="1"/>
              <a:t>excluir</a:t>
            </a:r>
            <a:r>
              <a:rPr lang="en-US" dirty="0"/>
              <a:t> </a:t>
            </a:r>
            <a:r>
              <a:rPr lang="en-US" dirty="0" err="1"/>
              <a:t>manto</a:t>
            </a:r>
            <a:r>
              <a:rPr lang="en-US" dirty="0"/>
              <a:t>), 14;18, </a:t>
            </a:r>
            <a:endParaRPr lang="es-PY" dirty="0"/>
          </a:p>
          <a:p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53E12B-DD51-426F-AE7F-B00FEEE4E881}" type="slidenum">
              <a:rPr lang="es-PY" smtClean="0"/>
              <a:t>3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084381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SITIOS ANATÓMICOS: CITAR Y CON QUÉ AGENTE INFECCIOSOS ESTÁ RELACIONADO, Y ALTERACIONES GENÉTICAS MÁS FRECUENTES DE CADA CASO</a:t>
            </a:r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53E12B-DD51-426F-AE7F-B00FEEE4E881}" type="slidenum">
              <a:rPr lang="es-PY" smtClean="0"/>
              <a:t>4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6305998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Indicaciones</a:t>
            </a:r>
            <a:r>
              <a:rPr lang="en-US" dirty="0"/>
              <a:t> para </a:t>
            </a:r>
            <a:r>
              <a:rPr lang="en-US" dirty="0" err="1"/>
              <a:t>tto</a:t>
            </a:r>
            <a:r>
              <a:rPr lang="en-US" dirty="0"/>
              <a:t>: </a:t>
            </a:r>
            <a:r>
              <a:rPr lang="en-US" dirty="0" err="1"/>
              <a:t>síntomas</a:t>
            </a:r>
            <a:r>
              <a:rPr lang="en-US" dirty="0"/>
              <a:t>, </a:t>
            </a:r>
            <a:r>
              <a:rPr lang="en-US" dirty="0" err="1"/>
              <a:t>afectación</a:t>
            </a:r>
            <a:r>
              <a:rPr lang="en-US" dirty="0"/>
              <a:t> de </a:t>
            </a:r>
            <a:r>
              <a:rPr lang="en-US" dirty="0" err="1"/>
              <a:t>función</a:t>
            </a:r>
            <a:r>
              <a:rPr lang="en-US" dirty="0"/>
              <a:t> de un </a:t>
            </a:r>
            <a:r>
              <a:rPr lang="en-US" dirty="0" err="1"/>
              <a:t>órgano</a:t>
            </a:r>
            <a:r>
              <a:rPr lang="en-US" dirty="0"/>
              <a:t> vital, cytopenia </a:t>
            </a:r>
            <a:r>
              <a:rPr lang="en-US" dirty="0" err="1"/>
              <a:t>clínicamente</a:t>
            </a:r>
            <a:r>
              <a:rPr lang="en-US" dirty="0"/>
              <a:t> significative o </a:t>
            </a:r>
            <a:r>
              <a:rPr lang="en-US" dirty="0" err="1"/>
              <a:t>progresiva</a:t>
            </a:r>
            <a:r>
              <a:rPr lang="en-US" dirty="0"/>
              <a:t>, </a:t>
            </a:r>
            <a:r>
              <a:rPr lang="en-US" dirty="0" err="1"/>
              <a:t>enfermedad</a:t>
            </a:r>
            <a:r>
              <a:rPr lang="en-US" dirty="0"/>
              <a:t> bulky o </a:t>
            </a:r>
            <a:r>
              <a:rPr lang="en-US" dirty="0" err="1"/>
              <a:t>clnicamente</a:t>
            </a:r>
            <a:r>
              <a:rPr lang="en-US" dirty="0"/>
              <a:t> </a:t>
            </a:r>
            <a:r>
              <a:rPr lang="en-US" dirty="0" err="1"/>
              <a:t>significativa</a:t>
            </a:r>
            <a:r>
              <a:rPr lang="en-US" dirty="0"/>
              <a:t>, progression </a:t>
            </a:r>
            <a:r>
              <a:rPr lang="en-US" dirty="0" err="1"/>
              <a:t>rapida</a:t>
            </a:r>
            <a:r>
              <a:rPr lang="en-US" dirty="0"/>
              <a:t> – </a:t>
            </a:r>
            <a:r>
              <a:rPr lang="en-US" dirty="0" err="1"/>
              <a:t>ensayo</a:t>
            </a:r>
            <a:r>
              <a:rPr lang="en-US" dirty="0"/>
              <a:t> </a:t>
            </a:r>
            <a:r>
              <a:rPr lang="en-US" dirty="0" err="1"/>
              <a:t>clínico</a:t>
            </a:r>
            <a:r>
              <a:rPr lang="en-US" dirty="0"/>
              <a:t> </a:t>
            </a:r>
          </a:p>
          <a:p>
            <a:r>
              <a:rPr lang="en-US" dirty="0" err="1"/>
              <a:t>Afectación</a:t>
            </a:r>
            <a:r>
              <a:rPr lang="en-US" dirty="0"/>
              <a:t> regional de submucosa o </a:t>
            </a:r>
            <a:r>
              <a:rPr lang="en-US" dirty="0" err="1"/>
              <a:t>linfonodos</a:t>
            </a:r>
            <a:r>
              <a:rPr lang="en-US" dirty="0"/>
              <a:t> regionals son </a:t>
            </a:r>
            <a:r>
              <a:rPr lang="en-US" dirty="0" err="1"/>
              <a:t>menos</a:t>
            </a:r>
            <a:r>
              <a:rPr lang="en-US" dirty="0"/>
              <a:t> probable que </a:t>
            </a:r>
            <a:r>
              <a:rPr lang="en-US" dirty="0" err="1"/>
              <a:t>responden</a:t>
            </a:r>
            <a:r>
              <a:rPr lang="en-US" dirty="0"/>
              <a:t> a </a:t>
            </a:r>
            <a:r>
              <a:rPr lang="en-US" dirty="0" err="1"/>
              <a:t>atb</a:t>
            </a:r>
            <a:r>
              <a:rPr lang="en-US" dirty="0"/>
              <a:t>  </a:t>
            </a:r>
            <a:r>
              <a:rPr lang="en-US" dirty="0" err="1"/>
              <a:t>Erradicación</a:t>
            </a:r>
            <a:r>
              <a:rPr lang="en-US" dirty="0"/>
              <a:t> </a:t>
            </a:r>
            <a:r>
              <a:rPr lang="en-US" dirty="0" err="1"/>
              <a:t>puede</a:t>
            </a:r>
            <a:r>
              <a:rPr lang="en-US" dirty="0"/>
              <a:t> </a:t>
            </a:r>
            <a:r>
              <a:rPr lang="en-US" dirty="0" err="1"/>
              <a:t>llevar</a:t>
            </a:r>
            <a:r>
              <a:rPr lang="en-US" dirty="0"/>
              <a:t> hasta 1 </a:t>
            </a:r>
            <a:r>
              <a:rPr lang="en-US" dirty="0" err="1"/>
              <a:t>año</a:t>
            </a:r>
            <a:r>
              <a:rPr lang="en-US" dirty="0"/>
              <a:t>, </a:t>
            </a:r>
            <a:r>
              <a:rPr lang="en-US" dirty="0" err="1"/>
              <a:t>debe</a:t>
            </a:r>
            <a:r>
              <a:rPr lang="en-US" dirty="0"/>
              <a:t> </a:t>
            </a:r>
            <a:r>
              <a:rPr lang="en-US" dirty="0" err="1"/>
              <a:t>confirmarse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test de urea </a:t>
            </a:r>
            <a:r>
              <a:rPr lang="en-US" dirty="0" err="1"/>
              <a:t>espirada</a:t>
            </a:r>
            <a:r>
              <a:rPr lang="en-US" dirty="0"/>
              <a:t>, ag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heces</a:t>
            </a:r>
            <a:r>
              <a:rPr lang="en-US" dirty="0"/>
              <a:t> o </a:t>
            </a:r>
            <a:r>
              <a:rPr lang="en-US" dirty="0" err="1"/>
              <a:t>biopsia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lo </a:t>
            </a:r>
            <a:r>
              <a:rPr lang="en-US" dirty="0" err="1"/>
              <a:t>menos</a:t>
            </a:r>
            <a:r>
              <a:rPr lang="en-US" dirty="0"/>
              <a:t> 4 Semanas luego de </a:t>
            </a:r>
            <a:r>
              <a:rPr lang="en-US" dirty="0" err="1"/>
              <a:t>terminar</a:t>
            </a:r>
            <a:r>
              <a:rPr lang="en-US" dirty="0"/>
              <a:t> </a:t>
            </a:r>
            <a:r>
              <a:rPr lang="en-US" dirty="0" err="1"/>
              <a:t>atb</a:t>
            </a:r>
            <a:r>
              <a:rPr lang="en-US" dirty="0"/>
              <a:t> y 2 Semanas luego de </a:t>
            </a:r>
            <a:r>
              <a:rPr lang="en-US" dirty="0" err="1"/>
              <a:t>inhibidores</a:t>
            </a:r>
            <a:r>
              <a:rPr lang="en-US" dirty="0"/>
              <a:t> de </a:t>
            </a:r>
            <a:r>
              <a:rPr lang="en-US" dirty="0" err="1"/>
              <a:t>bomba</a:t>
            </a:r>
            <a:r>
              <a:rPr lang="en-US" dirty="0"/>
              <a:t> de protons. Se </a:t>
            </a:r>
            <a:r>
              <a:rPr lang="en-US" dirty="0" err="1"/>
              <a:t>sugiere</a:t>
            </a:r>
            <a:r>
              <a:rPr lang="en-US" dirty="0"/>
              <a:t> control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eda</a:t>
            </a:r>
            <a:r>
              <a:rPr lang="en-US" dirty="0"/>
              <a:t> c/ 3meses,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todo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pacientes</a:t>
            </a:r>
            <a:r>
              <a:rPr lang="en-US" dirty="0"/>
              <a:t> </a:t>
            </a:r>
            <a:r>
              <a:rPr lang="en-US" dirty="0" err="1"/>
              <a:t>asx</a:t>
            </a:r>
            <a:r>
              <a:rPr lang="en-US" dirty="0"/>
              <a:t> con solo </a:t>
            </a:r>
            <a:r>
              <a:rPr lang="en-US" dirty="0" err="1"/>
              <a:t>enf</a:t>
            </a:r>
            <a:r>
              <a:rPr lang="en-US" dirty="0"/>
              <a:t> </a:t>
            </a:r>
            <a:r>
              <a:rPr lang="en-US" dirty="0" err="1"/>
              <a:t>microscopica</a:t>
            </a:r>
            <a:r>
              <a:rPr lang="en-US" dirty="0"/>
              <a:t> </a:t>
            </a:r>
            <a:r>
              <a:rPr lang="en-US" dirty="0" err="1"/>
              <a:t>porque</a:t>
            </a:r>
            <a:r>
              <a:rPr lang="en-US" dirty="0"/>
              <a:t> </a:t>
            </a:r>
            <a:r>
              <a:rPr lang="en-US" dirty="0" err="1"/>
              <a:t>llegan</a:t>
            </a:r>
            <a:r>
              <a:rPr lang="en-US" dirty="0"/>
              <a:t> a CR </a:t>
            </a:r>
            <a:r>
              <a:rPr lang="en-US" dirty="0" err="1"/>
              <a:t>en</a:t>
            </a:r>
            <a:r>
              <a:rPr lang="en-US" dirty="0"/>
              <a:t> 12m. </a:t>
            </a:r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53E12B-DD51-426F-AE7F-B00FEEE4E881}" type="slidenum">
              <a:rPr lang="es-PY" smtClean="0"/>
              <a:t>6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723387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Rituximab </a:t>
            </a:r>
            <a:r>
              <a:rPr lang="en-US" dirty="0" err="1"/>
              <a:t>agente</a:t>
            </a:r>
            <a:r>
              <a:rPr lang="en-US" dirty="0"/>
              <a:t> </a:t>
            </a:r>
            <a:r>
              <a:rPr lang="en-US" dirty="0" err="1"/>
              <a:t>único</a:t>
            </a:r>
            <a:r>
              <a:rPr lang="en-US" dirty="0"/>
              <a:t> </a:t>
            </a:r>
            <a:r>
              <a:rPr lang="en-US" dirty="0" err="1"/>
              <a:t>semanal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6 </a:t>
            </a:r>
            <a:r>
              <a:rPr lang="en-US" dirty="0" err="1"/>
              <a:t>dosis</a:t>
            </a:r>
            <a:r>
              <a:rPr lang="en-US" dirty="0"/>
              <a:t> </a:t>
            </a:r>
            <a:r>
              <a:rPr lang="en-US" dirty="0" err="1"/>
              <a:t>seguido</a:t>
            </a:r>
            <a:r>
              <a:rPr lang="en-US" dirty="0"/>
              <a:t> de </a:t>
            </a:r>
            <a:r>
              <a:rPr lang="en-US" dirty="0" err="1"/>
              <a:t>mantenimiento</a:t>
            </a:r>
            <a:r>
              <a:rPr lang="en-US" dirty="0"/>
              <a:t> se </a:t>
            </a:r>
            <a:r>
              <a:rPr lang="en-US" dirty="0" err="1"/>
              <a:t>asoció</a:t>
            </a:r>
            <a:r>
              <a:rPr lang="en-US" dirty="0"/>
              <a:t> a </a:t>
            </a:r>
            <a:r>
              <a:rPr lang="en-US" dirty="0" err="1"/>
              <a:t>rápida</a:t>
            </a:r>
            <a:r>
              <a:rPr lang="en-US" dirty="0"/>
              <a:t> </a:t>
            </a:r>
            <a:r>
              <a:rPr lang="en-US" dirty="0" err="1"/>
              <a:t>resolución</a:t>
            </a:r>
            <a:r>
              <a:rPr lang="en-US" dirty="0"/>
              <a:t> de </a:t>
            </a:r>
            <a:r>
              <a:rPr lang="en-US" dirty="0" err="1"/>
              <a:t>citopenias</a:t>
            </a:r>
            <a:r>
              <a:rPr lang="en-US" dirty="0"/>
              <a:t> y </a:t>
            </a:r>
            <a:r>
              <a:rPr lang="en-US" dirty="0" err="1"/>
              <a:t>esplenomegalia</a:t>
            </a:r>
            <a:r>
              <a:rPr lang="en-US" dirty="0"/>
              <a:t>. Esto </a:t>
            </a:r>
            <a:r>
              <a:rPr lang="en-US" dirty="0" err="1"/>
              <a:t>basado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estudios</a:t>
            </a:r>
            <a:r>
              <a:rPr lang="en-US" dirty="0"/>
              <a:t> </a:t>
            </a:r>
            <a:r>
              <a:rPr lang="en-US" dirty="0" err="1"/>
              <a:t>retrospectivos</a:t>
            </a:r>
            <a:r>
              <a:rPr lang="en-US" dirty="0"/>
              <a:t>. OS a 10 </a:t>
            </a:r>
            <a:r>
              <a:rPr lang="en-US" dirty="0" err="1"/>
              <a:t>años</a:t>
            </a:r>
            <a:r>
              <a:rPr lang="en-US" dirty="0"/>
              <a:t> de 85%., no se </a:t>
            </a:r>
            <a:r>
              <a:rPr lang="en-US" dirty="0" err="1"/>
              <a:t>vió</a:t>
            </a:r>
            <a:r>
              <a:rPr lang="en-US" dirty="0"/>
              <a:t> </a:t>
            </a:r>
            <a:r>
              <a:rPr lang="en-US" dirty="0" err="1"/>
              <a:t>beneficio</a:t>
            </a:r>
            <a:r>
              <a:rPr lang="en-US" dirty="0"/>
              <a:t> de prolonger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mantenimiento</a:t>
            </a:r>
            <a:r>
              <a:rPr lang="en-US" dirty="0"/>
              <a:t> </a:t>
            </a:r>
            <a:r>
              <a:rPr lang="en-US" dirty="0" err="1"/>
              <a:t>más</a:t>
            </a:r>
            <a:r>
              <a:rPr lang="en-US" dirty="0"/>
              <a:t> </a:t>
            </a:r>
            <a:r>
              <a:rPr lang="en-US" dirty="0" err="1"/>
              <a:t>allá</a:t>
            </a:r>
            <a:r>
              <a:rPr lang="en-US" dirty="0"/>
              <a:t> de 1 </a:t>
            </a:r>
            <a:r>
              <a:rPr lang="en-US" dirty="0" err="1"/>
              <a:t>año</a:t>
            </a:r>
            <a:r>
              <a:rPr lang="en-US" dirty="0"/>
              <a:t>. </a:t>
            </a:r>
          </a:p>
          <a:p>
            <a:r>
              <a:rPr lang="en-US" dirty="0" err="1"/>
              <a:t>Estudios</a:t>
            </a:r>
            <a:r>
              <a:rPr lang="en-US" dirty="0"/>
              <a:t> IELSG-39 y </a:t>
            </a:r>
            <a:r>
              <a:rPr lang="en-US" dirty="0" err="1"/>
              <a:t>el</a:t>
            </a:r>
            <a:r>
              <a:rPr lang="en-US" dirty="0"/>
              <a:t> IELSG-19 </a:t>
            </a:r>
            <a:r>
              <a:rPr lang="en-US" dirty="0" err="1"/>
              <a:t>evaluaron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uso</a:t>
            </a:r>
            <a:r>
              <a:rPr lang="en-US" dirty="0"/>
              <a:t> de rituximab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mantenimiento</a:t>
            </a:r>
            <a:r>
              <a:rPr lang="en-US" dirty="0"/>
              <a:t>. No se </a:t>
            </a:r>
            <a:r>
              <a:rPr lang="en-US" dirty="0" err="1"/>
              <a:t>recomienda</a:t>
            </a:r>
            <a:r>
              <a:rPr lang="en-US" dirty="0"/>
              <a:t> </a:t>
            </a:r>
            <a:r>
              <a:rPr lang="en-US" dirty="0" err="1"/>
              <a:t>mantenimiento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falta</a:t>
            </a:r>
            <a:r>
              <a:rPr lang="en-US" dirty="0"/>
              <a:t> de </a:t>
            </a:r>
            <a:r>
              <a:rPr lang="en-US" dirty="0" err="1"/>
              <a:t>beneficio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OS y </a:t>
            </a:r>
            <a:r>
              <a:rPr lang="en-US" dirty="0" err="1"/>
              <a:t>riesgo</a:t>
            </a:r>
            <a:r>
              <a:rPr lang="en-US" dirty="0"/>
              <a:t> considerable de </a:t>
            </a:r>
            <a:r>
              <a:rPr lang="en-US" dirty="0" err="1"/>
              <a:t>infecciones</a:t>
            </a:r>
            <a:r>
              <a:rPr lang="en-US" dirty="0"/>
              <a:t>. </a:t>
            </a:r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53E12B-DD51-426F-AE7F-B00FEEE4E881}" type="slidenum">
              <a:rPr lang="es-PY" smtClean="0"/>
              <a:t>7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6632898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Estudio </a:t>
            </a:r>
            <a:r>
              <a:rPr lang="en-US" b="1" dirty="0"/>
              <a:t>BRIGHT y STIL </a:t>
            </a:r>
            <a:r>
              <a:rPr lang="en-US" dirty="0" err="1"/>
              <a:t>demostraron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tasa</a:t>
            </a:r>
            <a:r>
              <a:rPr lang="en-US" dirty="0"/>
              <a:t> de CR de 31-40% con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mediana</a:t>
            </a:r>
            <a:r>
              <a:rPr lang="en-US" dirty="0"/>
              <a:t> de PFS </a:t>
            </a:r>
            <a:r>
              <a:rPr lang="en-US" dirty="0" err="1"/>
              <a:t>cerca</a:t>
            </a:r>
            <a:r>
              <a:rPr lang="en-US" dirty="0"/>
              <a:t> de 6 </a:t>
            </a:r>
            <a:r>
              <a:rPr lang="en-US" dirty="0" err="1"/>
              <a:t>años</a:t>
            </a:r>
            <a:r>
              <a:rPr lang="en-US" dirty="0"/>
              <a:t>. </a:t>
            </a:r>
            <a:r>
              <a:rPr lang="en-US" dirty="0" err="1"/>
              <a:t>Asociado</a:t>
            </a:r>
            <a:r>
              <a:rPr lang="en-US" dirty="0"/>
              <a:t> a </a:t>
            </a:r>
            <a:r>
              <a:rPr lang="en-US" dirty="0" err="1"/>
              <a:t>mejor</a:t>
            </a:r>
            <a:r>
              <a:rPr lang="en-US" dirty="0"/>
              <a:t> </a:t>
            </a:r>
            <a:r>
              <a:rPr lang="en-US" dirty="0" err="1"/>
              <a:t>tolerancia</a:t>
            </a:r>
            <a:r>
              <a:rPr lang="en-US" dirty="0"/>
              <a:t> que R-CHOP y R-CVP</a:t>
            </a:r>
          </a:p>
          <a:p>
            <a:r>
              <a:rPr lang="en-US" dirty="0"/>
              <a:t>El studio </a:t>
            </a:r>
            <a:r>
              <a:rPr lang="en-US" b="1" dirty="0"/>
              <a:t>MALT2008-01</a:t>
            </a:r>
            <a:r>
              <a:rPr lang="en-US" dirty="0"/>
              <a:t> confirm la </a:t>
            </a:r>
            <a:r>
              <a:rPr lang="en-US" dirty="0" err="1"/>
              <a:t>eficacia</a:t>
            </a:r>
            <a:r>
              <a:rPr lang="en-US" dirty="0"/>
              <a:t> de RB con 57 PACIENTES con EMZL, y PFS de 88% a 7 </a:t>
            </a:r>
            <a:r>
              <a:rPr lang="en-US" dirty="0" err="1"/>
              <a:t>años</a:t>
            </a:r>
            <a:r>
              <a:rPr lang="en-US" dirty="0"/>
              <a:t>.  Este studio </a:t>
            </a:r>
            <a:r>
              <a:rPr lang="en-US" dirty="0" err="1"/>
              <a:t>implementó</a:t>
            </a:r>
            <a:r>
              <a:rPr lang="en-US" dirty="0"/>
              <a:t> un </a:t>
            </a:r>
            <a:r>
              <a:rPr lang="en-US" dirty="0" err="1"/>
              <a:t>enfoque</a:t>
            </a:r>
            <a:r>
              <a:rPr lang="en-US" dirty="0"/>
              <a:t> </a:t>
            </a:r>
            <a:r>
              <a:rPr lang="en-US" dirty="0" err="1"/>
              <a:t>adaptado</a:t>
            </a:r>
            <a:r>
              <a:rPr lang="en-US" dirty="0"/>
              <a:t> </a:t>
            </a:r>
            <a:r>
              <a:rPr lang="en-US" dirty="0" err="1"/>
              <a:t>según</a:t>
            </a:r>
            <a:r>
              <a:rPr lang="en-US" dirty="0"/>
              <a:t> </a:t>
            </a:r>
            <a:r>
              <a:rPr lang="en-US" dirty="0" err="1"/>
              <a:t>respuesta</a:t>
            </a:r>
            <a:r>
              <a:rPr lang="en-US" dirty="0"/>
              <a:t>. Si </a:t>
            </a:r>
            <a:r>
              <a:rPr lang="en-US" dirty="0" err="1"/>
              <a:t>lograban</a:t>
            </a:r>
            <a:r>
              <a:rPr lang="en-US" dirty="0"/>
              <a:t> RC luego de 3 </a:t>
            </a:r>
            <a:r>
              <a:rPr lang="en-US" dirty="0" err="1"/>
              <a:t>ciclos</a:t>
            </a:r>
            <a:r>
              <a:rPr lang="en-US" dirty="0"/>
              <a:t>, </a:t>
            </a:r>
            <a:r>
              <a:rPr lang="en-US" dirty="0" err="1"/>
              <a:t>completaban</a:t>
            </a:r>
            <a:r>
              <a:rPr lang="en-US" dirty="0"/>
              <a:t> 4 </a:t>
            </a:r>
            <a:r>
              <a:rPr lang="en-US" dirty="0" err="1"/>
              <a:t>ciclos</a:t>
            </a:r>
            <a:r>
              <a:rPr lang="en-US" dirty="0"/>
              <a:t>, solo  </a:t>
            </a:r>
            <a:r>
              <a:rPr lang="en-US" dirty="0" err="1"/>
              <a:t>los</a:t>
            </a:r>
            <a:r>
              <a:rPr lang="en-US" dirty="0"/>
              <a:t> que </a:t>
            </a:r>
            <a:r>
              <a:rPr lang="en-US" dirty="0" err="1"/>
              <a:t>lograban</a:t>
            </a:r>
            <a:r>
              <a:rPr lang="en-US" dirty="0"/>
              <a:t> RP </a:t>
            </a:r>
            <a:r>
              <a:rPr lang="en-US" dirty="0" err="1"/>
              <a:t>completaban</a:t>
            </a:r>
            <a:r>
              <a:rPr lang="en-US" dirty="0"/>
              <a:t> 6 </a:t>
            </a:r>
            <a:r>
              <a:rPr lang="en-US" dirty="0" err="1"/>
              <a:t>ciclos</a:t>
            </a:r>
            <a:r>
              <a:rPr lang="en-US" dirty="0"/>
              <a:t>. La </a:t>
            </a:r>
            <a:r>
              <a:rPr lang="en-US" dirty="0" err="1"/>
              <a:t>mayoría</a:t>
            </a:r>
            <a:r>
              <a:rPr lang="en-US" dirty="0"/>
              <a:t> </a:t>
            </a:r>
            <a:r>
              <a:rPr lang="en-US" dirty="0" err="1"/>
              <a:t>necesitó</a:t>
            </a:r>
            <a:r>
              <a:rPr lang="en-US" dirty="0"/>
              <a:t> solo 4 </a:t>
            </a:r>
            <a:r>
              <a:rPr lang="en-US" dirty="0" err="1"/>
              <a:t>ciclos</a:t>
            </a:r>
            <a:r>
              <a:rPr lang="en-US" dirty="0"/>
              <a:t>. </a:t>
            </a:r>
          </a:p>
          <a:p>
            <a:r>
              <a:rPr lang="en-US" b="1" dirty="0"/>
              <a:t>BRISMA/IELSG-36 </a:t>
            </a:r>
            <a:r>
              <a:rPr lang="en-US" dirty="0" err="1"/>
              <a:t>fase</a:t>
            </a:r>
            <a:r>
              <a:rPr lang="en-US" dirty="0"/>
              <a:t> 2, 56 </a:t>
            </a:r>
            <a:r>
              <a:rPr lang="en-US" dirty="0" err="1"/>
              <a:t>pacientes</a:t>
            </a:r>
            <a:r>
              <a:rPr lang="en-US" dirty="0"/>
              <a:t> con SMZL </a:t>
            </a:r>
            <a:r>
              <a:rPr lang="en-US" dirty="0" err="1"/>
              <a:t>sintomático</a:t>
            </a:r>
            <a:r>
              <a:rPr lang="en-US" dirty="0"/>
              <a:t>, con PFS a 5 </a:t>
            </a:r>
            <a:r>
              <a:rPr lang="en-US" dirty="0" err="1"/>
              <a:t>años</a:t>
            </a:r>
            <a:r>
              <a:rPr lang="en-US" dirty="0"/>
              <a:t> de 83% y OS 93%. Sin embargo,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subgrupo</a:t>
            </a:r>
            <a:r>
              <a:rPr lang="en-US" dirty="0"/>
              <a:t> se </a:t>
            </a:r>
            <a:r>
              <a:rPr lang="en-US" dirty="0" err="1"/>
              <a:t>asoció</a:t>
            </a:r>
            <a:r>
              <a:rPr lang="en-US" dirty="0"/>
              <a:t> a 9% de </a:t>
            </a:r>
            <a:r>
              <a:rPr lang="en-US" dirty="0" err="1"/>
              <a:t>discontinuación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toxicidad</a:t>
            </a:r>
            <a:r>
              <a:rPr lang="en-US" dirty="0"/>
              <a:t> y 1,8% de </a:t>
            </a:r>
            <a:r>
              <a:rPr lang="en-US" dirty="0" err="1"/>
              <a:t>mortalidad</a:t>
            </a:r>
            <a:r>
              <a:rPr lang="en-US" dirty="0"/>
              <a:t> </a:t>
            </a:r>
            <a:r>
              <a:rPr lang="en-US" dirty="0" err="1"/>
              <a:t>relacionada</a:t>
            </a:r>
            <a:r>
              <a:rPr lang="en-US" dirty="0"/>
              <a:t> al </a:t>
            </a:r>
            <a:r>
              <a:rPr lang="en-US" dirty="0" err="1"/>
              <a:t>tto</a:t>
            </a:r>
            <a:r>
              <a:rPr lang="en-US" dirty="0"/>
              <a:t>. </a:t>
            </a:r>
          </a:p>
          <a:p>
            <a:r>
              <a:rPr lang="es-PY" b="1" dirty="0" err="1"/>
              <a:t>Ritu</a:t>
            </a:r>
            <a:r>
              <a:rPr lang="es-PY" b="1" dirty="0"/>
              <a:t> + Lena</a:t>
            </a:r>
            <a:r>
              <a:rPr lang="es-PY" dirty="0"/>
              <a:t>: se evaluó en 110 pacientes, cohorte de LZM, con ORR 93%, CR 70% y mediana PFS cerca de 5 años.  </a:t>
            </a:r>
          </a:p>
          <a:p>
            <a:r>
              <a:rPr lang="es-PY" b="1" dirty="0"/>
              <a:t>GALLIUM</a:t>
            </a:r>
            <a:r>
              <a:rPr lang="es-PY" dirty="0"/>
              <a:t>:  demostró un beneficio en PFS a 7 años de 63,4 vs 55,7% para </a:t>
            </a:r>
            <a:r>
              <a:rPr lang="es-PY" dirty="0" err="1"/>
              <a:t>obinu</a:t>
            </a:r>
            <a:r>
              <a:rPr lang="es-PY" dirty="0"/>
              <a:t>, sin beneficio en OS, en la cohorte de LF. En LZM </a:t>
            </a:r>
            <a:r>
              <a:rPr lang="es-PY" dirty="0" err="1"/>
              <a:t>obinu</a:t>
            </a:r>
            <a:r>
              <a:rPr lang="es-PY" dirty="0"/>
              <a:t> se asoció a mayor incidencia de </a:t>
            </a:r>
            <a:r>
              <a:rPr lang="es-PY" dirty="0" err="1"/>
              <a:t>EAs</a:t>
            </a:r>
            <a:r>
              <a:rPr lang="es-PY" dirty="0"/>
              <a:t> grado 3, sin importar el esquema de quimioterapia, toxicidad que llevó a discontinuar mantenimiento. No hubo diferencia significativa en PFS pero si mayor toxicidad.</a:t>
            </a:r>
          </a:p>
          <a:p>
            <a:r>
              <a:rPr lang="es-PY" dirty="0" err="1"/>
              <a:t>Rituximab</a:t>
            </a:r>
            <a:r>
              <a:rPr lang="es-PY" dirty="0"/>
              <a:t> solo demostró EFS 50% a 5 años en estudio IELSG-19, se puede considerar en pacientes mayores, frágiles o jóvenes en lo que se busca evitar toxicidad de la quimio.  </a:t>
            </a:r>
          </a:p>
          <a:p>
            <a:r>
              <a:rPr lang="es-PY" b="1" dirty="0"/>
              <a:t>AUGMENT:</a:t>
            </a:r>
            <a:r>
              <a:rPr lang="es-PY" dirty="0"/>
              <a:t> en el subgrupo de LZM (18%)  no se </a:t>
            </a:r>
            <a:r>
              <a:rPr lang="es-PY" dirty="0" err="1"/>
              <a:t>vió</a:t>
            </a:r>
            <a:r>
              <a:rPr lang="es-PY" dirty="0"/>
              <a:t> un beneficio en sobrevida, a pesar de esto, es una opción de </a:t>
            </a:r>
            <a:r>
              <a:rPr lang="es-PY" dirty="0" err="1"/>
              <a:t>tto</a:t>
            </a:r>
            <a:r>
              <a:rPr lang="es-PY" dirty="0"/>
              <a:t> para r/r. </a:t>
            </a:r>
          </a:p>
          <a:p>
            <a:r>
              <a:rPr lang="es-PY" b="1" dirty="0"/>
              <a:t>GADOLIN</a:t>
            </a:r>
            <a:r>
              <a:rPr lang="es-PY" dirty="0"/>
              <a:t>: LNH indolente refractario a </a:t>
            </a:r>
            <a:r>
              <a:rPr lang="es-PY" dirty="0" err="1"/>
              <a:t>Ritu</a:t>
            </a:r>
            <a:r>
              <a:rPr lang="es-PY" dirty="0"/>
              <a:t>, similar a estudios AUGMENT y GALLIUM no se </a:t>
            </a:r>
            <a:r>
              <a:rPr lang="es-PY" dirty="0" err="1"/>
              <a:t>vió</a:t>
            </a:r>
            <a:r>
              <a:rPr lang="es-PY" dirty="0"/>
              <a:t> beneficio en PFS y si más grado 3 efectos hematológicos. </a:t>
            </a:r>
          </a:p>
          <a:p>
            <a:r>
              <a:rPr lang="es-PY" b="1" dirty="0"/>
              <a:t>2 PCYC-1121</a:t>
            </a:r>
            <a:r>
              <a:rPr lang="es-PY" dirty="0"/>
              <a:t>: </a:t>
            </a:r>
            <a:r>
              <a:rPr lang="es-PY" dirty="0" err="1"/>
              <a:t>Ibru</a:t>
            </a:r>
            <a:r>
              <a:rPr lang="es-PY" dirty="0"/>
              <a:t> mostro ORR 58%, mejoría de respuesta con exposición más larga, y mediana de PFS 15,7 meses. Respuesta se </a:t>
            </a:r>
            <a:r>
              <a:rPr lang="es-PY" dirty="0" err="1"/>
              <a:t>vió</a:t>
            </a:r>
            <a:r>
              <a:rPr lang="es-PY" dirty="0"/>
              <a:t> en todos los subtipos. Motivo más frecuente de discontinuación fue progresión de enfermedad. </a:t>
            </a:r>
          </a:p>
          <a:p>
            <a:r>
              <a:rPr lang="es-PY" b="1" dirty="0"/>
              <a:t>SELENE</a:t>
            </a:r>
            <a:r>
              <a:rPr lang="es-PY" dirty="0"/>
              <a:t>: </a:t>
            </a:r>
            <a:r>
              <a:rPr lang="es-PY" dirty="0" err="1"/>
              <a:t>ibru</a:t>
            </a:r>
            <a:r>
              <a:rPr lang="es-PY" dirty="0"/>
              <a:t> + </a:t>
            </a:r>
            <a:r>
              <a:rPr lang="es-PY" dirty="0" err="1"/>
              <a:t>qmt</a:t>
            </a:r>
            <a:r>
              <a:rPr lang="es-PY" dirty="0"/>
              <a:t>, solo 13,9% de LZM, no se tradujo en una PFS más larga, este fue uno de los motivos para retirar </a:t>
            </a:r>
            <a:r>
              <a:rPr lang="es-PY" dirty="0" err="1"/>
              <a:t>ibru</a:t>
            </a:r>
            <a:r>
              <a:rPr lang="es-PY" dirty="0"/>
              <a:t> para LZM. </a:t>
            </a:r>
          </a:p>
          <a:p>
            <a:r>
              <a:rPr lang="es-PY" b="1" dirty="0"/>
              <a:t>MAGNOLIA</a:t>
            </a:r>
            <a:r>
              <a:rPr lang="es-PY" dirty="0"/>
              <a:t>: demostró la eficacia de </a:t>
            </a:r>
            <a:r>
              <a:rPr lang="es-PY" dirty="0" err="1"/>
              <a:t>Zanu</a:t>
            </a:r>
            <a:r>
              <a:rPr lang="es-PY" dirty="0"/>
              <a:t> en LZM r/r, con  ORR 68,2% y PFS a 2 años 70,9%. Llevó a la aprobación de </a:t>
            </a:r>
            <a:r>
              <a:rPr lang="es-PY" dirty="0" err="1"/>
              <a:t>zanubrutinib</a:t>
            </a:r>
            <a:r>
              <a:rPr lang="es-PY" dirty="0"/>
              <a:t> en este escenario.  </a:t>
            </a:r>
          </a:p>
          <a:p>
            <a:r>
              <a:rPr lang="es-PY" b="1" dirty="0"/>
              <a:t>ACE-LY-003:</a:t>
            </a:r>
            <a:r>
              <a:rPr lang="es-PY" dirty="0"/>
              <a:t> </a:t>
            </a:r>
            <a:r>
              <a:rPr lang="es-PY" dirty="0" err="1"/>
              <a:t>Acalabrutinib</a:t>
            </a:r>
            <a:r>
              <a:rPr lang="es-PY" dirty="0"/>
              <a:t> demostró ORR 53% y mediana PFS 27,4 meses. Acala y </a:t>
            </a:r>
            <a:r>
              <a:rPr lang="es-PY" dirty="0" err="1"/>
              <a:t>Zanu</a:t>
            </a:r>
            <a:r>
              <a:rPr lang="es-PY" dirty="0"/>
              <a:t> mostraron actividad en todos los subtipos. </a:t>
            </a:r>
          </a:p>
          <a:p>
            <a:r>
              <a:rPr lang="es-PY" b="1" dirty="0"/>
              <a:t>Anticuerpos </a:t>
            </a:r>
            <a:r>
              <a:rPr lang="es-PY" b="1" dirty="0" err="1"/>
              <a:t>Biespecíficos</a:t>
            </a:r>
            <a:r>
              <a:rPr lang="es-PY" dirty="0"/>
              <a:t>: varios ensayos clínicos, opción interesante </a:t>
            </a:r>
            <a:r>
              <a:rPr lang="es-PY" dirty="0" err="1"/>
              <a:t>Mosunetuzumab</a:t>
            </a:r>
            <a:r>
              <a:rPr lang="es-PY" dirty="0"/>
              <a:t> duración fija con posibilidad de agregar Lena, según respuesta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53E12B-DD51-426F-AE7F-B00FEEE4E881}" type="slidenum">
              <a:rPr lang="es-PY" smtClean="0"/>
              <a:t>8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1871963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Orelabrutinib</a:t>
            </a:r>
            <a:r>
              <a:rPr lang="en-US" dirty="0"/>
              <a:t>: </a:t>
            </a:r>
            <a:r>
              <a:rPr lang="en-US" dirty="0" err="1"/>
              <a:t>inhibidor</a:t>
            </a:r>
            <a:r>
              <a:rPr lang="en-US" dirty="0"/>
              <a:t> de </a:t>
            </a:r>
            <a:r>
              <a:rPr lang="en-US" dirty="0" err="1"/>
              <a:t>tirosin</a:t>
            </a:r>
            <a:r>
              <a:rPr lang="en-US" dirty="0"/>
              <a:t> </a:t>
            </a:r>
            <a:r>
              <a:rPr lang="en-US" dirty="0" err="1"/>
              <a:t>quinasa</a:t>
            </a:r>
            <a:r>
              <a:rPr lang="en-US" dirty="0"/>
              <a:t> </a:t>
            </a:r>
            <a:r>
              <a:rPr lang="en-US" dirty="0" err="1"/>
              <a:t>bruton</a:t>
            </a:r>
            <a:r>
              <a:rPr lang="en-US" dirty="0"/>
              <a:t> (BTK) de Segunda </a:t>
            </a:r>
            <a:r>
              <a:rPr lang="en-US" dirty="0" err="1"/>
              <a:t>generacion</a:t>
            </a:r>
            <a:r>
              <a:rPr lang="en-US" dirty="0"/>
              <a:t>, </a:t>
            </a:r>
            <a:r>
              <a:rPr lang="en-US" dirty="0" err="1"/>
              <a:t>covalente</a:t>
            </a:r>
            <a:r>
              <a:rPr lang="en-US" dirty="0"/>
              <a:t>, </a:t>
            </a:r>
            <a:r>
              <a:rPr lang="en-US" dirty="0" err="1"/>
              <a:t>alta</a:t>
            </a:r>
            <a:r>
              <a:rPr lang="en-US" dirty="0"/>
              <a:t> </a:t>
            </a:r>
            <a:r>
              <a:rPr lang="en-US" dirty="0" err="1"/>
              <a:t>selectividad</a:t>
            </a:r>
            <a:r>
              <a:rPr lang="en-US" dirty="0"/>
              <a:t> y baja </a:t>
            </a:r>
            <a:r>
              <a:rPr lang="en-US" dirty="0" err="1"/>
              <a:t>toxicidad</a:t>
            </a:r>
            <a:r>
              <a:rPr lang="en-US" dirty="0"/>
              <a:t>, </a:t>
            </a:r>
            <a:r>
              <a:rPr lang="en-US" dirty="0" err="1"/>
              <a:t>buen</a:t>
            </a:r>
            <a:r>
              <a:rPr lang="en-US" dirty="0"/>
              <a:t> </a:t>
            </a:r>
            <a:r>
              <a:rPr lang="en-US" dirty="0" err="1"/>
              <a:t>perfil</a:t>
            </a:r>
            <a:r>
              <a:rPr lang="en-US" dirty="0"/>
              <a:t> de </a:t>
            </a:r>
            <a:r>
              <a:rPr lang="en-US" dirty="0" err="1"/>
              <a:t>seguridad</a:t>
            </a:r>
            <a:r>
              <a:rPr lang="en-US" dirty="0"/>
              <a:t>, no </a:t>
            </a:r>
            <a:r>
              <a:rPr lang="en-US" dirty="0" err="1"/>
              <a:t>aprobado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FDA y EMA, </a:t>
            </a:r>
            <a:r>
              <a:rPr lang="en-US" dirty="0" err="1"/>
              <a:t>pero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se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utilizando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ensayos</a:t>
            </a:r>
            <a:r>
              <a:rPr lang="en-US" dirty="0"/>
              <a:t> </a:t>
            </a:r>
            <a:r>
              <a:rPr lang="en-US" dirty="0" err="1"/>
              <a:t>fase</a:t>
            </a:r>
            <a:r>
              <a:rPr lang="en-US" dirty="0"/>
              <a:t> 3 </a:t>
            </a:r>
            <a:r>
              <a:rPr lang="en-US" dirty="0" err="1"/>
              <a:t>en</a:t>
            </a:r>
            <a:r>
              <a:rPr lang="en-US" dirty="0"/>
              <a:t> Europa y </a:t>
            </a:r>
            <a:r>
              <a:rPr lang="en-US" dirty="0" err="1"/>
              <a:t>eeuu</a:t>
            </a:r>
            <a:r>
              <a:rPr lang="en-US" dirty="0"/>
              <a:t>. Si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aprobado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China, Australia. También se </a:t>
            </a:r>
            <a:r>
              <a:rPr lang="en-US" dirty="0" err="1"/>
              <a:t>utiliza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sclerosis multiple y LES. </a:t>
            </a:r>
          </a:p>
          <a:p>
            <a:r>
              <a:rPr lang="en-US" dirty="0" err="1"/>
              <a:t>Esquema</a:t>
            </a:r>
            <a:r>
              <a:rPr lang="en-US" dirty="0"/>
              <a:t>: </a:t>
            </a:r>
            <a:r>
              <a:rPr lang="en-US" dirty="0" err="1"/>
              <a:t>grupo</a:t>
            </a:r>
            <a:r>
              <a:rPr lang="en-US" dirty="0"/>
              <a:t> A </a:t>
            </a:r>
            <a:r>
              <a:rPr lang="en-US" dirty="0" err="1"/>
              <a:t>orela</a:t>
            </a:r>
            <a:r>
              <a:rPr lang="en-US" dirty="0"/>
              <a:t> 150mg/</a:t>
            </a:r>
            <a:r>
              <a:rPr lang="en-US" dirty="0" err="1"/>
              <a:t>dia</a:t>
            </a:r>
            <a:r>
              <a:rPr lang="en-US" dirty="0"/>
              <a:t> + </a:t>
            </a:r>
            <a:r>
              <a:rPr lang="en-US" dirty="0" err="1"/>
              <a:t>benda</a:t>
            </a:r>
            <a:r>
              <a:rPr lang="en-US" dirty="0"/>
              <a:t> 70mg/m2 </a:t>
            </a:r>
            <a:r>
              <a:rPr lang="en-US" dirty="0" err="1"/>
              <a:t>dias</a:t>
            </a:r>
            <a:r>
              <a:rPr lang="en-US" dirty="0"/>
              <a:t> 1 y 2 + </a:t>
            </a:r>
            <a:r>
              <a:rPr lang="en-US" dirty="0" err="1"/>
              <a:t>ritu</a:t>
            </a:r>
            <a:r>
              <a:rPr lang="en-US" dirty="0"/>
              <a:t> 375mg/m2 </a:t>
            </a:r>
            <a:r>
              <a:rPr lang="en-US" dirty="0" err="1"/>
              <a:t>dia</a:t>
            </a:r>
            <a:r>
              <a:rPr lang="en-US" dirty="0"/>
              <a:t> 0 x 3 </a:t>
            </a:r>
            <a:r>
              <a:rPr lang="en-US" dirty="0" err="1"/>
              <a:t>ciclos</a:t>
            </a:r>
            <a:r>
              <a:rPr lang="en-US" dirty="0"/>
              <a:t> y luego </a:t>
            </a:r>
            <a:r>
              <a:rPr lang="en-US" dirty="0" err="1"/>
              <a:t>mantenimiento</a:t>
            </a:r>
            <a:r>
              <a:rPr lang="en-US" dirty="0"/>
              <a:t> con </a:t>
            </a:r>
            <a:r>
              <a:rPr lang="en-US" dirty="0" err="1"/>
              <a:t>orela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21 </a:t>
            </a:r>
            <a:r>
              <a:rPr lang="en-US" dirty="0" err="1"/>
              <a:t>ciclos</a:t>
            </a:r>
            <a:r>
              <a:rPr lang="en-US" dirty="0"/>
              <a:t> </a:t>
            </a:r>
          </a:p>
          <a:p>
            <a:r>
              <a:rPr lang="en-US" dirty="0"/>
              <a:t>                 </a:t>
            </a:r>
            <a:r>
              <a:rPr lang="en-US" dirty="0" err="1"/>
              <a:t>grupo</a:t>
            </a:r>
            <a:r>
              <a:rPr lang="en-US" dirty="0"/>
              <a:t> B </a:t>
            </a:r>
            <a:r>
              <a:rPr lang="en-US" dirty="0" err="1"/>
              <a:t>orela</a:t>
            </a:r>
            <a:r>
              <a:rPr lang="en-US" dirty="0"/>
              <a:t> 150mg/</a:t>
            </a:r>
            <a:r>
              <a:rPr lang="en-US" dirty="0" err="1"/>
              <a:t>dia</a:t>
            </a:r>
            <a:r>
              <a:rPr lang="en-US" dirty="0"/>
              <a:t> + </a:t>
            </a:r>
            <a:r>
              <a:rPr lang="en-US" dirty="0" err="1"/>
              <a:t>obinu</a:t>
            </a:r>
            <a:r>
              <a:rPr lang="en-US" dirty="0"/>
              <a:t> 1000mg </a:t>
            </a:r>
            <a:r>
              <a:rPr lang="en-US" dirty="0" err="1"/>
              <a:t>dias</a:t>
            </a:r>
            <a:r>
              <a:rPr lang="en-US" dirty="0"/>
              <a:t> 1,8, 15 </a:t>
            </a:r>
            <a:r>
              <a:rPr lang="en-US" dirty="0" err="1"/>
              <a:t>ciclo</a:t>
            </a:r>
            <a:r>
              <a:rPr lang="en-US" dirty="0"/>
              <a:t> 1 y </a:t>
            </a:r>
            <a:r>
              <a:rPr lang="en-US" dirty="0" err="1"/>
              <a:t>dia</a:t>
            </a:r>
            <a:r>
              <a:rPr lang="en-US" dirty="0"/>
              <a:t> 1 </a:t>
            </a:r>
            <a:r>
              <a:rPr lang="en-US" dirty="0" err="1"/>
              <a:t>ciclos</a:t>
            </a:r>
            <a:r>
              <a:rPr lang="en-US" dirty="0"/>
              <a:t> 2-6 x 6 </a:t>
            </a:r>
            <a:r>
              <a:rPr lang="en-US" dirty="0" err="1"/>
              <a:t>ciclos</a:t>
            </a:r>
            <a:r>
              <a:rPr lang="en-US" dirty="0"/>
              <a:t> y luego </a:t>
            </a:r>
            <a:r>
              <a:rPr lang="en-US" dirty="0" err="1"/>
              <a:t>mantenimiento</a:t>
            </a:r>
            <a:r>
              <a:rPr lang="en-US" dirty="0"/>
              <a:t> con </a:t>
            </a:r>
            <a:r>
              <a:rPr lang="en-US" dirty="0" err="1"/>
              <a:t>orela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18 </a:t>
            </a:r>
            <a:r>
              <a:rPr lang="en-US" dirty="0" err="1"/>
              <a:t>ciclos</a:t>
            </a:r>
            <a:r>
              <a:rPr lang="en-US" dirty="0"/>
              <a:t> (ambos </a:t>
            </a:r>
            <a:r>
              <a:rPr lang="en-US" dirty="0" err="1"/>
              <a:t>completan</a:t>
            </a:r>
            <a:r>
              <a:rPr lang="en-US" dirty="0"/>
              <a:t> 2 </a:t>
            </a:r>
            <a:r>
              <a:rPr lang="en-US" dirty="0" err="1"/>
              <a:t>años</a:t>
            </a:r>
            <a:r>
              <a:rPr lang="en-US" dirty="0"/>
              <a:t> de </a:t>
            </a:r>
            <a:r>
              <a:rPr lang="en-US" dirty="0" err="1"/>
              <a:t>orela</a:t>
            </a:r>
            <a:r>
              <a:rPr lang="en-US" dirty="0"/>
              <a:t>)</a:t>
            </a:r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53E12B-DD51-426F-AE7F-B00FEEE4E881}" type="slidenum">
              <a:rPr lang="es-PY" smtClean="0"/>
              <a:t>9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71423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Esquema</a:t>
            </a:r>
            <a:r>
              <a:rPr lang="en-US" dirty="0"/>
              <a:t>: </a:t>
            </a:r>
            <a:r>
              <a:rPr lang="en-US" dirty="0" err="1"/>
              <a:t>ciclo</a:t>
            </a:r>
            <a:r>
              <a:rPr lang="en-US" dirty="0"/>
              <a:t> 1 rituximab 375mg/m2 </a:t>
            </a:r>
            <a:r>
              <a:rPr lang="en-US" dirty="0" err="1"/>
              <a:t>dia</a:t>
            </a:r>
            <a:r>
              <a:rPr lang="en-US" dirty="0"/>
              <a:t> 1, </a:t>
            </a:r>
            <a:r>
              <a:rPr lang="en-US" dirty="0" err="1"/>
              <a:t>ciclos</a:t>
            </a:r>
            <a:r>
              <a:rPr lang="en-US" dirty="0"/>
              <a:t> 2-6 rituximab 375mg/m2 </a:t>
            </a:r>
            <a:r>
              <a:rPr lang="en-US" dirty="0" err="1"/>
              <a:t>dia</a:t>
            </a:r>
            <a:r>
              <a:rPr lang="en-US" dirty="0"/>
              <a:t> 1 + </a:t>
            </a:r>
            <a:r>
              <a:rPr lang="en-US" dirty="0" err="1"/>
              <a:t>orelabrutinib</a:t>
            </a:r>
            <a:r>
              <a:rPr lang="en-US" dirty="0"/>
              <a:t> 150mg/</a:t>
            </a:r>
            <a:r>
              <a:rPr lang="en-US" dirty="0" err="1"/>
              <a:t>dia</a:t>
            </a:r>
            <a:r>
              <a:rPr lang="en-US" dirty="0"/>
              <a:t> </a:t>
            </a:r>
            <a:r>
              <a:rPr lang="en-US" dirty="0" err="1"/>
              <a:t>dias</a:t>
            </a:r>
            <a:r>
              <a:rPr lang="en-US" dirty="0"/>
              <a:t> 1-28,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alcanzaban</a:t>
            </a:r>
            <a:r>
              <a:rPr lang="en-US" dirty="0"/>
              <a:t> </a:t>
            </a:r>
            <a:r>
              <a:rPr lang="en-US" dirty="0" err="1"/>
              <a:t>respuesta</a:t>
            </a:r>
            <a:r>
              <a:rPr lang="en-US" dirty="0"/>
              <a:t> </a:t>
            </a:r>
            <a:r>
              <a:rPr lang="en-US" dirty="0" err="1"/>
              <a:t>parcial</a:t>
            </a:r>
            <a:r>
              <a:rPr lang="en-US" dirty="0"/>
              <a:t> o </a:t>
            </a:r>
            <a:r>
              <a:rPr lang="en-US" dirty="0" err="1"/>
              <a:t>mejor</a:t>
            </a:r>
            <a:r>
              <a:rPr lang="en-US" dirty="0"/>
              <a:t>, </a:t>
            </a:r>
            <a:r>
              <a:rPr lang="en-US" dirty="0" err="1"/>
              <a:t>mantenimiento</a:t>
            </a:r>
            <a:r>
              <a:rPr lang="en-US" dirty="0"/>
              <a:t> con </a:t>
            </a:r>
            <a:r>
              <a:rPr lang="en-US" dirty="0" err="1"/>
              <a:t>orelabrutinib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2 </a:t>
            </a:r>
            <a:r>
              <a:rPr lang="en-US" dirty="0" err="1"/>
              <a:t>años</a:t>
            </a:r>
            <a:r>
              <a:rPr lang="en-US" dirty="0"/>
              <a:t>. </a:t>
            </a:r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53E12B-DD51-426F-AE7F-B00FEEE4E881}" type="slidenum">
              <a:rPr lang="es-PY" smtClean="0"/>
              <a:t>10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2575745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 de </a:t>
            </a:r>
            <a:r>
              <a:rPr lang="en-US" dirty="0" err="1"/>
              <a:t>eficacia</a:t>
            </a:r>
            <a:r>
              <a:rPr lang="en-US" dirty="0"/>
              <a:t> y </a:t>
            </a:r>
            <a:r>
              <a:rPr lang="en-US" dirty="0" err="1"/>
              <a:t>seguridad</a:t>
            </a:r>
            <a:r>
              <a:rPr lang="en-US" dirty="0"/>
              <a:t> a largo </a:t>
            </a:r>
            <a:r>
              <a:rPr lang="en-US" dirty="0" err="1"/>
              <a:t>plazo</a:t>
            </a:r>
            <a:r>
              <a:rPr lang="en-US" dirty="0"/>
              <a:t> de un studio </a:t>
            </a:r>
            <a:r>
              <a:rPr lang="en-US" dirty="0" err="1"/>
              <a:t>previo</a:t>
            </a:r>
            <a:r>
              <a:rPr lang="en-US" dirty="0"/>
              <a:t> </a:t>
            </a:r>
            <a:r>
              <a:rPr lang="en-US" dirty="0" err="1"/>
              <a:t>fase</a:t>
            </a:r>
            <a:r>
              <a:rPr lang="en-US" dirty="0"/>
              <a:t> 2 de </a:t>
            </a:r>
            <a:r>
              <a:rPr lang="en-US" dirty="0" err="1"/>
              <a:t>orelbrutinib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monoterapia</a:t>
            </a:r>
            <a:r>
              <a:rPr lang="en-US" dirty="0"/>
              <a:t> para LZM r/r </a:t>
            </a:r>
          </a:p>
          <a:p>
            <a:r>
              <a:rPr lang="en-US" dirty="0"/>
              <a:t>IRC: independent review </a:t>
            </a:r>
            <a:r>
              <a:rPr lang="en-US" dirty="0" err="1"/>
              <a:t>comitee</a:t>
            </a:r>
            <a:r>
              <a:rPr lang="en-US" dirty="0"/>
              <a:t> (</a:t>
            </a:r>
            <a:r>
              <a:rPr lang="en-US" dirty="0" err="1"/>
              <a:t>comite</a:t>
            </a:r>
            <a:r>
              <a:rPr lang="en-US" dirty="0"/>
              <a:t> revisor </a:t>
            </a:r>
            <a:r>
              <a:rPr lang="en-US" dirty="0" err="1"/>
              <a:t>independiente</a:t>
            </a:r>
            <a:r>
              <a:rPr lang="en-US" dirty="0"/>
              <a:t>) </a:t>
            </a:r>
          </a:p>
          <a:p>
            <a:r>
              <a:rPr lang="en-US" dirty="0"/>
              <a:t>111 </a:t>
            </a:r>
            <a:r>
              <a:rPr lang="en-US" dirty="0" err="1"/>
              <a:t>pacientes</a:t>
            </a:r>
            <a:r>
              <a:rPr lang="en-US" dirty="0"/>
              <a:t> </a:t>
            </a:r>
            <a:r>
              <a:rPr lang="en-US" dirty="0" err="1"/>
              <a:t>fueron</a:t>
            </a:r>
            <a:r>
              <a:rPr lang="en-US" dirty="0"/>
              <a:t> </a:t>
            </a:r>
            <a:r>
              <a:rPr lang="en-US" dirty="0" err="1"/>
              <a:t>tratados</a:t>
            </a:r>
            <a:r>
              <a:rPr lang="en-US" dirty="0"/>
              <a:t> y </a:t>
            </a:r>
            <a:r>
              <a:rPr lang="en-US" dirty="0" err="1"/>
              <a:t>evaluados</a:t>
            </a:r>
            <a:r>
              <a:rPr lang="en-US" dirty="0"/>
              <a:t> para </a:t>
            </a:r>
            <a:r>
              <a:rPr lang="en-US" dirty="0" err="1"/>
              <a:t>análisis</a:t>
            </a:r>
            <a:r>
              <a:rPr lang="en-US" dirty="0"/>
              <a:t> de </a:t>
            </a:r>
            <a:r>
              <a:rPr lang="en-US" dirty="0" err="1"/>
              <a:t>seguridad</a:t>
            </a:r>
            <a:r>
              <a:rPr lang="en-US" dirty="0"/>
              <a:t>, 90 </a:t>
            </a:r>
            <a:r>
              <a:rPr lang="en-US" dirty="0" err="1"/>
              <a:t>pacientes</a:t>
            </a:r>
            <a:r>
              <a:rPr lang="en-US" dirty="0"/>
              <a:t> </a:t>
            </a:r>
            <a:r>
              <a:rPr lang="en-US" dirty="0" err="1"/>
              <a:t>fueron</a:t>
            </a:r>
            <a:r>
              <a:rPr lang="en-US" dirty="0"/>
              <a:t> </a:t>
            </a:r>
            <a:r>
              <a:rPr lang="en-US" dirty="0" err="1"/>
              <a:t>evaluados</a:t>
            </a:r>
            <a:r>
              <a:rPr lang="en-US" dirty="0"/>
              <a:t> para </a:t>
            </a:r>
            <a:r>
              <a:rPr lang="en-US" dirty="0" err="1"/>
              <a:t>eficacia</a:t>
            </a:r>
            <a:r>
              <a:rPr lang="en-US" dirty="0"/>
              <a:t> </a:t>
            </a:r>
          </a:p>
          <a:p>
            <a:r>
              <a:rPr lang="en-US" dirty="0" err="1"/>
              <a:t>Objetivos</a:t>
            </a:r>
            <a:r>
              <a:rPr lang="en-US" dirty="0"/>
              <a:t> </a:t>
            </a:r>
            <a:r>
              <a:rPr lang="en-US" dirty="0" err="1"/>
              <a:t>secundarios</a:t>
            </a:r>
            <a:r>
              <a:rPr lang="en-US" dirty="0"/>
              <a:t> </a:t>
            </a:r>
            <a:r>
              <a:rPr lang="en-US" dirty="0" err="1"/>
              <a:t>evaluados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investigador</a:t>
            </a:r>
            <a:r>
              <a:rPr lang="en-US" dirty="0"/>
              <a:t> </a:t>
            </a:r>
          </a:p>
          <a:p>
            <a:r>
              <a:rPr lang="en-US" dirty="0" err="1"/>
              <a:t>Líneas</a:t>
            </a:r>
            <a:r>
              <a:rPr lang="en-US" dirty="0"/>
              <a:t> previas: anticd20, </a:t>
            </a:r>
            <a:r>
              <a:rPr lang="en-US" dirty="0" err="1"/>
              <a:t>cirugía</a:t>
            </a:r>
            <a:r>
              <a:rPr lang="en-US" dirty="0"/>
              <a:t> </a:t>
            </a:r>
          </a:p>
          <a:p>
            <a:r>
              <a:rPr lang="en-US" dirty="0" err="1"/>
              <a:t>Otros</a:t>
            </a:r>
            <a:r>
              <a:rPr lang="en-US" dirty="0"/>
              <a:t> EAs </a:t>
            </a:r>
            <a:r>
              <a:rPr lang="en-US" dirty="0" err="1"/>
              <a:t>grado</a:t>
            </a:r>
            <a:r>
              <a:rPr lang="en-US" dirty="0"/>
              <a:t> 3 </a:t>
            </a:r>
            <a:r>
              <a:rPr lang="en-US" dirty="0" err="1"/>
              <a:t>neumonía</a:t>
            </a:r>
            <a:r>
              <a:rPr lang="en-US" dirty="0"/>
              <a:t>, anemia. </a:t>
            </a:r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53E12B-DD51-426F-AE7F-B00FEEE4E881}" type="slidenum">
              <a:rPr lang="es-PY" smtClean="0"/>
              <a:t>11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802429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38013E-CBC3-4AA9-A04C-E873129F04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115CBC3-724C-4744-9F10-E382FCA11E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C46AA1-7917-407C-990D-22194E57F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20/06/2026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D30D586-30F5-46F2-99AC-ED9AA0AD8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F57FED-5880-4762-B742-4E3300E06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34876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ADA6E3-9639-4FD6-879E-41302A77B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F1A7E13-22DF-464C-A42B-D9414BD93E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F0C4A9-84CF-4E7F-9FF6-A5BE3F88C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20/06/2026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637AE8-B0B5-40F1-8AF0-D4C7100E3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7D7C4B-1BF9-46DA-9CCE-948E25571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92856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9FF8C85-5899-40C5-AD79-8365BDE168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4884122-4E14-4281-8D1B-D087A9A390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2443C6D-A3EC-4030-ACD2-9C4AE65E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20/06/2026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04FDF36-C634-4F95-88B1-3BC51E6F3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947B5D-38A7-4529-9521-A954F5AD9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42852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A7CDE0-D4C7-4F96-8344-AF2C04D15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170DEB-ABD6-4EC8-9D28-F625E026B8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9FD64E-280E-4F19-A4F0-C08DA06A4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20/06/2026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CBB3368-7D10-4FB7-9409-6DB624649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9A4F10-DF30-4625-8706-6180F8E9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85470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CAB69C-E4B9-4FAE-8A34-8038AA805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6B421DD-E3C5-4AC5-95A8-7C7565ACB8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B0CFED-8690-4BB4-8D01-6C762D2D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20/06/2026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CC320A-5A22-45C6-B12C-0B457DF75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3473F7-BFAC-43F4-9C3E-6D4E127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69091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7696E0-E462-4A41-939A-54F616360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582344-0E36-418A-9EE1-42F2B4387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3CB987-0D15-4A5E-AE19-6A7278F301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60894DE-DF8C-4F1A-AFAB-B5A1B057A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20/06/2026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60E4E4D-6EEA-433C-B7E0-73EF4CBD5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831141-143E-4AEB-AE02-E2B0595E4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0368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133566-6EFC-46E6-B41D-0926F56EA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F9A38E2-358A-48A5-939A-D8FBE79FC6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D3D42B7-DA10-43E1-A371-A5415CD39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371C760-5CAF-4436-A548-FE00CB6D8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8E0BEB9-68AE-4057-A308-9412D31CC6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E43CCA1-E7FF-4F6B-91AE-5BB921217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20/06/2026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471483D-62B8-44A5-A8D2-BDCFF42AD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FE85390-D9FF-46F0-82FC-811E265E0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28510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6FC928-FCBA-4FE4-A523-FE7101F88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8ECE1EA-11E9-4438-849B-A23BAD6AE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20/06/2026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59DDED0-D0F6-4541-AFA8-9B3C31D2D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80132DD-A914-4F07-A0BF-768D62DAE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8838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5EA8A74-6950-4F9B-A1C5-FC0223049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20/06/2026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4EBDF1-F21B-423A-9BA3-E86EE1D33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1C76DE1-C554-4A90-B815-3D94C4321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74495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14310F-E140-4D94-9EE3-6AD48335E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F7B1B1-1748-4AC2-B6BF-B71534770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956A22C-6CF9-4209-9510-0F439C6DF2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2275843-BDCD-46DF-A711-FB3ED45DF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20/06/2026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9F50318-7AE2-4C1F-BC36-549C4D270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6A2FD68-08A2-44AE-9A4F-FDA414470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59947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8DE3F7-3412-40E3-9295-FD948BF60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3BFBEBE-5D29-4A30-95D0-6A7A34F043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8286DD5-322C-488C-B9B9-AA2E71DEAD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F2B52E-E1E9-43CB-8D8B-943C55854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20/06/2026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3ADDEBA-A213-4213-B4D5-D0518390A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DBD354F-10D2-492C-B44B-DC1E49F8D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91084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C641DF8-06D2-4CC9-9CAD-708097A38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A99BE78-47FA-4361-8FBA-A62D9EF5B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A71201-EE71-43D0-B682-9C225A7654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109B4-FF66-4CA5-ABF0-09C361C9F190}" type="datetimeFigureOut">
              <a:rPr lang="es-PE" smtClean="0"/>
              <a:t>20/06/2026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258462-9BB9-4FA5-96F9-95FD41CE93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F9AB14-7A34-45F3-9A8F-E2BAA848A7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51465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22.png"/><Relationship Id="rId7" Type="http://schemas.openxmlformats.org/officeDocument/2006/relationships/image" Target="../media/image16.png"/><Relationship Id="rId12" Type="http://schemas.openxmlformats.org/officeDocument/2006/relationships/image" Target="../media/image2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sv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23.png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9.png"/><Relationship Id="rId7" Type="http://schemas.openxmlformats.org/officeDocument/2006/relationships/image" Target="../media/image16.png"/><Relationship Id="rId12" Type="http://schemas.openxmlformats.org/officeDocument/2006/relationships/image" Target="../media/image2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sv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43260A-6EF4-4778-B1AD-B0A6238A29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393272"/>
            <a:ext cx="9144000" cy="808966"/>
          </a:xfrm>
        </p:spPr>
        <p:txBody>
          <a:bodyPr>
            <a:noAutofit/>
          </a:bodyPr>
          <a:lstStyle/>
          <a:p>
            <a:r>
              <a:rPr lang="es-MX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Linfomas Marginales</a:t>
            </a:r>
            <a:endParaRPr lang="es-PE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1ECB66-CDF8-40C1-A436-52C29D47B6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02238"/>
            <a:ext cx="9144000" cy="1655762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Dra. Aline Paats </a:t>
            </a:r>
            <a:endParaRPr lang="es-PE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1682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F77F780-890B-B9F5-6F55-E0311B0F39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D4220AB-324E-FA49-5651-A4F8AE71F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Eficacia</a:t>
            </a:r>
            <a:r>
              <a:rPr lang="en-US" sz="2800" dirty="0"/>
              <a:t>, </a:t>
            </a:r>
            <a:r>
              <a:rPr lang="en-US" sz="2800" dirty="0" err="1"/>
              <a:t>seguridad</a:t>
            </a:r>
            <a:r>
              <a:rPr lang="en-US" sz="2800" dirty="0"/>
              <a:t> y </a:t>
            </a:r>
            <a:r>
              <a:rPr lang="en-US" sz="2800" dirty="0" err="1"/>
              <a:t>análisis</a:t>
            </a:r>
            <a:r>
              <a:rPr lang="en-US" sz="2800" dirty="0"/>
              <a:t> </a:t>
            </a:r>
            <a:r>
              <a:rPr lang="en-US" sz="2800" dirty="0" err="1"/>
              <a:t>genético</a:t>
            </a:r>
            <a:r>
              <a:rPr lang="en-US" sz="2800" dirty="0"/>
              <a:t> de </a:t>
            </a:r>
            <a:r>
              <a:rPr lang="en-US" sz="2800" dirty="0" err="1"/>
              <a:t>Orelabrutinib</a:t>
            </a:r>
            <a:r>
              <a:rPr lang="en-US" sz="2800" dirty="0"/>
              <a:t> + R </a:t>
            </a:r>
            <a:r>
              <a:rPr lang="en-US" sz="2800" dirty="0" err="1"/>
              <a:t>como</a:t>
            </a:r>
            <a:r>
              <a:rPr lang="en-US" sz="2800" dirty="0"/>
              <a:t> 1ra </a:t>
            </a:r>
            <a:r>
              <a:rPr lang="en-US" sz="2800" dirty="0" err="1"/>
              <a:t>línea</a:t>
            </a:r>
            <a:r>
              <a:rPr lang="en-US" sz="2800" dirty="0"/>
              <a:t> de </a:t>
            </a:r>
            <a:r>
              <a:rPr lang="en-US" sz="2800" dirty="0" err="1"/>
              <a:t>tratamiento</a:t>
            </a:r>
            <a:r>
              <a:rPr lang="en-US" sz="2800" dirty="0"/>
              <a:t> </a:t>
            </a:r>
            <a:r>
              <a:rPr lang="en-US" sz="2800" dirty="0" err="1"/>
              <a:t>sistémico</a:t>
            </a:r>
            <a:r>
              <a:rPr lang="en-US" sz="2800" dirty="0"/>
              <a:t> para LZM</a:t>
            </a:r>
            <a:endParaRPr lang="es-PY" sz="2800" dirty="0"/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8D0CD639-D1F5-7EFF-C126-2A054F5A701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695798" y="1870065"/>
            <a:ext cx="5324002" cy="3567188"/>
          </a:xfrm>
          <a:prstGeom prst="rect">
            <a:avLst/>
          </a:prstGeom>
        </p:spPr>
      </p:pic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BBBFD16-F5B7-971E-D609-B524C3615A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8296" y="1791294"/>
            <a:ext cx="5181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100" dirty="0"/>
              <a:t>    China, </a:t>
            </a:r>
            <a:r>
              <a:rPr lang="en-US" sz="2100" dirty="0" err="1"/>
              <a:t>prospectivo</a:t>
            </a:r>
            <a:r>
              <a:rPr lang="en-US" sz="2100" dirty="0"/>
              <a:t>, </a:t>
            </a:r>
            <a:r>
              <a:rPr lang="en-US" sz="2100" dirty="0" err="1"/>
              <a:t>multicéntrico</a:t>
            </a:r>
            <a:endParaRPr lang="en-US" sz="2100" dirty="0"/>
          </a:p>
          <a:p>
            <a:pPr marL="0" indent="0">
              <a:buNone/>
            </a:pPr>
            <a:r>
              <a:rPr lang="en-US" sz="2100" dirty="0"/>
              <a:t>    </a:t>
            </a:r>
            <a:r>
              <a:rPr lang="en-US" sz="2100" dirty="0" err="1"/>
              <a:t>Eficacia</a:t>
            </a:r>
            <a:r>
              <a:rPr lang="en-US" sz="2100" dirty="0"/>
              <a:t> y </a:t>
            </a:r>
            <a:r>
              <a:rPr lang="en-US" sz="2100" dirty="0" err="1"/>
              <a:t>seguridad</a:t>
            </a:r>
            <a:r>
              <a:rPr lang="en-US" sz="2100" dirty="0"/>
              <a:t> de </a:t>
            </a:r>
            <a:r>
              <a:rPr lang="en-US" sz="2100" dirty="0" err="1"/>
              <a:t>Orelabrutinib</a:t>
            </a:r>
            <a:r>
              <a:rPr lang="en-US" sz="2100" dirty="0"/>
              <a:t> + R </a:t>
            </a:r>
            <a:r>
              <a:rPr lang="en-US" sz="2100" dirty="0" err="1"/>
              <a:t>en</a:t>
            </a:r>
            <a:r>
              <a:rPr lang="en-US" sz="2100" dirty="0"/>
              <a:t> LZM</a:t>
            </a:r>
          </a:p>
          <a:p>
            <a:pPr marL="0" indent="0">
              <a:buNone/>
            </a:pPr>
            <a:r>
              <a:rPr lang="es-PY" sz="2100" dirty="0"/>
              <a:t>   Objetivos: </a:t>
            </a:r>
          </a:p>
          <a:p>
            <a:pPr lvl="1"/>
            <a:r>
              <a:rPr lang="es-PY" sz="2100" dirty="0"/>
              <a:t>1º: ORR </a:t>
            </a:r>
          </a:p>
          <a:p>
            <a:pPr lvl="1"/>
            <a:r>
              <a:rPr lang="es-PY" sz="2100" dirty="0"/>
              <a:t>2º: CRR, PFS, OS </a:t>
            </a:r>
          </a:p>
          <a:p>
            <a:pPr marL="0" indent="0">
              <a:buNone/>
            </a:pPr>
            <a:r>
              <a:rPr lang="es-PY" sz="2100" dirty="0"/>
              <a:t>    LZM, </a:t>
            </a:r>
            <a:r>
              <a:rPr lang="es-PY" sz="2100" dirty="0" err="1"/>
              <a:t>Ecog</a:t>
            </a:r>
            <a:r>
              <a:rPr lang="es-PY" sz="2100" dirty="0"/>
              <a:t> ≤2, requieran tratamiento sistémico o</a:t>
            </a:r>
          </a:p>
          <a:p>
            <a:pPr marL="0" indent="0">
              <a:buNone/>
            </a:pPr>
            <a:r>
              <a:rPr lang="es-PY" sz="2100" dirty="0"/>
              <a:t>    falla a tratamiento local</a:t>
            </a:r>
          </a:p>
          <a:p>
            <a:pPr marL="0" indent="0">
              <a:buNone/>
            </a:pPr>
            <a:r>
              <a:rPr lang="es-PY" sz="2100" dirty="0"/>
              <a:t>    68 años, </a:t>
            </a:r>
            <a:r>
              <a:rPr lang="es-PY" sz="2100" dirty="0" err="1"/>
              <a:t>Est</a:t>
            </a:r>
            <a:r>
              <a:rPr lang="es-PY" sz="2100" dirty="0"/>
              <a:t> III-IV (N: 40)</a:t>
            </a:r>
          </a:p>
          <a:p>
            <a:pPr marL="0" indent="0">
              <a:buNone/>
            </a:pPr>
            <a:r>
              <a:rPr lang="es-PY" sz="2100" dirty="0"/>
              <a:t>    ORR: 80%, CRR: 24% (N: 25) </a:t>
            </a:r>
          </a:p>
          <a:p>
            <a:pPr marL="0" indent="0">
              <a:buNone/>
            </a:pPr>
            <a:r>
              <a:rPr lang="es-PY" sz="2100" dirty="0"/>
              <a:t>    PFS y OS no alcanzado (5,7m)</a:t>
            </a:r>
          </a:p>
          <a:p>
            <a:pPr marL="0" indent="0">
              <a:buNone/>
            </a:pPr>
            <a:r>
              <a:rPr lang="es-PY" sz="2100" dirty="0"/>
              <a:t>    NGS en 16 </a:t>
            </a:r>
            <a:r>
              <a:rPr lang="es-PY" sz="2100" dirty="0" err="1"/>
              <a:t>ptes</a:t>
            </a:r>
            <a:r>
              <a:rPr lang="es-PY" sz="2100" dirty="0"/>
              <a:t>. Más </a:t>
            </a:r>
            <a:r>
              <a:rPr lang="es-PY" sz="2100" dirty="0" err="1"/>
              <a:t>frec</a:t>
            </a:r>
            <a:r>
              <a:rPr lang="es-PY" sz="2100" dirty="0"/>
              <a:t>: NOTCH2, FAT4, LRP1B, PCRL10, SYNE1. </a:t>
            </a:r>
          </a:p>
          <a:p>
            <a:pPr marL="0" indent="0">
              <a:buNone/>
            </a:pPr>
            <a:r>
              <a:rPr lang="es-PY" sz="2100" dirty="0"/>
              <a:t>    </a:t>
            </a:r>
            <a:r>
              <a:rPr lang="es-PY" sz="2100" dirty="0" err="1"/>
              <a:t>EAs</a:t>
            </a:r>
            <a:r>
              <a:rPr lang="es-PY" sz="2100" dirty="0"/>
              <a:t>: en 13 </a:t>
            </a:r>
            <a:r>
              <a:rPr lang="es-PY" sz="2100" dirty="0" err="1"/>
              <a:t>ptes</a:t>
            </a:r>
            <a:r>
              <a:rPr lang="es-PY" sz="2100" dirty="0"/>
              <a:t>, anemia, infección, neutropenia, no efectos cardíacos. </a:t>
            </a:r>
          </a:p>
          <a:p>
            <a:endParaRPr lang="es-PY" dirty="0"/>
          </a:p>
        </p:txBody>
      </p:sp>
      <p:pic>
        <p:nvPicPr>
          <p:cNvPr id="10" name="Gráfico 9" descr="África y Europa en globo terráqueo">
            <a:extLst>
              <a:ext uri="{FF2B5EF4-FFF2-40B4-BE49-F238E27FC236}">
                <a16:creationId xmlns:a16="http://schemas.microsoft.com/office/drawing/2014/main" id="{F1080F58-BD49-1044-394E-2B8A1BF893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19800" y="1751807"/>
            <a:ext cx="464882" cy="464882"/>
          </a:xfrm>
          <a:prstGeom prst="rect">
            <a:avLst/>
          </a:prstGeom>
        </p:spPr>
      </p:pic>
      <p:pic>
        <p:nvPicPr>
          <p:cNvPr id="11" name="Gráfico 10" descr="Diana">
            <a:extLst>
              <a:ext uri="{FF2B5EF4-FFF2-40B4-BE49-F238E27FC236}">
                <a16:creationId xmlns:a16="http://schemas.microsoft.com/office/drawing/2014/main" id="{4F56982A-B3F3-9209-23A1-638AB108D1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07998" y="2462346"/>
            <a:ext cx="464883" cy="464883"/>
          </a:xfrm>
          <a:prstGeom prst="rect">
            <a:avLst/>
          </a:prstGeom>
        </p:spPr>
      </p:pic>
      <p:pic>
        <p:nvPicPr>
          <p:cNvPr id="12" name="Gráfico 11" descr="Empleado de oficina">
            <a:extLst>
              <a:ext uri="{FF2B5EF4-FFF2-40B4-BE49-F238E27FC236}">
                <a16:creationId xmlns:a16="http://schemas.microsoft.com/office/drawing/2014/main" id="{B0D9AA99-DE92-5B85-2931-F438D4B839B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019800" y="3346285"/>
            <a:ext cx="464883" cy="464883"/>
          </a:xfrm>
          <a:prstGeom prst="rect">
            <a:avLst/>
          </a:prstGeom>
        </p:spPr>
      </p:pic>
      <p:pic>
        <p:nvPicPr>
          <p:cNvPr id="13" name="Gráfico 12" descr="Gráfico circular">
            <a:extLst>
              <a:ext uri="{FF2B5EF4-FFF2-40B4-BE49-F238E27FC236}">
                <a16:creationId xmlns:a16="http://schemas.microsoft.com/office/drawing/2014/main" id="{9B2F5CFA-4682-4240-139A-1293406088F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021646" y="4127021"/>
            <a:ext cx="464884" cy="46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879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3">
            <a:extLst>
              <a:ext uri="{FF2B5EF4-FFF2-40B4-BE49-F238E27FC236}">
                <a16:creationId xmlns:a16="http://schemas.microsoft.com/office/drawing/2014/main" id="{E612FA76-915C-594E-A3B6-844B3C4A0B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915" y="-109876"/>
            <a:ext cx="12387337" cy="696787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FFC9E10-396D-5E57-84C8-D2D83B550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Seguimiento</a:t>
            </a:r>
            <a:r>
              <a:rPr lang="en-US" sz="2800" dirty="0"/>
              <a:t> a largo </a:t>
            </a:r>
            <a:r>
              <a:rPr lang="en-US" sz="2800" dirty="0" err="1"/>
              <a:t>plazo</a:t>
            </a:r>
            <a:r>
              <a:rPr lang="en-US" sz="2800" dirty="0"/>
              <a:t> de </a:t>
            </a:r>
            <a:r>
              <a:rPr lang="en-US" sz="2800" dirty="0" err="1"/>
              <a:t>Orelabrutinib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pacientes</a:t>
            </a:r>
            <a:r>
              <a:rPr lang="en-US" sz="2800" dirty="0"/>
              <a:t> con LZM r/r</a:t>
            </a:r>
            <a:endParaRPr lang="es-PY" sz="28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2E231AF-5D63-847D-0090-B004E37693F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China, </a:t>
            </a:r>
            <a:r>
              <a:rPr lang="en-US" dirty="0" err="1"/>
              <a:t>multicéntrico</a:t>
            </a:r>
            <a:r>
              <a:rPr lang="en-US" dirty="0"/>
              <a:t>, </a:t>
            </a:r>
            <a:r>
              <a:rPr lang="en-US" dirty="0" err="1"/>
              <a:t>fase</a:t>
            </a:r>
            <a:r>
              <a:rPr lang="en-US" dirty="0"/>
              <a:t> 2 </a:t>
            </a:r>
          </a:p>
          <a:p>
            <a:r>
              <a:rPr lang="es-PY" dirty="0"/>
              <a:t>Objetivos: </a:t>
            </a:r>
          </a:p>
          <a:p>
            <a:pPr lvl="1"/>
            <a:r>
              <a:rPr lang="es-PY" dirty="0"/>
              <a:t>1º: ORR por IRC </a:t>
            </a:r>
          </a:p>
          <a:p>
            <a:pPr lvl="1"/>
            <a:r>
              <a:rPr lang="es-PY" dirty="0"/>
              <a:t>2º: ORR, CRR, PFS, OS, seguridad</a:t>
            </a:r>
          </a:p>
          <a:p>
            <a:r>
              <a:rPr lang="es-PY" dirty="0"/>
              <a:t>111 pacientes, 2019-2021, ≥1 líneas de tratamiento</a:t>
            </a:r>
          </a:p>
          <a:p>
            <a:r>
              <a:rPr lang="es-PY" dirty="0" err="1"/>
              <a:t>Orelabrutinib</a:t>
            </a:r>
            <a:r>
              <a:rPr lang="es-PY" dirty="0"/>
              <a:t> 150mg/día, 1-28, hasta toxicidad o progresión </a:t>
            </a:r>
          </a:p>
          <a:p>
            <a:r>
              <a:rPr lang="es-PY" dirty="0"/>
              <a:t>62 años, </a:t>
            </a:r>
            <a:r>
              <a:rPr lang="es-PY" dirty="0" err="1"/>
              <a:t>est</a:t>
            </a:r>
            <a:r>
              <a:rPr lang="es-PY" dirty="0"/>
              <a:t> IV, 92% anti cd20 previo,</a:t>
            </a:r>
          </a:p>
          <a:p>
            <a:r>
              <a:rPr lang="es-PY" dirty="0"/>
              <a:t>ORR-IRC: 58,9%</a:t>
            </a:r>
          </a:p>
          <a:p>
            <a:r>
              <a:rPr lang="es-PY" dirty="0"/>
              <a:t>ORR: 58,9%; CRR: 12,2%; PFS: 44,4 m; OS 84,7% a 36 m. </a:t>
            </a:r>
          </a:p>
          <a:p>
            <a:r>
              <a:rPr lang="es-PY" dirty="0" err="1"/>
              <a:t>EAs</a:t>
            </a:r>
            <a:r>
              <a:rPr lang="es-PY" dirty="0"/>
              <a:t>: 99,1% algún EA. Más común anemia y neutropenia. </a:t>
            </a:r>
            <a:r>
              <a:rPr lang="es-PY" dirty="0" err="1"/>
              <a:t>EAs</a:t>
            </a:r>
            <a:r>
              <a:rPr lang="es-PY" dirty="0"/>
              <a:t> ≥3: 31,5%: neutropenia</a:t>
            </a:r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DE406236-C505-5D54-ABA4-8C2AEBADCB8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172200" y="2011616"/>
            <a:ext cx="5181600" cy="3460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706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3">
            <a:extLst>
              <a:ext uri="{FF2B5EF4-FFF2-40B4-BE49-F238E27FC236}">
                <a16:creationId xmlns:a16="http://schemas.microsoft.com/office/drawing/2014/main" id="{112039C5-E71B-59EC-2609-2091C131D1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915" y="-109876"/>
            <a:ext cx="12387337" cy="6967876"/>
          </a:xfrm>
          <a:prstGeom prst="rect">
            <a:avLst/>
          </a:prstGeom>
        </p:spPr>
      </p:pic>
      <p:sp>
        <p:nvSpPr>
          <p:cNvPr id="10" name="Título 9">
            <a:extLst>
              <a:ext uri="{FF2B5EF4-FFF2-40B4-BE49-F238E27FC236}">
                <a16:creationId xmlns:a16="http://schemas.microsoft.com/office/drawing/2014/main" id="{6605356C-C744-1AFC-4B4C-F817FCFBC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RECLASS: </a:t>
            </a:r>
            <a:r>
              <a:rPr lang="en-US" sz="2800" dirty="0" err="1"/>
              <a:t>Refinamiento</a:t>
            </a:r>
            <a:r>
              <a:rPr lang="en-US" sz="2800" dirty="0"/>
              <a:t> de </a:t>
            </a:r>
            <a:r>
              <a:rPr lang="en-US" sz="2800" dirty="0" err="1"/>
              <a:t>clasificación</a:t>
            </a:r>
            <a:r>
              <a:rPr lang="en-US" sz="2800" dirty="0"/>
              <a:t> y </a:t>
            </a:r>
            <a:r>
              <a:rPr lang="en-US" sz="2800" dirty="0" err="1"/>
              <a:t>estadificación</a:t>
            </a:r>
            <a:r>
              <a:rPr lang="en-US" sz="2800" dirty="0"/>
              <a:t> de LZM </a:t>
            </a:r>
            <a:r>
              <a:rPr lang="en-US" sz="2800" dirty="0" err="1"/>
              <a:t>mejora</a:t>
            </a:r>
            <a:r>
              <a:rPr lang="en-US" sz="2800" dirty="0"/>
              <a:t> </a:t>
            </a:r>
            <a:r>
              <a:rPr lang="en-US" sz="2800" dirty="0" err="1"/>
              <a:t>discriminación</a:t>
            </a:r>
            <a:r>
              <a:rPr lang="en-US" sz="2800" dirty="0"/>
              <a:t> </a:t>
            </a:r>
            <a:r>
              <a:rPr lang="en-US" sz="2800" dirty="0" err="1"/>
              <a:t>pronóstica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la cohort REALYSA </a:t>
            </a:r>
            <a:endParaRPr lang="es-PY" sz="2800" dirty="0"/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ADED0580-94B2-FBFC-A2F4-AE99B73FD36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305937" y="1812949"/>
            <a:ext cx="5181600" cy="3452552"/>
          </a:xfrm>
          <a:prstGeom prst="rect">
            <a:avLst/>
          </a:prstGeom>
        </p:spPr>
      </p:pic>
      <p:pic>
        <p:nvPicPr>
          <p:cNvPr id="9" name="Marcador de contenido 8">
            <a:extLst>
              <a:ext uri="{FF2B5EF4-FFF2-40B4-BE49-F238E27FC236}">
                <a16:creationId xmlns:a16="http://schemas.microsoft.com/office/drawing/2014/main" id="{A301F9F3-EE28-2EC1-6DD2-44F63EFC2AC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640881" y="5265501"/>
            <a:ext cx="4772691" cy="143847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CFCB5EBE-6365-B372-32CF-BFFF123D96CE}"/>
              </a:ext>
            </a:extLst>
          </p:cNvPr>
          <p:cNvSpPr txBox="1"/>
          <p:nvPr/>
        </p:nvSpPr>
        <p:spPr>
          <a:xfrm>
            <a:off x="6564573" y="1665024"/>
            <a:ext cx="5036024" cy="6355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 err="1"/>
              <a:t>Análisis</a:t>
            </a:r>
            <a:r>
              <a:rPr lang="en-US" dirty="0"/>
              <a:t> </a:t>
            </a:r>
            <a:r>
              <a:rPr lang="en-US" dirty="0" err="1"/>
              <a:t>prospectivo</a:t>
            </a:r>
            <a:r>
              <a:rPr lang="en-US" dirty="0"/>
              <a:t> de LZM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cohorte</a:t>
            </a:r>
            <a:r>
              <a:rPr lang="en-US" dirty="0"/>
              <a:t> Francia 2018-2023. N: 398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 err="1"/>
              <a:t>Objetivo</a:t>
            </a:r>
            <a:r>
              <a:rPr lang="en-US" dirty="0"/>
              <a:t>: </a:t>
            </a:r>
            <a:r>
              <a:rPr lang="en-US" dirty="0" err="1"/>
              <a:t>Redefinir</a:t>
            </a:r>
            <a:r>
              <a:rPr lang="en-US" dirty="0"/>
              <a:t> </a:t>
            </a:r>
            <a:r>
              <a:rPr lang="en-US" dirty="0" err="1"/>
              <a:t>clasificación</a:t>
            </a:r>
            <a:r>
              <a:rPr lang="en-US" dirty="0"/>
              <a:t> LZM y </a:t>
            </a:r>
            <a:r>
              <a:rPr lang="en-US" dirty="0" err="1"/>
              <a:t>evaluar</a:t>
            </a:r>
            <a:r>
              <a:rPr lang="en-US" dirty="0"/>
              <a:t> </a:t>
            </a:r>
            <a:r>
              <a:rPr lang="en-US" dirty="0" err="1"/>
              <a:t>relevancia</a:t>
            </a:r>
            <a:r>
              <a:rPr lang="en-US" dirty="0"/>
              <a:t> </a:t>
            </a:r>
            <a:r>
              <a:rPr lang="en-US" dirty="0" err="1"/>
              <a:t>clínica</a:t>
            </a:r>
            <a:r>
              <a:rPr lang="en-US" dirty="0"/>
              <a:t> vs WHO 2016 y FIL NL 10.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 err="1"/>
              <a:t>Resultados</a:t>
            </a:r>
            <a:r>
              <a:rPr lang="en-US" dirty="0"/>
              <a:t>: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141 </a:t>
            </a:r>
            <a:r>
              <a:rPr lang="en-US" dirty="0" err="1"/>
              <a:t>pacientes</a:t>
            </a:r>
            <a:r>
              <a:rPr lang="en-US" dirty="0"/>
              <a:t> </a:t>
            </a:r>
            <a:r>
              <a:rPr lang="en-US" dirty="0" err="1"/>
              <a:t>DissMZL</a:t>
            </a:r>
            <a:r>
              <a:rPr lang="en-US" dirty="0"/>
              <a:t> x FIL --&gt; RECLASS 61% EMZL, 27% SMZL, 9% NMZL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RECLASS </a:t>
            </a:r>
            <a:r>
              <a:rPr lang="en-US" dirty="0" err="1"/>
              <a:t>modificó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estatus</a:t>
            </a:r>
            <a:r>
              <a:rPr lang="en-US" dirty="0"/>
              <a:t> de </a:t>
            </a:r>
            <a:r>
              <a:rPr lang="en-US" dirty="0" err="1"/>
              <a:t>diseminación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26%, </a:t>
            </a:r>
            <a:r>
              <a:rPr lang="en-US" dirty="0" err="1"/>
              <a:t>todos</a:t>
            </a:r>
            <a:r>
              <a:rPr lang="en-US" dirty="0"/>
              <a:t> a un </a:t>
            </a:r>
            <a:r>
              <a:rPr lang="en-US" dirty="0" err="1"/>
              <a:t>estadio</a:t>
            </a:r>
            <a:r>
              <a:rPr lang="en-US" dirty="0"/>
              <a:t> </a:t>
            </a:r>
            <a:r>
              <a:rPr lang="en-US" dirty="0" err="1"/>
              <a:t>menor</a:t>
            </a:r>
            <a:r>
              <a:rPr lang="en-US" dirty="0"/>
              <a:t>. Enfermedad </a:t>
            </a:r>
            <a:r>
              <a:rPr lang="en-US" dirty="0" err="1"/>
              <a:t>diseminada</a:t>
            </a:r>
            <a:r>
              <a:rPr lang="en-US" dirty="0"/>
              <a:t>: 73% WHO, 36% FIL, 31% RECLASS.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Demostró</a:t>
            </a:r>
            <a:r>
              <a:rPr lang="en-US" dirty="0"/>
              <a:t> </a:t>
            </a:r>
            <a:r>
              <a:rPr lang="en-US" dirty="0" err="1"/>
              <a:t>discriminación</a:t>
            </a:r>
            <a:r>
              <a:rPr lang="en-US" dirty="0"/>
              <a:t> </a:t>
            </a:r>
            <a:r>
              <a:rPr lang="en-US" dirty="0" err="1"/>
              <a:t>pronóstica</a:t>
            </a:r>
            <a:r>
              <a:rPr lang="en-US" dirty="0"/>
              <a:t> </a:t>
            </a:r>
            <a:r>
              <a:rPr lang="en-US" dirty="0" err="1"/>
              <a:t>más</a:t>
            </a:r>
            <a:r>
              <a:rPr lang="en-US" dirty="0"/>
              <a:t> Fuerte para PFS.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Disminuyó</a:t>
            </a:r>
            <a:r>
              <a:rPr lang="en-US" dirty="0"/>
              <a:t> la </a:t>
            </a:r>
            <a:r>
              <a:rPr lang="en-US" dirty="0" err="1"/>
              <a:t>ambiguedad</a:t>
            </a:r>
            <a:r>
              <a:rPr lang="en-US" dirty="0"/>
              <a:t> conceptual al </a:t>
            </a:r>
            <a:r>
              <a:rPr lang="en-US" dirty="0" err="1"/>
              <a:t>atribuir</a:t>
            </a:r>
            <a:r>
              <a:rPr lang="en-US" dirty="0"/>
              <a:t> </a:t>
            </a:r>
            <a:r>
              <a:rPr lang="en-US" dirty="0" err="1"/>
              <a:t>distintas</a:t>
            </a:r>
            <a:r>
              <a:rPr lang="en-US" dirty="0"/>
              <a:t> </a:t>
            </a:r>
            <a:r>
              <a:rPr lang="en-US" dirty="0" err="1"/>
              <a:t>entidades</a:t>
            </a:r>
            <a:r>
              <a:rPr lang="en-US" dirty="0"/>
              <a:t>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9286376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3">
            <a:extLst>
              <a:ext uri="{FF2B5EF4-FFF2-40B4-BE49-F238E27FC236}">
                <a16:creationId xmlns:a16="http://schemas.microsoft.com/office/drawing/2014/main" id="{A425EE58-E4F5-075C-6B3C-56DE47B60B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915" y="-109876"/>
            <a:ext cx="12387337" cy="696787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7C7CB95-4202-3CFF-6017-80D3B7DD7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     FLP-R </a:t>
            </a:r>
            <a:r>
              <a:rPr lang="en-US" sz="2800" dirty="0" err="1"/>
              <a:t>índice</a:t>
            </a:r>
            <a:r>
              <a:rPr lang="en-US" sz="2800" dirty="0"/>
              <a:t> </a:t>
            </a:r>
            <a:r>
              <a:rPr lang="en-US" sz="2800" dirty="0" err="1"/>
              <a:t>pronóstico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LZM r/r</a:t>
            </a:r>
            <a:endParaRPr lang="es-PY" sz="28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D565FD-7A79-969D-1C2C-C2C7D5F2847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u="sng" dirty="0" err="1"/>
              <a:t>Objetivo</a:t>
            </a:r>
            <a:r>
              <a:rPr lang="en-US" dirty="0"/>
              <a:t>: </a:t>
            </a:r>
            <a:r>
              <a:rPr lang="en-US" dirty="0" err="1"/>
              <a:t>Evaluar</a:t>
            </a:r>
            <a:r>
              <a:rPr lang="en-US" dirty="0"/>
              <a:t> performance </a:t>
            </a:r>
            <a:r>
              <a:rPr lang="en-US" dirty="0" err="1"/>
              <a:t>predictiva</a:t>
            </a:r>
            <a:r>
              <a:rPr lang="en-US" dirty="0"/>
              <a:t> de FLP-R </a:t>
            </a:r>
            <a:r>
              <a:rPr lang="en-US" dirty="0" err="1"/>
              <a:t>en</a:t>
            </a:r>
            <a:r>
              <a:rPr lang="en-US" dirty="0"/>
              <a:t> LZM r/r</a:t>
            </a:r>
            <a:r>
              <a:rPr lang="es-PY" dirty="0"/>
              <a:t> y comparar con otros scores. </a:t>
            </a:r>
          </a:p>
          <a:p>
            <a:r>
              <a:rPr lang="es-PY" dirty="0"/>
              <a:t>Pacientes que iniciaron 2da línea entre 2010-2025.</a:t>
            </a:r>
          </a:p>
          <a:p>
            <a:r>
              <a:rPr lang="es-PY" u="sng" dirty="0"/>
              <a:t>Variables</a:t>
            </a:r>
            <a:r>
              <a:rPr lang="es-PY" dirty="0"/>
              <a:t>: edad, sexo, </a:t>
            </a:r>
            <a:r>
              <a:rPr lang="es-PY" dirty="0" err="1"/>
              <a:t>nº</a:t>
            </a:r>
            <a:r>
              <a:rPr lang="es-PY" dirty="0"/>
              <a:t> líneas, tiempo desde </a:t>
            </a:r>
            <a:r>
              <a:rPr lang="es-PY" dirty="0" err="1"/>
              <a:t>dx</a:t>
            </a:r>
            <a:r>
              <a:rPr lang="es-PY" dirty="0"/>
              <a:t>, LDH, Hb, WBC.</a:t>
            </a:r>
          </a:p>
          <a:p>
            <a:r>
              <a:rPr lang="es-PY" dirty="0"/>
              <a:t>FLP-R alto se asocia a sobrevida menor y mayor muerte relacionada a linfoma. </a:t>
            </a:r>
          </a:p>
          <a:p>
            <a:r>
              <a:rPr lang="es-PY" dirty="0"/>
              <a:t>Los resultados dependen del subtipo</a:t>
            </a:r>
          </a:p>
          <a:p>
            <a:pPr lvl="1"/>
            <a:r>
              <a:rPr lang="es-PY" dirty="0"/>
              <a:t>FLP-R tiene mejor performance que MZL-IPI y POD24 en la población general y DMZL. </a:t>
            </a:r>
          </a:p>
          <a:p>
            <a:pPr lvl="1"/>
            <a:r>
              <a:rPr lang="es-PY" dirty="0"/>
              <a:t>MALT-IPI sigue siendo superior para EZML </a:t>
            </a:r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FFD7E70D-FDAC-C91D-983A-E2AD26CD1ED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172200" y="2284562"/>
            <a:ext cx="5181600" cy="343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356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3">
            <a:extLst>
              <a:ext uri="{FF2B5EF4-FFF2-40B4-BE49-F238E27FC236}">
                <a16:creationId xmlns:a16="http://schemas.microsoft.com/office/drawing/2014/main" id="{E3DAF056-E6F4-E21C-4093-76B4AB8AA7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915" y="-109876"/>
            <a:ext cx="12387337" cy="6967876"/>
          </a:xfrm>
          <a:prstGeom prst="rect">
            <a:avLst/>
          </a:prstGeom>
        </p:spPr>
      </p:pic>
      <p:sp>
        <p:nvSpPr>
          <p:cNvPr id="10" name="Título 9">
            <a:extLst>
              <a:ext uri="{FF2B5EF4-FFF2-40B4-BE49-F238E27FC236}">
                <a16:creationId xmlns:a16="http://schemas.microsoft.com/office/drawing/2014/main" id="{954B2F21-20B6-B1EE-3F70-FF5E28A85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Conclusiones</a:t>
            </a:r>
            <a:r>
              <a:rPr lang="en-US" dirty="0"/>
              <a:t> </a:t>
            </a:r>
            <a:endParaRPr lang="es-PY" dirty="0"/>
          </a:p>
        </p:txBody>
      </p:sp>
      <p:sp>
        <p:nvSpPr>
          <p:cNvPr id="11" name="Marcador de contenido 10">
            <a:extLst>
              <a:ext uri="{FF2B5EF4-FFF2-40B4-BE49-F238E27FC236}">
                <a16:creationId xmlns:a16="http://schemas.microsoft.com/office/drawing/2014/main" id="{63145C6A-A40B-D232-5A3D-A85B3C373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LZM es un </a:t>
            </a:r>
            <a:r>
              <a:rPr lang="en-US" sz="2000" dirty="0" err="1"/>
              <a:t>grupo</a:t>
            </a:r>
            <a:r>
              <a:rPr lang="en-US" sz="2000" dirty="0"/>
              <a:t> de </a:t>
            </a:r>
            <a:r>
              <a:rPr lang="en-US" sz="2000" dirty="0" err="1"/>
              <a:t>entidades</a:t>
            </a:r>
            <a:r>
              <a:rPr lang="en-US" sz="2000" dirty="0"/>
              <a:t> </a:t>
            </a:r>
            <a:r>
              <a:rPr lang="en-US" sz="2000" dirty="0" err="1"/>
              <a:t>clínica</a:t>
            </a:r>
            <a:r>
              <a:rPr lang="en-US" sz="2000" dirty="0"/>
              <a:t> y </a:t>
            </a:r>
            <a:r>
              <a:rPr lang="en-US" sz="2000" dirty="0" err="1"/>
              <a:t>biológicamente</a:t>
            </a:r>
            <a:r>
              <a:rPr lang="en-US" sz="2000" dirty="0"/>
              <a:t> </a:t>
            </a:r>
            <a:r>
              <a:rPr lang="en-US" sz="2000" dirty="0" err="1"/>
              <a:t>heterogéneos</a:t>
            </a:r>
            <a:r>
              <a:rPr lang="en-US" sz="2000" dirty="0"/>
              <a:t>. </a:t>
            </a:r>
          </a:p>
          <a:p>
            <a:r>
              <a:rPr lang="en-US" sz="2000" dirty="0"/>
              <a:t>El </a:t>
            </a:r>
            <a:r>
              <a:rPr lang="en-US" sz="2000" dirty="0" err="1"/>
              <a:t>escenario</a:t>
            </a:r>
            <a:r>
              <a:rPr lang="en-US" sz="2000" dirty="0"/>
              <a:t> actual de </a:t>
            </a:r>
            <a:r>
              <a:rPr lang="en-US" sz="2000" dirty="0" err="1"/>
              <a:t>tratamiento</a:t>
            </a:r>
            <a:r>
              <a:rPr lang="en-US" sz="2000" dirty="0"/>
              <a:t> es, </a:t>
            </a:r>
            <a:r>
              <a:rPr lang="en-US" sz="2000" dirty="0" err="1"/>
              <a:t>en</a:t>
            </a:r>
            <a:r>
              <a:rPr lang="en-US" sz="2000" dirty="0"/>
              <a:t> gran </a:t>
            </a:r>
            <a:r>
              <a:rPr lang="en-US" sz="2000" dirty="0" err="1"/>
              <a:t>parte</a:t>
            </a:r>
            <a:r>
              <a:rPr lang="en-US" sz="2000" dirty="0"/>
              <a:t>, </a:t>
            </a:r>
            <a:r>
              <a:rPr lang="en-US" sz="2000" dirty="0" err="1"/>
              <a:t>adaptado</a:t>
            </a:r>
            <a:r>
              <a:rPr lang="en-US" sz="2000" dirty="0"/>
              <a:t> del </a:t>
            </a:r>
            <a:r>
              <a:rPr lang="en-US" sz="2000" dirty="0" err="1"/>
              <a:t>Linfoma</a:t>
            </a:r>
            <a:r>
              <a:rPr lang="en-US" sz="2000" dirty="0"/>
              <a:t> </a:t>
            </a:r>
            <a:r>
              <a:rPr lang="en-US" sz="2000" dirty="0" err="1"/>
              <a:t>folicular</a:t>
            </a:r>
            <a:r>
              <a:rPr lang="en-US" sz="2000" dirty="0"/>
              <a:t>,  y se </a:t>
            </a:r>
            <a:r>
              <a:rPr lang="en-US" sz="2000" dirty="0" err="1"/>
              <a:t>encuentra</a:t>
            </a:r>
            <a:r>
              <a:rPr lang="en-US" sz="2000" dirty="0"/>
              <a:t> </a:t>
            </a:r>
            <a:r>
              <a:rPr lang="en-US" sz="2000" dirty="0" err="1"/>
              <a:t>por</a:t>
            </a:r>
            <a:r>
              <a:rPr lang="en-US" sz="2000" dirty="0"/>
              <a:t> </a:t>
            </a:r>
            <a:r>
              <a:rPr lang="en-US" sz="2000" dirty="0" err="1"/>
              <a:t>detrás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lo que se </a:t>
            </a:r>
            <a:r>
              <a:rPr lang="en-US" sz="2000" dirty="0" err="1"/>
              <a:t>refiere</a:t>
            </a:r>
            <a:r>
              <a:rPr lang="en-US" sz="2000" dirty="0"/>
              <a:t> a </a:t>
            </a:r>
            <a:r>
              <a:rPr lang="en-US" sz="2000" dirty="0" err="1"/>
              <a:t>aprobación</a:t>
            </a:r>
            <a:r>
              <a:rPr lang="en-US" sz="2000" dirty="0"/>
              <a:t> de </a:t>
            </a:r>
            <a:r>
              <a:rPr lang="en-US" sz="2000" dirty="0" err="1"/>
              <a:t>nuevos</a:t>
            </a:r>
            <a:r>
              <a:rPr lang="en-US" sz="2000" dirty="0"/>
              <a:t> </a:t>
            </a:r>
            <a:r>
              <a:rPr lang="en-US" sz="2000" dirty="0" err="1"/>
              <a:t>agentes</a:t>
            </a:r>
            <a:r>
              <a:rPr lang="en-US" sz="2000" dirty="0"/>
              <a:t>. </a:t>
            </a:r>
          </a:p>
          <a:p>
            <a:r>
              <a:rPr lang="en-US" sz="2000" dirty="0"/>
              <a:t>EMZL y NMZL </a:t>
            </a:r>
            <a:r>
              <a:rPr lang="en-US" sz="2000" dirty="0" err="1"/>
              <a:t>localizados</a:t>
            </a:r>
            <a:r>
              <a:rPr lang="en-US" sz="2000" dirty="0"/>
              <a:t> son </a:t>
            </a:r>
            <a:r>
              <a:rPr lang="en-US" sz="2000" dirty="0" err="1"/>
              <a:t>usualmente</a:t>
            </a:r>
            <a:r>
              <a:rPr lang="en-US" sz="2000" dirty="0"/>
              <a:t> </a:t>
            </a:r>
            <a:r>
              <a:rPr lang="en-US" sz="2000" dirty="0" err="1"/>
              <a:t>controlados</a:t>
            </a:r>
            <a:r>
              <a:rPr lang="en-US" sz="2000" dirty="0"/>
              <a:t> con RT</a:t>
            </a:r>
          </a:p>
          <a:p>
            <a:r>
              <a:rPr lang="en-US" sz="2000" dirty="0"/>
              <a:t>Enfermedad </a:t>
            </a:r>
            <a:r>
              <a:rPr lang="en-US" sz="2000" dirty="0" err="1"/>
              <a:t>avanzada</a:t>
            </a:r>
            <a:r>
              <a:rPr lang="en-US" sz="2000" dirty="0"/>
              <a:t>, </a:t>
            </a:r>
            <a:r>
              <a:rPr lang="en-US" sz="2000" dirty="0" err="1"/>
              <a:t>sintomática</a:t>
            </a:r>
            <a:r>
              <a:rPr lang="en-US" sz="2000" dirty="0"/>
              <a:t>, es </a:t>
            </a:r>
            <a:r>
              <a:rPr lang="en-US" sz="2000" dirty="0" err="1"/>
              <a:t>candidata</a:t>
            </a:r>
            <a:r>
              <a:rPr lang="en-US" sz="2000" dirty="0"/>
              <a:t> para </a:t>
            </a:r>
            <a:r>
              <a:rPr lang="en-US" sz="2000" dirty="0" err="1"/>
              <a:t>inmunoquimioterapia</a:t>
            </a:r>
            <a:r>
              <a:rPr lang="en-US" sz="2000" dirty="0"/>
              <a:t>, con RB </a:t>
            </a:r>
            <a:r>
              <a:rPr lang="en-US" sz="2000" dirty="0" err="1"/>
              <a:t>como</a:t>
            </a:r>
            <a:r>
              <a:rPr lang="en-US" sz="2000" dirty="0"/>
              <a:t> </a:t>
            </a:r>
            <a:r>
              <a:rPr lang="en-US" sz="2000" dirty="0" err="1"/>
              <a:t>opción</a:t>
            </a:r>
            <a:r>
              <a:rPr lang="en-US" sz="2000" dirty="0"/>
              <a:t> </a:t>
            </a:r>
            <a:r>
              <a:rPr lang="en-US" sz="2000" dirty="0" err="1"/>
              <a:t>más</a:t>
            </a:r>
            <a:r>
              <a:rPr lang="en-US" sz="2000" dirty="0"/>
              <a:t> </a:t>
            </a:r>
            <a:r>
              <a:rPr lang="en-US" sz="2000" dirty="0" err="1"/>
              <a:t>atractiva</a:t>
            </a:r>
            <a:r>
              <a:rPr lang="en-US" sz="2000" dirty="0"/>
              <a:t>. </a:t>
            </a:r>
          </a:p>
          <a:p>
            <a:r>
              <a:rPr lang="en-US" sz="2000" dirty="0"/>
              <a:t>SMZL es </a:t>
            </a:r>
            <a:r>
              <a:rPr lang="en-US" sz="2000" dirty="0" err="1"/>
              <a:t>una</a:t>
            </a:r>
            <a:r>
              <a:rPr lang="en-US" sz="2000" dirty="0"/>
              <a:t> </a:t>
            </a:r>
            <a:r>
              <a:rPr lang="en-US" sz="2000" dirty="0" err="1"/>
              <a:t>excepción</a:t>
            </a:r>
            <a:r>
              <a:rPr lang="en-US" sz="2000" dirty="0"/>
              <a:t>, </a:t>
            </a:r>
            <a:r>
              <a:rPr lang="en-US" sz="2000" dirty="0" err="1"/>
              <a:t>en</a:t>
            </a:r>
            <a:r>
              <a:rPr lang="en-US" sz="2000" dirty="0"/>
              <a:t> la que se </a:t>
            </a:r>
            <a:r>
              <a:rPr lang="en-US" sz="2000" dirty="0" err="1"/>
              <a:t>prefiere</a:t>
            </a:r>
            <a:r>
              <a:rPr lang="en-US" sz="2000" dirty="0"/>
              <a:t> Rituximab </a:t>
            </a:r>
            <a:r>
              <a:rPr lang="en-US" sz="2000" dirty="0" err="1"/>
              <a:t>como</a:t>
            </a:r>
            <a:r>
              <a:rPr lang="en-US" sz="2000" dirty="0"/>
              <a:t> </a:t>
            </a:r>
            <a:r>
              <a:rPr lang="en-US" sz="2000" dirty="0" err="1"/>
              <a:t>agente</a:t>
            </a:r>
            <a:r>
              <a:rPr lang="en-US" sz="2000" dirty="0"/>
              <a:t> </a:t>
            </a:r>
            <a:r>
              <a:rPr lang="en-US" sz="2000" dirty="0" err="1"/>
              <a:t>único</a:t>
            </a:r>
            <a:r>
              <a:rPr lang="en-US" sz="2000" dirty="0"/>
              <a:t>. </a:t>
            </a:r>
          </a:p>
          <a:p>
            <a:r>
              <a:rPr lang="en-US" sz="2000" dirty="0" err="1"/>
              <a:t>Orelabrutinib</a:t>
            </a:r>
            <a:r>
              <a:rPr lang="en-US" sz="2000" dirty="0"/>
              <a:t> es un </a:t>
            </a:r>
            <a:r>
              <a:rPr lang="en-US" sz="2000" dirty="0" err="1"/>
              <a:t>inhibidor</a:t>
            </a:r>
            <a:r>
              <a:rPr lang="en-US" sz="2000" dirty="0"/>
              <a:t> de BTK con un </a:t>
            </a:r>
            <a:r>
              <a:rPr lang="en-US" sz="2000" dirty="0" err="1"/>
              <a:t>perfil</a:t>
            </a:r>
            <a:r>
              <a:rPr lang="en-US" sz="2000" dirty="0"/>
              <a:t> de </a:t>
            </a:r>
            <a:r>
              <a:rPr lang="en-US" sz="2000" dirty="0" err="1"/>
              <a:t>seguridad</a:t>
            </a:r>
            <a:r>
              <a:rPr lang="en-US" sz="2000" dirty="0"/>
              <a:t> </a:t>
            </a:r>
            <a:r>
              <a:rPr lang="en-US" sz="2000" dirty="0" err="1"/>
              <a:t>novedoso</a:t>
            </a:r>
            <a:r>
              <a:rPr lang="en-US" sz="2000" dirty="0"/>
              <a:t>, </a:t>
            </a:r>
            <a:r>
              <a:rPr lang="en-US" sz="2000" dirty="0" err="1"/>
              <a:t>frente</a:t>
            </a:r>
            <a:r>
              <a:rPr lang="en-US" sz="2000" dirty="0"/>
              <a:t> a </a:t>
            </a:r>
            <a:r>
              <a:rPr lang="en-US" sz="2000" dirty="0" err="1"/>
              <a:t>otros</a:t>
            </a:r>
            <a:r>
              <a:rPr lang="en-US" sz="2000" dirty="0"/>
              <a:t> </a:t>
            </a:r>
            <a:r>
              <a:rPr lang="en-US" sz="2000" dirty="0" err="1"/>
              <a:t>iBTK</a:t>
            </a:r>
            <a:r>
              <a:rPr lang="en-US" sz="2000" dirty="0"/>
              <a:t>.  </a:t>
            </a:r>
          </a:p>
          <a:p>
            <a:r>
              <a:rPr lang="en-US" sz="2000" dirty="0"/>
              <a:t>Son </a:t>
            </a:r>
            <a:r>
              <a:rPr lang="en-US" sz="2000" dirty="0" err="1"/>
              <a:t>necesarios</a:t>
            </a:r>
            <a:r>
              <a:rPr lang="en-US" sz="2000" dirty="0"/>
              <a:t> </a:t>
            </a:r>
            <a:r>
              <a:rPr lang="en-US" sz="2000" dirty="0" err="1"/>
              <a:t>cohortes</a:t>
            </a:r>
            <a:r>
              <a:rPr lang="en-US" sz="2000" dirty="0"/>
              <a:t> </a:t>
            </a:r>
            <a:r>
              <a:rPr lang="en-US" sz="2000" dirty="0" err="1"/>
              <a:t>más</a:t>
            </a:r>
            <a:r>
              <a:rPr lang="en-US" sz="2000" dirty="0"/>
              <a:t> </a:t>
            </a:r>
            <a:r>
              <a:rPr lang="en-US" sz="2000" dirty="0" err="1"/>
              <a:t>grandes</a:t>
            </a:r>
            <a:r>
              <a:rPr lang="en-US" sz="2000" dirty="0"/>
              <a:t> y </a:t>
            </a:r>
            <a:r>
              <a:rPr lang="en-US" sz="2000" dirty="0" err="1"/>
              <a:t>representativas</a:t>
            </a:r>
            <a:r>
              <a:rPr lang="en-US" sz="2000" dirty="0"/>
              <a:t> de </a:t>
            </a:r>
            <a:r>
              <a:rPr lang="en-US" sz="2000" dirty="0" err="1"/>
              <a:t>los</a:t>
            </a:r>
            <a:r>
              <a:rPr lang="en-US" sz="2000" dirty="0"/>
              <a:t> 3 </a:t>
            </a:r>
            <a:r>
              <a:rPr lang="en-US" sz="2000" dirty="0" err="1"/>
              <a:t>suptipos</a:t>
            </a:r>
            <a:r>
              <a:rPr lang="en-US" sz="2000" dirty="0"/>
              <a:t> para </a:t>
            </a:r>
            <a:r>
              <a:rPr lang="en-US" sz="2000" dirty="0" err="1"/>
              <a:t>evaluar</a:t>
            </a:r>
            <a:r>
              <a:rPr lang="en-US" sz="2000" dirty="0"/>
              <a:t> scores </a:t>
            </a:r>
            <a:r>
              <a:rPr lang="en-US" sz="2000" dirty="0" err="1"/>
              <a:t>pronósticos</a:t>
            </a:r>
            <a:r>
              <a:rPr lang="en-US" sz="2000" dirty="0"/>
              <a:t> y </a:t>
            </a:r>
            <a:r>
              <a:rPr lang="en-US" sz="2000" dirty="0" err="1"/>
              <a:t>opciones</a:t>
            </a:r>
            <a:r>
              <a:rPr lang="en-US" sz="2000" dirty="0"/>
              <a:t> </a:t>
            </a:r>
            <a:r>
              <a:rPr lang="en-US" sz="2000" dirty="0" err="1"/>
              <a:t>terapéuticas</a:t>
            </a:r>
            <a:r>
              <a:rPr lang="en-US" sz="2000" dirty="0"/>
              <a:t>. </a:t>
            </a:r>
            <a:endParaRPr lang="es-PY" sz="2000" dirty="0"/>
          </a:p>
        </p:txBody>
      </p:sp>
    </p:spTree>
    <p:extLst>
      <p:ext uri="{BB962C8B-B14F-4D97-AF65-F5344CB8AC3E}">
        <p14:creationId xmlns:p14="http://schemas.microsoft.com/office/powerpoint/2010/main" val="2726325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703CD7A5-2F00-C2A0-DC01-783032A80F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E8D1CA3-EEA9-2655-BA39-768224473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1D3ADB1F-1010-2231-F1BE-37D16DB6B8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382363" y="1380246"/>
            <a:ext cx="7048239" cy="479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26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9E1EBB-4D5A-5451-F22E-06A95414F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167AC0-975C-AA30-87E8-D3AB3F720C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Y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201069D-0C58-B1D9-7A3B-A4EF35879D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8F7CF91-39B1-7A3E-45CB-EA771A9789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9599" y="947391"/>
            <a:ext cx="8792802" cy="49632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AE07895-BBBC-EC21-37D5-5C6000C8C40C}"/>
              </a:ext>
            </a:extLst>
          </p:cNvPr>
          <p:cNvSpPr txBox="1"/>
          <p:nvPr/>
        </p:nvSpPr>
        <p:spPr>
          <a:xfrm>
            <a:off x="5350282" y="6357440"/>
            <a:ext cx="67692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/>
              <a:t>De: Guideline for the diagnosis and management of marginal zone </a:t>
            </a:r>
            <a:r>
              <a:rPr lang="en-US" sz="1000" i="1" dirty="0" err="1"/>
              <a:t>ymphomas</a:t>
            </a:r>
            <a:r>
              <a:rPr lang="en-US" sz="1000" i="1" dirty="0"/>
              <a:t>: A British Society of   </a:t>
            </a:r>
            <a:r>
              <a:rPr lang="en-US" sz="1000" i="1" dirty="0" err="1"/>
              <a:t>Haematology</a:t>
            </a:r>
            <a:r>
              <a:rPr lang="en-US" sz="1000" i="1" dirty="0"/>
              <a:t> Guideline</a:t>
            </a:r>
            <a:endParaRPr lang="es-PY" sz="1000" i="1" dirty="0"/>
          </a:p>
        </p:txBody>
      </p:sp>
    </p:spTree>
    <p:extLst>
      <p:ext uri="{BB962C8B-B14F-4D97-AF65-F5344CB8AC3E}">
        <p14:creationId xmlns:p14="http://schemas.microsoft.com/office/powerpoint/2010/main" val="2275950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2E41F4-8E89-7725-E9A5-64B446737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C961F366-F67F-6663-BF09-22BE64E977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-52100"/>
            <a:ext cx="12173809" cy="691009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456AB3A-32E8-5310-1AAF-779AA2FE38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9" y="0"/>
            <a:ext cx="7506748" cy="516327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B800068-205D-BEF7-27C0-70ECE86478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366" y="2234854"/>
            <a:ext cx="7344800" cy="441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23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7CD625-CDF1-BC80-C518-53FA2C853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7B44E098-D135-3A10-4C3A-33AF4E3033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0350" y="0"/>
            <a:ext cx="12229112" cy="687887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06F735D-9CA9-0820-E738-5281E47EF7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371" y="365125"/>
            <a:ext cx="7942443" cy="190040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94B88A4-C456-BA1F-70E7-4399378CE6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5953" y="2528365"/>
            <a:ext cx="7819919" cy="3695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318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44F2D0F-F3B0-7641-93C1-92F98779E7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CDDBC821-CC6C-79BA-D407-E48F25CE2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pic>
        <p:nvPicPr>
          <p:cNvPr id="15" name="Marcador de contenido 14">
            <a:extLst>
              <a:ext uri="{FF2B5EF4-FFF2-40B4-BE49-F238E27FC236}">
                <a16:creationId xmlns:a16="http://schemas.microsoft.com/office/drawing/2014/main" id="{87A8A8A2-3C85-3B40-0BA6-6391637BEF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839454" y="1263316"/>
            <a:ext cx="6377058" cy="4913647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8DB8F259-943A-A863-BB51-FB07320A9E8F}"/>
              </a:ext>
            </a:extLst>
          </p:cNvPr>
          <p:cNvSpPr txBox="1"/>
          <p:nvPr/>
        </p:nvSpPr>
        <p:spPr>
          <a:xfrm>
            <a:off x="4511843" y="6381503"/>
            <a:ext cx="74234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/>
              <a:t>De: </a:t>
            </a:r>
            <a:r>
              <a:rPr lang="en-US" sz="1000" i="1" dirty="0" err="1"/>
              <a:t>Alderuccio</a:t>
            </a:r>
            <a:r>
              <a:rPr lang="en-US" sz="1000" i="1" dirty="0"/>
              <a:t> JP, Noy A. The treatment of marginal zone lymphoma. Blood. 2026 Jan 8;147(2):115-125. </a:t>
            </a:r>
            <a:r>
              <a:rPr lang="en-US" sz="1000" i="1" dirty="0" err="1"/>
              <a:t>doi</a:t>
            </a:r>
            <a:r>
              <a:rPr lang="en-US" sz="1000" i="1" dirty="0"/>
              <a:t>: 10.1182/blood.2024028269 </a:t>
            </a:r>
            <a:endParaRPr lang="es-PY" sz="1000" i="1" dirty="0"/>
          </a:p>
        </p:txBody>
      </p:sp>
    </p:spTree>
    <p:extLst>
      <p:ext uri="{BB962C8B-B14F-4D97-AF65-F5344CB8AC3E}">
        <p14:creationId xmlns:p14="http://schemas.microsoft.com/office/powerpoint/2010/main" val="501475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E956FCF7-C694-B9B4-FEEE-12F79D17C3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9F13C88-0ED1-4E40-551D-CA986FBEE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pic>
        <p:nvPicPr>
          <p:cNvPr id="14" name="Marcador de contenido 13">
            <a:extLst>
              <a:ext uri="{FF2B5EF4-FFF2-40B4-BE49-F238E27FC236}">
                <a16:creationId xmlns:a16="http://schemas.microsoft.com/office/drawing/2014/main" id="{0BA781A7-0E65-C34D-9A8D-CE966BB601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706863" y="702288"/>
            <a:ext cx="6376981" cy="5474675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D987A31B-C141-5C4C-D88D-489ED9E357D7}"/>
              </a:ext>
            </a:extLst>
          </p:cNvPr>
          <p:cNvSpPr txBox="1"/>
          <p:nvPr/>
        </p:nvSpPr>
        <p:spPr>
          <a:xfrm>
            <a:off x="4030583" y="6333378"/>
            <a:ext cx="80130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/>
              <a:t>De: </a:t>
            </a:r>
            <a:r>
              <a:rPr lang="en-US" sz="1000" i="1" dirty="0" err="1"/>
              <a:t>Alderuccio</a:t>
            </a:r>
            <a:r>
              <a:rPr lang="en-US" sz="1000" i="1" dirty="0"/>
              <a:t> JP, Noy A. The treatment of marginal zone lymphoma. Blood. 2026 Jan 8;147(2):115-125. </a:t>
            </a:r>
            <a:r>
              <a:rPr lang="en-US" sz="1000" i="1" dirty="0" err="1"/>
              <a:t>doi</a:t>
            </a:r>
            <a:r>
              <a:rPr lang="en-US" sz="1000" i="1" dirty="0"/>
              <a:t>: 10.1182/blood.2024028269 </a:t>
            </a:r>
            <a:endParaRPr lang="es-PY" sz="1000" i="1" dirty="0"/>
          </a:p>
        </p:txBody>
      </p:sp>
    </p:spTree>
    <p:extLst>
      <p:ext uri="{BB962C8B-B14F-4D97-AF65-F5344CB8AC3E}">
        <p14:creationId xmlns:p14="http://schemas.microsoft.com/office/powerpoint/2010/main" val="131366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5531A7EF-4A91-967C-1F9D-808581F6F0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B993D2-63DA-2EEF-6C8F-D4E9EA5B2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Y"/>
          </a:p>
        </p:txBody>
      </p:sp>
      <p:pic>
        <p:nvPicPr>
          <p:cNvPr id="11" name="Marcador de contenido 10">
            <a:extLst>
              <a:ext uri="{FF2B5EF4-FFF2-40B4-BE49-F238E27FC236}">
                <a16:creationId xmlns:a16="http://schemas.microsoft.com/office/drawing/2014/main" id="{F3516C36-C299-5FBF-8E30-3216A781AF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885217" y="767639"/>
            <a:ext cx="8421565" cy="5322721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CCA28BEE-879D-0148-BEF7-CD0906B16EF3}"/>
              </a:ext>
            </a:extLst>
          </p:cNvPr>
          <p:cNvSpPr txBox="1"/>
          <p:nvPr/>
        </p:nvSpPr>
        <p:spPr>
          <a:xfrm>
            <a:off x="4030583" y="6333378"/>
            <a:ext cx="80130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/>
              <a:t>De: </a:t>
            </a:r>
            <a:r>
              <a:rPr lang="en-US" sz="1000" i="1" dirty="0" err="1"/>
              <a:t>Alderuccio</a:t>
            </a:r>
            <a:r>
              <a:rPr lang="en-US" sz="1000" i="1" dirty="0"/>
              <a:t> JP, Noy A. The treatment of marginal zone lymphoma. Blood. 2026 Jan 8;147(2):115-125. </a:t>
            </a:r>
            <a:r>
              <a:rPr lang="en-US" sz="1000" i="1" dirty="0" err="1"/>
              <a:t>doi</a:t>
            </a:r>
            <a:r>
              <a:rPr lang="en-US" sz="1000" i="1" dirty="0"/>
              <a:t>: 10.1182/blood.2024028269 </a:t>
            </a:r>
            <a:endParaRPr lang="es-PY" sz="1000" i="1" dirty="0"/>
          </a:p>
        </p:txBody>
      </p:sp>
    </p:spTree>
    <p:extLst>
      <p:ext uri="{BB962C8B-B14F-4D97-AF65-F5344CB8AC3E}">
        <p14:creationId xmlns:p14="http://schemas.microsoft.com/office/powerpoint/2010/main" val="3294189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8A75C226-BC8D-9F42-8445-5CBF205D3FF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915" y="-109876"/>
            <a:ext cx="12387337" cy="6967876"/>
          </a:xfrm>
          <a:prstGeom prst="rect">
            <a:avLst/>
          </a:prstGeom>
        </p:spPr>
      </p:pic>
      <p:sp>
        <p:nvSpPr>
          <p:cNvPr id="25" name="Título 24">
            <a:extLst>
              <a:ext uri="{FF2B5EF4-FFF2-40B4-BE49-F238E27FC236}">
                <a16:creationId xmlns:a16="http://schemas.microsoft.com/office/drawing/2014/main" id="{8C8DFD51-4588-5895-47DB-127339692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Orelabrutinib</a:t>
            </a:r>
            <a:r>
              <a:rPr lang="en-US" sz="2800" dirty="0"/>
              <a:t> </a:t>
            </a:r>
            <a:r>
              <a:rPr lang="en-US" sz="2800" dirty="0" err="1"/>
              <a:t>combinado</a:t>
            </a:r>
            <a:r>
              <a:rPr lang="en-US" sz="2800" dirty="0"/>
              <a:t> con RB u O </a:t>
            </a:r>
            <a:r>
              <a:rPr lang="en-US" sz="2800" dirty="0" err="1"/>
              <a:t>seguido</a:t>
            </a:r>
            <a:r>
              <a:rPr lang="en-US" sz="2800" dirty="0"/>
              <a:t> de </a:t>
            </a:r>
            <a:r>
              <a:rPr lang="en-US" sz="2800" dirty="0" err="1"/>
              <a:t>mantenimiento</a:t>
            </a:r>
            <a:r>
              <a:rPr lang="en-US" sz="2800" dirty="0"/>
              <a:t> con </a:t>
            </a:r>
            <a:r>
              <a:rPr lang="en-US" sz="2800" dirty="0" err="1"/>
              <a:t>Orelabrutinib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LZM debut (OPTIMIZE)</a:t>
            </a:r>
            <a:endParaRPr lang="es-PY" sz="2800" dirty="0"/>
          </a:p>
        </p:txBody>
      </p:sp>
      <p:sp>
        <p:nvSpPr>
          <p:cNvPr id="26" name="Marcador de contenido 25">
            <a:extLst>
              <a:ext uri="{FF2B5EF4-FFF2-40B4-BE49-F238E27FC236}">
                <a16:creationId xmlns:a16="http://schemas.microsoft.com/office/drawing/2014/main" id="{1E2E92BF-12B3-67C7-6333-A5D095DD2D7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PY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2A6BCB1-DC51-BC4F-748E-505B1CBE5D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9888" y="1614884"/>
            <a:ext cx="5678456" cy="3816922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0ADAEB0D-9A06-5742-2F27-52FA591934A2}"/>
              </a:ext>
            </a:extLst>
          </p:cNvPr>
          <p:cNvSpPr txBox="1"/>
          <p:nvPr/>
        </p:nvSpPr>
        <p:spPr>
          <a:xfrm>
            <a:off x="1493593" y="1483672"/>
            <a:ext cx="380090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China, </a:t>
            </a:r>
            <a:r>
              <a:rPr lang="en-US" dirty="0" err="1"/>
              <a:t>multicéntrico</a:t>
            </a:r>
            <a:r>
              <a:rPr lang="en-US" dirty="0"/>
              <a:t>, </a:t>
            </a:r>
            <a:r>
              <a:rPr lang="en-US" dirty="0" err="1"/>
              <a:t>fase</a:t>
            </a:r>
            <a:r>
              <a:rPr lang="en-US" dirty="0"/>
              <a:t> 2  </a:t>
            </a:r>
          </a:p>
          <a:p>
            <a:r>
              <a:rPr lang="en-US" dirty="0" err="1"/>
              <a:t>Eficacia</a:t>
            </a:r>
            <a:r>
              <a:rPr lang="en-US" dirty="0"/>
              <a:t> y </a:t>
            </a:r>
            <a:r>
              <a:rPr lang="en-US" dirty="0" err="1"/>
              <a:t>seguridad</a:t>
            </a:r>
            <a:r>
              <a:rPr lang="en-US" dirty="0"/>
              <a:t> de </a:t>
            </a:r>
            <a:r>
              <a:rPr lang="en-US" dirty="0" err="1"/>
              <a:t>Orelabrutinib</a:t>
            </a:r>
            <a:r>
              <a:rPr lang="en-US" dirty="0"/>
              <a:t>  (+ RB/O y </a:t>
            </a:r>
            <a:r>
              <a:rPr lang="en-US" dirty="0" err="1"/>
              <a:t>mantenimiento</a:t>
            </a:r>
            <a:r>
              <a:rPr lang="en-US" dirty="0"/>
              <a:t> con </a:t>
            </a:r>
            <a:r>
              <a:rPr lang="en-US" dirty="0" err="1"/>
              <a:t>Orela</a:t>
            </a:r>
            <a:r>
              <a:rPr lang="en-US" dirty="0"/>
              <a:t>)</a:t>
            </a:r>
          </a:p>
          <a:p>
            <a:r>
              <a:rPr lang="en-US" dirty="0" err="1"/>
              <a:t>Objetivo</a:t>
            </a:r>
            <a:r>
              <a:rPr lang="en-US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1º: CRR al final de la </a:t>
            </a:r>
            <a:r>
              <a:rPr lang="en-US" dirty="0" err="1"/>
              <a:t>inducción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PY" dirty="0"/>
              <a:t>2º: ORR, PFS, OS</a:t>
            </a:r>
          </a:p>
          <a:p>
            <a:r>
              <a:rPr lang="es-PY" dirty="0"/>
              <a:t>LZM debut (N: 39)</a:t>
            </a:r>
          </a:p>
          <a:p>
            <a:r>
              <a:rPr lang="es-PY" dirty="0"/>
              <a:t>62 años </a:t>
            </a:r>
          </a:p>
          <a:p>
            <a:r>
              <a:rPr lang="es-PY" dirty="0"/>
              <a:t>E II-IV </a:t>
            </a:r>
          </a:p>
          <a:p>
            <a:endParaRPr lang="es-PY" dirty="0"/>
          </a:p>
          <a:p>
            <a:r>
              <a:rPr lang="es-PY" dirty="0"/>
              <a:t>CRR: 84% </a:t>
            </a:r>
          </a:p>
          <a:p>
            <a:r>
              <a:rPr lang="es-PY" dirty="0"/>
              <a:t>ORR: 100% PFS y OS --&gt; no alcanzado </a:t>
            </a:r>
          </a:p>
          <a:p>
            <a:r>
              <a:rPr lang="es-PY" dirty="0"/>
              <a:t>Seguimiento 7,4 meses </a:t>
            </a:r>
          </a:p>
          <a:p>
            <a:r>
              <a:rPr lang="es-PY" dirty="0" err="1"/>
              <a:t>AEs</a:t>
            </a:r>
            <a:r>
              <a:rPr lang="es-PY" dirty="0"/>
              <a:t>: 40% </a:t>
            </a:r>
          </a:p>
          <a:p>
            <a:r>
              <a:rPr lang="es-PY" dirty="0"/>
              <a:t>Hematológicos      glóbulos blancos y plaquetas </a:t>
            </a:r>
          </a:p>
          <a:p>
            <a:endParaRPr lang="es-PY" dirty="0"/>
          </a:p>
          <a:p>
            <a:endParaRPr lang="es-PY" dirty="0"/>
          </a:p>
        </p:txBody>
      </p:sp>
      <p:pic>
        <p:nvPicPr>
          <p:cNvPr id="17" name="Gráfico 16" descr="África y Europa en globo terráqueo">
            <a:extLst>
              <a:ext uri="{FF2B5EF4-FFF2-40B4-BE49-F238E27FC236}">
                <a16:creationId xmlns:a16="http://schemas.microsoft.com/office/drawing/2014/main" id="{2E676197-4FF7-05A7-C966-D5AD552737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97564" y="1515155"/>
            <a:ext cx="464882" cy="464882"/>
          </a:xfrm>
          <a:prstGeom prst="rect">
            <a:avLst/>
          </a:prstGeom>
        </p:spPr>
      </p:pic>
      <p:pic>
        <p:nvPicPr>
          <p:cNvPr id="19" name="Gráfico 18" descr="Diana">
            <a:extLst>
              <a:ext uri="{FF2B5EF4-FFF2-40B4-BE49-F238E27FC236}">
                <a16:creationId xmlns:a16="http://schemas.microsoft.com/office/drawing/2014/main" id="{8D5C4ABC-B7D1-B336-CA2D-48C36E94A3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99906" y="2251020"/>
            <a:ext cx="464883" cy="464883"/>
          </a:xfrm>
          <a:prstGeom prst="rect">
            <a:avLst/>
          </a:prstGeom>
        </p:spPr>
      </p:pic>
      <p:pic>
        <p:nvPicPr>
          <p:cNvPr id="21" name="Gráfico 20" descr="Empleado de oficina">
            <a:extLst>
              <a:ext uri="{FF2B5EF4-FFF2-40B4-BE49-F238E27FC236}">
                <a16:creationId xmlns:a16="http://schemas.microsoft.com/office/drawing/2014/main" id="{2ACE3440-8E31-4D57-6C06-83887A93304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90306" y="3119291"/>
            <a:ext cx="464883" cy="464883"/>
          </a:xfrm>
          <a:prstGeom prst="rect">
            <a:avLst/>
          </a:prstGeom>
        </p:spPr>
      </p:pic>
      <p:sp>
        <p:nvSpPr>
          <p:cNvPr id="22" name="Flecha: hacia abajo 21">
            <a:extLst>
              <a:ext uri="{FF2B5EF4-FFF2-40B4-BE49-F238E27FC236}">
                <a16:creationId xmlns:a16="http://schemas.microsoft.com/office/drawing/2014/main" id="{15DB8AF1-4BC8-283B-EE01-60755A6C80BC}"/>
              </a:ext>
            </a:extLst>
          </p:cNvPr>
          <p:cNvSpPr/>
          <p:nvPr/>
        </p:nvSpPr>
        <p:spPr>
          <a:xfrm flipH="1">
            <a:off x="2961564" y="5404513"/>
            <a:ext cx="245660" cy="300250"/>
          </a:xfrm>
          <a:prstGeom prst="downArrow">
            <a:avLst/>
          </a:prstGeom>
          <a:noFill/>
          <a:ln>
            <a:solidFill>
              <a:srgbClr val="052C2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dirty="0"/>
          </a:p>
        </p:txBody>
      </p:sp>
      <p:pic>
        <p:nvPicPr>
          <p:cNvPr id="24" name="Gráfico 23" descr="Gráfico circular">
            <a:extLst>
              <a:ext uri="{FF2B5EF4-FFF2-40B4-BE49-F238E27FC236}">
                <a16:creationId xmlns:a16="http://schemas.microsoft.com/office/drawing/2014/main" id="{DEC89801-9C2F-A368-D5F7-49EA9B1E6D2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08085" y="4416356"/>
            <a:ext cx="464884" cy="46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7606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2744</TotalTime>
  <Words>2084</Words>
  <Application>Microsoft Office PowerPoint</Application>
  <PresentationFormat>Panorámica</PresentationFormat>
  <Paragraphs>122</Paragraphs>
  <Slides>14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Tema de Office</vt:lpstr>
      <vt:lpstr>Linfomas Marginales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Orelabrutinib combinado con RB u O seguido de mantenimiento con Orelabrutinib en LZM debut (OPTIMIZE)</vt:lpstr>
      <vt:lpstr>Eficacia, seguridad y análisis genético de Orelabrutinib + R como 1ra línea de tratamiento sistémico para LZM</vt:lpstr>
      <vt:lpstr>Seguimiento a largo plazo de Orelabrutinib en pacientes con LZM r/r</vt:lpstr>
      <vt:lpstr>RECLASS: Refinamiento de clasificación y estadificación de LZM mejora discriminación pronóstica en la cohort REALYSA </vt:lpstr>
      <vt:lpstr>     FLP-R índice pronóstico en LZM r/r</vt:lpstr>
      <vt:lpstr>Conclusiones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de la ponencia</dc:title>
  <dc:creator>KIM</dc:creator>
  <cp:lastModifiedBy>Aline Paats</cp:lastModifiedBy>
  <cp:revision>128</cp:revision>
  <dcterms:created xsi:type="dcterms:W3CDTF">2022-02-12T19:38:16Z</dcterms:created>
  <dcterms:modified xsi:type="dcterms:W3CDTF">2026-06-22T18:59:50Z</dcterms:modified>
</cp:coreProperties>
</file>