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0" r:id="rId4"/>
    <p:sldId id="257" r:id="rId5"/>
    <p:sldId id="272" r:id="rId6"/>
    <p:sldId id="273" r:id="rId7"/>
    <p:sldId id="259" r:id="rId8"/>
    <p:sldId id="260" r:id="rId9"/>
    <p:sldId id="261" r:id="rId10"/>
    <p:sldId id="274" r:id="rId11"/>
    <p:sldId id="275" r:id="rId12"/>
    <p:sldId id="276" r:id="rId13"/>
    <p:sldId id="264" r:id="rId14"/>
    <p:sldId id="263" r:id="rId15"/>
    <p:sldId id="277" r:id="rId16"/>
    <p:sldId id="278" r:id="rId17"/>
    <p:sldId id="279" r:id="rId18"/>
    <p:sldId id="280" r:id="rId19"/>
    <p:sldId id="265" r:id="rId20"/>
    <p:sldId id="281" r:id="rId21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8277"/>
    <a:srgbClr val="FF4A51"/>
    <a:srgbClr val="052C2B"/>
    <a:srgbClr val="96BD47"/>
    <a:srgbClr val="BA4F9E"/>
    <a:srgbClr val="686868"/>
    <a:srgbClr val="94BB46"/>
    <a:srgbClr val="929292"/>
    <a:srgbClr val="7B649C"/>
    <a:srgbClr val="C76B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9" d="100"/>
          <a:sy n="99" d="100"/>
        </p:scale>
        <p:origin x="-352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accent6">
                  <a:lumMod val="50000"/>
                  <a:alpha val="26000"/>
                </a:schemeClr>
              </a:solidFill>
            </c:spPr>
          </c:dPt>
          <c:cat>
            <c:strRef>
              <c:f>Hoja1!$A$2:$A$3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 formatCode="General">
                  <c:v>1.0</c:v>
                </c:pt>
                <c:pt idx="1">
                  <c:v>99.0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38013E-CBC3-4AA9-A04C-E873129F0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115CBC3-724C-4744-9F10-E382FCA11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6C46AA1-7917-407C-990D-22194E57F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D30D586-30F5-46F2-99AC-ED9AA0AD8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EF57FED-5880-4762-B742-4E3300E0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4876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ADA6E3-9639-4FD6-879E-41302A77B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9F1A7E13-22DF-464C-A42B-D9414BD93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2F0C4A9-84CF-4E7F-9FF6-A5BE3F88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E637AE8-B0B5-40F1-8AF0-D4C7100E3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D7D7C4B-1BF9-46DA-9CCE-948E2557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285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9FF8C85-5899-40C5-AD79-8365BDE16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4884122-4E14-4281-8D1B-D087A9A39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2443C6D-A3EC-4030-ACD2-9C4AE65E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04FDF36-C634-4F95-88B1-3BC51E6F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2947B5D-38A7-4529-9521-A954F5AD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42852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38013E-CBC3-4AA9-A04C-E873129F0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115CBC3-724C-4744-9F10-E382FCA11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6C46AA1-7917-407C-990D-22194E57F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D30D586-30F5-46F2-99AC-ED9AA0AD8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EF57FED-5880-4762-B742-4E3300E0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4041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A7CDE0-D4C7-4F96-8344-AF2C04D1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170DEB-ABD6-4EC8-9D28-F625E026B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29FD64E-280E-4F19-A4F0-C08DA06A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CBB3368-7D10-4FB7-9409-6DB62464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39A4F10-DF30-4625-8706-6180F8E9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9494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CAB69C-E4B9-4FAE-8A34-8038AA80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6B421DD-E3C5-4AC5-95A8-7C7565ACB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0B0CFED-8690-4BB4-8D01-6C762D2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7CC320A-5A22-45C6-B12C-0B457DF7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C3473F7-BFAC-43F4-9C3E-6D4E127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6127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77696E0-E462-4A41-939A-54F6163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9582344-0E36-418A-9EE1-42F2B4387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23CB987-0D15-4A5E-AE19-6A7278F30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60894DE-DF8C-4F1A-AFAB-B5A1B057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60E4E4D-6EEA-433C-B7E0-73EF4CBD5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8831141-143E-4AEB-AE02-E2B0595E4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145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133566-6EFC-46E6-B41D-0926F56E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F9A38E2-358A-48A5-939A-D8FBE79FC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D3D42B7-DA10-43E1-A371-A5415CD39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F371C760-5CAF-4436-A548-FE00CB6D8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8E0BEB9-68AE-4057-A308-9412D31CC6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4E43CCA1-E7FF-4F6B-91AE-5BB921217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471483D-62B8-44A5-A8D2-BDCFF42A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AFE85390-D9FF-46F0-82FC-811E265E0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9128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6FC928-FCBA-4FE4-A523-FE7101F8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8ECE1EA-11E9-4438-849B-A23BAD6AE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C59DDED0-D0F6-4541-AFA8-9B3C31D2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80132DD-A914-4F07-A0BF-768D62DA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73187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15EA8A74-6950-4F9B-A1C5-FC022304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0C4EBDF1-F21B-423A-9BA3-E86EE1D3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A1C76DE1-C554-4A90-B815-3D94C432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491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14310F-E140-4D94-9EE3-6AD48335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1F7B1B1-1748-4AC2-B6BF-B71534770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956A22C-6CF9-4209-9510-0F439C6DF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2275843-BDCD-46DF-A711-FB3ED45DF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9F50318-7AE2-4C1F-BC36-549C4D270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6A2FD68-08A2-44AE-9A4F-FDA41447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2727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A7CDE0-D4C7-4F96-8344-AF2C04D1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170DEB-ABD6-4EC8-9D28-F625E026B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29FD64E-280E-4F19-A4F0-C08DA06A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CBB3368-7D10-4FB7-9409-6DB62464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39A4F10-DF30-4625-8706-6180F8E9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5470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8DE3F7-3412-40E3-9295-FD948BF60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3BFBEBE-5D29-4A30-95D0-6A7A34F04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48286DD5-322C-488C-B9B9-AA2E71DEA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2F2B52E-E1E9-43CB-8D8B-943C5585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3ADDEBA-A213-4213-B4D5-D0518390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DBD354F-10D2-492C-B44B-DC1E49F8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89059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ADA6E3-9639-4FD6-879E-41302A77B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9F1A7E13-22DF-464C-A42B-D9414BD93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2F0C4A9-84CF-4E7F-9FF6-A5BE3F88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E637AE8-B0B5-40F1-8AF0-D4C7100E3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D7D7C4B-1BF9-46DA-9CCE-948E2557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479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9FF8C85-5899-40C5-AD79-8365BDE16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4884122-4E14-4281-8D1B-D087A9A39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2443C6D-A3EC-4030-ACD2-9C4AE65E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04FDF36-C634-4F95-88B1-3BC51E6F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2947B5D-38A7-4529-9521-A954F5AD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3018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CAB69C-E4B9-4FAE-8A34-8038AA80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6B421DD-E3C5-4AC5-95A8-7C7565ACB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0B0CFED-8690-4BB4-8D01-6C762D2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7CC320A-5A22-45C6-B12C-0B457DF7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C3473F7-BFAC-43F4-9C3E-6D4E127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6909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77696E0-E462-4A41-939A-54F6163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9582344-0E36-418A-9EE1-42F2B4387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23CB987-0D15-4A5E-AE19-6A7278F30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60894DE-DF8C-4F1A-AFAB-B5A1B057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60E4E4D-6EEA-433C-B7E0-73EF4CBD5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8831141-143E-4AEB-AE02-E2B0595E4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0368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133566-6EFC-46E6-B41D-0926F56E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F9A38E2-358A-48A5-939A-D8FBE79FC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D3D42B7-DA10-43E1-A371-A5415CD39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F371C760-5CAF-4436-A548-FE00CB6D8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8E0BEB9-68AE-4057-A308-9412D31CC6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4E43CCA1-E7FF-4F6B-91AE-5BB921217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471483D-62B8-44A5-A8D2-BDCFF42A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AFE85390-D9FF-46F0-82FC-811E265E0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2851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6FC928-FCBA-4FE4-A523-FE7101F8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8ECE1EA-11E9-4438-849B-A23BAD6AE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C59DDED0-D0F6-4541-AFA8-9B3C31D2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80132DD-A914-4F07-A0BF-768D62DA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838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15EA8A74-6950-4F9B-A1C5-FC022304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0C4EBDF1-F21B-423A-9BA3-E86EE1D3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A1C76DE1-C554-4A90-B815-3D94C432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449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14310F-E140-4D94-9EE3-6AD48335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1F7B1B1-1748-4AC2-B6BF-B71534770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956A22C-6CF9-4209-9510-0F439C6DF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2275843-BDCD-46DF-A711-FB3ED45DF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9F50318-7AE2-4C1F-BC36-549C4D270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6A2FD68-08A2-44AE-9A4F-FDA41447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994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8DE3F7-3412-40E3-9295-FD948BF60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3BFBEBE-5D29-4A30-95D0-6A7A34F04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48286DD5-322C-488C-B9B9-AA2E71DEA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2F2B52E-E1E9-43CB-8D8B-943C5585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3ADDEBA-A213-4213-B4D5-D0518390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DBD354F-10D2-492C-B44B-DC1E49F8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108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C641DF8-06D2-4CC9-9CAD-708097A38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A99BE78-47FA-4361-8FBA-A62D9EF5B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1A71201-EE71-43D0-B682-9C225A765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109B4-FF66-4CA5-ABF0-09C361C9F190}" type="datetimeFigureOut">
              <a:rPr lang="es-PE" smtClean="0"/>
              <a:t>6/26/26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2258462-9BB9-4FA5-96F9-95FD41CE9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7F9AB14-7A34-45F3-9A8F-E2BAA848A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F5DA0-BCC5-457A-B351-D7419E4A588E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146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C641DF8-06D2-4CC9-9CAD-708097A38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A99BE78-47FA-4361-8FBA-A62D9EF5B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1A71201-EE71-43D0-B682-9C225A765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109B4-FF66-4CA5-ABF0-09C361C9F190}" type="datetimeFigureOut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6/26/26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2258462-9BB9-4FA5-96F9-95FD41CE9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7F9AB14-7A34-45F3-9A8F-E2BAA848A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F5DA0-BCC5-457A-B351-D7419E4A588E}" type="slidenum">
              <a:rPr lang="es-P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P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3754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microsoft.com/office/2007/relationships/hdphoto" Target="../media/hdphoto1.wdp"/><Relationship Id="rId5" Type="http://schemas.openxmlformats.org/officeDocument/2006/relationships/image" Target="../media/image15.png"/><Relationship Id="rId6" Type="http://schemas.microsoft.com/office/2007/relationships/hdphoto" Target="../media/hdphoto2.wdp"/><Relationship Id="rId7" Type="http://schemas.microsoft.com/office/2007/relationships/hdphoto" Target="../media/hdphoto3.wdp"/><Relationship Id="rId8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43260A-6EF4-4778-B1AD-B0A6238A2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698072"/>
            <a:ext cx="9144000" cy="808966"/>
          </a:xfrm>
        </p:spPr>
        <p:txBody>
          <a:bodyPr>
            <a:noAutofit/>
          </a:bodyPr>
          <a:lstStyle/>
          <a:p>
            <a:r>
              <a:rPr lang="es-MX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Linfocitosis Monoclonal B: </a:t>
            </a:r>
            <a:r>
              <a:rPr lang="es-MX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novedades de EHA </a:t>
            </a:r>
            <a:r>
              <a:rPr lang="es-E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s-MX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ASCO </a:t>
            </a:r>
            <a:br>
              <a:rPr lang="es-MX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una bajada a nuestra realidad.</a:t>
            </a:r>
            <a:endParaRPr lang="es-PE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61ECB66-CDF8-40C1-A436-52C29D47B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6644" y="5672890"/>
            <a:ext cx="9144000" cy="1147762"/>
          </a:xfrm>
        </p:spPr>
        <p:txBody>
          <a:bodyPr>
            <a:normAutofit/>
          </a:bodyPr>
          <a:lstStyle/>
          <a:p>
            <a:r>
              <a:rPr lang="es-MX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Dra. Gimena dos Santos, MD, MSc.</a:t>
            </a:r>
          </a:p>
          <a:p>
            <a:r>
              <a:rPr lang="es-MX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Uruguay</a:t>
            </a:r>
          </a:p>
        </p:txBody>
      </p:sp>
    </p:spTree>
    <p:extLst>
      <p:ext uri="{BB962C8B-B14F-4D97-AF65-F5344CB8AC3E}">
        <p14:creationId xmlns:p14="http://schemas.microsoft.com/office/powerpoint/2010/main" val="3565168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26-06-24 a las 9.48.4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846" y="237064"/>
            <a:ext cx="3496427" cy="1258713"/>
          </a:xfrm>
          <a:prstGeom prst="rect">
            <a:avLst/>
          </a:prstGeom>
        </p:spPr>
      </p:pic>
      <p:pic>
        <p:nvPicPr>
          <p:cNvPr id="6" name="Imagen 5" descr="Captura de pantalla 2026-06-24 a las 9.50.03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7376" r="2367" b="9267"/>
          <a:stretch/>
        </p:blipFill>
        <p:spPr>
          <a:xfrm>
            <a:off x="3697110" y="381000"/>
            <a:ext cx="3620436" cy="522112"/>
          </a:xfrm>
          <a:prstGeom prst="rect">
            <a:avLst/>
          </a:prstGeom>
        </p:spPr>
      </p:pic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816674" y="1309056"/>
            <a:ext cx="5286022" cy="4351338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Resultados</a:t>
            </a:r>
            <a:r>
              <a:rPr lang="es-ES" b="1" dirty="0"/>
              <a:t>: </a:t>
            </a:r>
          </a:p>
          <a:p>
            <a:endParaRPr lang="es-ES" dirty="0"/>
          </a:p>
        </p:txBody>
      </p:sp>
      <p:pic>
        <p:nvPicPr>
          <p:cNvPr id="7" name="Imagen 6" descr="oxplore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14" b="52058"/>
          <a:stretch/>
        </p:blipFill>
        <p:spPr>
          <a:xfrm>
            <a:off x="423333" y="2106699"/>
            <a:ext cx="5931449" cy="4017523"/>
          </a:xfrm>
          <a:prstGeom prst="rect">
            <a:avLst/>
          </a:prstGeom>
        </p:spPr>
      </p:pic>
      <p:pic>
        <p:nvPicPr>
          <p:cNvPr id="9" name="Imagen 8" descr="oxplore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9" t="49177" r="-2778" b="33951"/>
          <a:stretch/>
        </p:blipFill>
        <p:spPr>
          <a:xfrm>
            <a:off x="6441903" y="3132668"/>
            <a:ext cx="5666821" cy="1255890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10678410" y="3353485"/>
            <a:ext cx="1072772" cy="114659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  <a:alpha val="0"/>
                </a:schemeClr>
              </a:gs>
              <a:gs pos="50000">
                <a:schemeClr val="accent1">
                  <a:satMod val="110000"/>
                  <a:lumMod val="100000"/>
                  <a:shade val="100000"/>
                  <a:alpha val="0"/>
                </a:schemeClr>
              </a:gs>
              <a:gs pos="100000">
                <a:schemeClr val="accent1">
                  <a:lumMod val="99000"/>
                  <a:satMod val="120000"/>
                  <a:shade val="78000"/>
                  <a:alpha val="0"/>
                </a:schemeClr>
              </a:gs>
            </a:gsLst>
            <a:lin ang="5400000" scaled="0"/>
            <a:tileRect/>
          </a:gradFill>
          <a:ln w="38100" cmpd="sng">
            <a:solidFill>
              <a:srgbClr val="44827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0967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26-06-24 a las 9.48.4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846" y="237064"/>
            <a:ext cx="3496427" cy="1258713"/>
          </a:xfrm>
          <a:prstGeom prst="rect">
            <a:avLst/>
          </a:prstGeom>
        </p:spPr>
      </p:pic>
      <p:pic>
        <p:nvPicPr>
          <p:cNvPr id="6" name="Imagen 5" descr="Captura de pantalla 2026-06-24 a las 9.50.03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7376" r="2367" b="9267"/>
          <a:stretch/>
        </p:blipFill>
        <p:spPr>
          <a:xfrm>
            <a:off x="3697110" y="381000"/>
            <a:ext cx="3620436" cy="522112"/>
          </a:xfrm>
          <a:prstGeom prst="rect">
            <a:avLst/>
          </a:prstGeom>
        </p:spPr>
      </p:pic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816674" y="1309056"/>
            <a:ext cx="5286022" cy="4351338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Resultados</a:t>
            </a:r>
            <a:r>
              <a:rPr lang="es-ES" b="1" dirty="0"/>
              <a:t>: </a:t>
            </a:r>
          </a:p>
          <a:p>
            <a:endParaRPr lang="es-ES" dirty="0"/>
          </a:p>
        </p:txBody>
      </p:sp>
      <p:pic>
        <p:nvPicPr>
          <p:cNvPr id="7" name="Imagen 6" descr="oxplore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14" b="52058"/>
          <a:stretch/>
        </p:blipFill>
        <p:spPr>
          <a:xfrm>
            <a:off x="423333" y="2106699"/>
            <a:ext cx="5931449" cy="4017523"/>
          </a:xfrm>
          <a:prstGeom prst="rect">
            <a:avLst/>
          </a:prstGeom>
        </p:spPr>
      </p:pic>
      <p:pic>
        <p:nvPicPr>
          <p:cNvPr id="9" name="Imagen 8" descr="oxplore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9" t="49177" r="-2778" b="33951"/>
          <a:stretch/>
        </p:blipFill>
        <p:spPr>
          <a:xfrm>
            <a:off x="6441903" y="3132668"/>
            <a:ext cx="5666821" cy="1255890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10678410" y="3353485"/>
            <a:ext cx="1072772" cy="114659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  <a:alpha val="0"/>
                </a:schemeClr>
              </a:gs>
              <a:gs pos="50000">
                <a:schemeClr val="accent1">
                  <a:satMod val="110000"/>
                  <a:lumMod val="100000"/>
                  <a:shade val="100000"/>
                  <a:alpha val="0"/>
                </a:schemeClr>
              </a:gs>
              <a:gs pos="100000">
                <a:schemeClr val="accent1">
                  <a:lumMod val="99000"/>
                  <a:satMod val="120000"/>
                  <a:shade val="78000"/>
                  <a:alpha val="0"/>
                </a:schemeClr>
              </a:gs>
            </a:gsLst>
            <a:lin ang="5400000" scaled="0"/>
            <a:tileRect/>
          </a:gradFill>
          <a:ln w="38100" cmpd="sng">
            <a:solidFill>
              <a:srgbClr val="44827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6522955" y="4898691"/>
            <a:ext cx="4747327" cy="3472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b="1" dirty="0" smtClean="0"/>
              <a:t>Conclusión</a:t>
            </a:r>
            <a:r>
              <a:rPr lang="es-ES" sz="3200" b="1" dirty="0" smtClean="0"/>
              <a:t>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2000" dirty="0" smtClean="0"/>
              <a:t>Primer estudio en validar prospectivamente del IPS-E score en LLC y MBL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6809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Captura de pantalla 2026-06-24 a las 9.50.0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7376" r="2367" b="9267"/>
          <a:stretch/>
        </p:blipFill>
        <p:spPr>
          <a:xfrm>
            <a:off x="3287887" y="592667"/>
            <a:ext cx="5122335" cy="738704"/>
          </a:xfrm>
          <a:prstGeom prst="rect">
            <a:avLst/>
          </a:prstGeom>
        </p:spPr>
      </p:pic>
      <p:pic>
        <p:nvPicPr>
          <p:cNvPr id="7" name="Imagen 6" descr="Captura de pantalla 2026-06-25 a las 4.39.06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14"/>
          <a:stretch/>
        </p:blipFill>
        <p:spPr>
          <a:xfrm>
            <a:off x="3363756" y="1923323"/>
            <a:ext cx="4837982" cy="1343860"/>
          </a:xfrm>
          <a:prstGeom prst="rect">
            <a:avLst/>
          </a:prstGeom>
        </p:spPr>
      </p:pic>
      <p:pic>
        <p:nvPicPr>
          <p:cNvPr id="8" name="Imagen 7" descr="Captura de pantalla 2026-06-25 a las 4.39.06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67"/>
          <a:stretch/>
        </p:blipFill>
        <p:spPr>
          <a:xfrm>
            <a:off x="3355856" y="3624723"/>
            <a:ext cx="4837982" cy="261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62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26-06-24 a las 9.50.0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7376" r="2367" b="9267"/>
          <a:stretch/>
        </p:blipFill>
        <p:spPr>
          <a:xfrm>
            <a:off x="3697110" y="381000"/>
            <a:ext cx="3620436" cy="522112"/>
          </a:xfrm>
          <a:prstGeom prst="rect">
            <a:avLst/>
          </a:prstGeom>
        </p:spPr>
      </p:pic>
      <p:pic>
        <p:nvPicPr>
          <p:cNvPr id="6" name="Imagen 5" descr="Captura de pantalla 2026-06-25 a las 4.39.06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76"/>
          <a:stretch/>
        </p:blipFill>
        <p:spPr>
          <a:xfrm>
            <a:off x="8098753" y="271239"/>
            <a:ext cx="3233179" cy="924674"/>
          </a:xfrm>
          <a:prstGeom prst="rect">
            <a:avLst/>
          </a:prstGeom>
        </p:spPr>
      </p:pic>
      <p:sp>
        <p:nvSpPr>
          <p:cNvPr id="8" name="Marcador de contenido 2"/>
          <p:cNvSpPr>
            <a:spLocks noGrp="1"/>
          </p:cNvSpPr>
          <p:nvPr>
            <p:ph sz="half" idx="1"/>
          </p:nvPr>
        </p:nvSpPr>
        <p:spPr>
          <a:xfrm>
            <a:off x="485425" y="1769181"/>
            <a:ext cx="5181600" cy="46090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200" b="1" dirty="0"/>
              <a:t>Objetivos: </a:t>
            </a:r>
            <a:endParaRPr lang="es-ES" sz="3200" b="1" dirty="0" smtClean="0"/>
          </a:p>
          <a:p>
            <a:pPr marL="0" indent="0" algn="ctr">
              <a:buNone/>
            </a:pPr>
            <a:endParaRPr lang="es-ES" sz="3200" b="1" dirty="0"/>
          </a:p>
          <a:p>
            <a:pPr lvl="1">
              <a:lnSpc>
                <a:spcPct val="120000"/>
              </a:lnSpc>
            </a:pPr>
            <a:r>
              <a:rPr lang="es-ES" dirty="0" smtClean="0"/>
              <a:t>Identificar alteraciones moleculares asociadas a TTP y TTFT.</a:t>
            </a:r>
          </a:p>
          <a:p>
            <a:pPr lvl="1">
              <a:lnSpc>
                <a:spcPct val="120000"/>
              </a:lnSpc>
            </a:pPr>
            <a:endParaRPr lang="es-ES" dirty="0" smtClean="0"/>
          </a:p>
          <a:p>
            <a:pPr lvl="1">
              <a:lnSpc>
                <a:spcPct val="120000"/>
              </a:lnSpc>
            </a:pPr>
            <a:r>
              <a:rPr lang="es-ES" dirty="0" smtClean="0"/>
              <a:t>Desarrollar un IPS-e integrado (clínico – molecular)</a:t>
            </a:r>
            <a:endParaRPr lang="es-ES" dirty="0"/>
          </a:p>
          <a:p>
            <a:pPr lvl="1">
              <a:lnSpc>
                <a:spcPct val="120000"/>
              </a:lnSpc>
            </a:pPr>
            <a:endParaRPr lang="es-ES" dirty="0"/>
          </a:p>
          <a:p>
            <a:endParaRPr lang="es-ES" dirty="0"/>
          </a:p>
        </p:txBody>
      </p:sp>
      <p:sp>
        <p:nvSpPr>
          <p:cNvPr id="9" name="Marcador de contenido 3"/>
          <p:cNvSpPr txBox="1">
            <a:spLocks/>
          </p:cNvSpPr>
          <p:nvPr/>
        </p:nvSpPr>
        <p:spPr>
          <a:xfrm>
            <a:off x="6172200" y="1755070"/>
            <a:ext cx="5369354" cy="435133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ES" sz="3000" b="1" dirty="0" smtClean="0">
                <a:solidFill>
                  <a:prstClr val="black"/>
                </a:solidFill>
              </a:rPr>
              <a:t>Métodos: </a:t>
            </a:r>
          </a:p>
          <a:p>
            <a:endParaRPr lang="es-ES" sz="2400" dirty="0" smtClean="0"/>
          </a:p>
          <a:p>
            <a:r>
              <a:rPr lang="en-US" sz="2400" dirty="0" err="1" smtClean="0"/>
              <a:t>Análisis</a:t>
            </a:r>
            <a:r>
              <a:rPr lang="en-US" sz="2400" dirty="0" smtClean="0"/>
              <a:t> </a:t>
            </a:r>
            <a:r>
              <a:rPr lang="en-US" sz="2400" dirty="0" err="1" smtClean="0"/>
              <a:t>pareado</a:t>
            </a:r>
            <a:r>
              <a:rPr lang="en-US" sz="2400" dirty="0" smtClean="0"/>
              <a:t> germinal </a:t>
            </a:r>
            <a:r>
              <a:rPr lang="es-ES" sz="2400" dirty="0" smtClean="0"/>
              <a:t>–</a:t>
            </a:r>
            <a:r>
              <a:rPr lang="en-US" sz="2400" dirty="0" smtClean="0"/>
              <a:t> </a:t>
            </a:r>
            <a:r>
              <a:rPr lang="en-US" sz="2400" dirty="0" err="1" smtClean="0"/>
              <a:t>tumoral</a:t>
            </a:r>
            <a:r>
              <a:rPr lang="en-US" sz="2400" dirty="0" smtClean="0"/>
              <a:t> </a:t>
            </a:r>
          </a:p>
          <a:p>
            <a:endParaRPr lang="en-US" sz="2400" dirty="0" smtClean="0"/>
          </a:p>
          <a:p>
            <a:r>
              <a:rPr lang="en-US" sz="2400" dirty="0" smtClean="0"/>
              <a:t>Whole </a:t>
            </a:r>
            <a:r>
              <a:rPr lang="es-ES" sz="2400" dirty="0" smtClean="0"/>
              <a:t>–</a:t>
            </a:r>
            <a:r>
              <a:rPr lang="en-US" sz="2400" dirty="0" smtClean="0"/>
              <a:t>genome sequencing (WGS)</a:t>
            </a:r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Variantes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estructurales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(del13q),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variantes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de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nuclétido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único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firmas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mutacionales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alteraciones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driver,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complejidad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genómica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largo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telomérico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tipificación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HLA,  polygenic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risk scores (PRS), 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status IGHV.</a:t>
            </a:r>
          </a:p>
          <a:p>
            <a:pPr marL="457200" lvl="1" indent="0">
              <a:buNone/>
            </a:pPr>
            <a:endParaRPr lang="en-US" sz="1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400" dirty="0" err="1" smtClean="0"/>
              <a:t>Comparado</a:t>
            </a:r>
            <a:r>
              <a:rPr lang="en-US" sz="2400" dirty="0" smtClean="0"/>
              <a:t> con 473 </a:t>
            </a:r>
            <a:r>
              <a:rPr lang="en-US" sz="2400" dirty="0" err="1" smtClean="0"/>
              <a:t>pacientes</a:t>
            </a:r>
            <a:r>
              <a:rPr lang="en-US" sz="2400" dirty="0" smtClean="0"/>
              <a:t> con LLC </a:t>
            </a:r>
            <a:r>
              <a:rPr lang="en-US" sz="2400" dirty="0" err="1" smtClean="0"/>
              <a:t>activa</a:t>
            </a:r>
            <a:endParaRPr lang="es-ES_tradnl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78664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26-06-24 a las 9.50.0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7376" r="2367" b="9267"/>
          <a:stretch/>
        </p:blipFill>
        <p:spPr>
          <a:xfrm>
            <a:off x="3697110" y="381000"/>
            <a:ext cx="3620436" cy="522112"/>
          </a:xfrm>
          <a:prstGeom prst="rect">
            <a:avLst/>
          </a:prstGeom>
        </p:spPr>
      </p:pic>
      <p:pic>
        <p:nvPicPr>
          <p:cNvPr id="6" name="Imagen 5" descr="Captura de pantalla 2026-06-25 a las 4.39.06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76"/>
          <a:stretch/>
        </p:blipFill>
        <p:spPr>
          <a:xfrm>
            <a:off x="8098753" y="271239"/>
            <a:ext cx="3233179" cy="924674"/>
          </a:xfrm>
          <a:prstGeom prst="rect">
            <a:avLst/>
          </a:prstGeom>
        </p:spPr>
      </p:pic>
      <p:sp>
        <p:nvSpPr>
          <p:cNvPr id="7" name="Marcador de contenido 1"/>
          <p:cNvSpPr>
            <a:spLocks noGrp="1"/>
          </p:cNvSpPr>
          <p:nvPr>
            <p:ph idx="1"/>
          </p:nvPr>
        </p:nvSpPr>
        <p:spPr>
          <a:xfrm>
            <a:off x="801688" y="2062163"/>
            <a:ext cx="10515600" cy="4351337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Resultados</a:t>
            </a:r>
            <a:r>
              <a:rPr lang="es-ES" b="1" dirty="0"/>
              <a:t>: </a:t>
            </a:r>
            <a:endParaRPr lang="es-ES" b="1" dirty="0" smtClean="0"/>
          </a:p>
          <a:p>
            <a:pPr marL="0" indent="0">
              <a:buNone/>
            </a:pPr>
            <a:endParaRPr lang="es-ES" b="1" dirty="0"/>
          </a:p>
          <a:p>
            <a:r>
              <a:rPr lang="es-ES" dirty="0" smtClean="0"/>
              <a:t> n= 320, </a:t>
            </a:r>
            <a:r>
              <a:rPr lang="es-ES" dirty="0" err="1" smtClean="0"/>
              <a:t>mFU</a:t>
            </a:r>
            <a:r>
              <a:rPr lang="es-ES" dirty="0" smtClean="0"/>
              <a:t> 33m</a:t>
            </a:r>
          </a:p>
          <a:p>
            <a:r>
              <a:rPr lang="es-ES" dirty="0" smtClean="0"/>
              <a:t>90% con al menos 1 alteración driver</a:t>
            </a:r>
          </a:p>
          <a:p>
            <a:r>
              <a:rPr lang="es-ES" dirty="0" smtClean="0"/>
              <a:t>&gt; 50% múltiples drivers</a:t>
            </a:r>
          </a:p>
          <a:p>
            <a:r>
              <a:rPr lang="es-ES" dirty="0" smtClean="0"/>
              <a:t>Comparado con LLC activa: drivers canónicos ya detectados MBL</a:t>
            </a:r>
          </a:p>
          <a:p>
            <a:r>
              <a:rPr lang="es-ES" dirty="0" smtClean="0"/>
              <a:t>Del13q frecuente (69%)</a:t>
            </a:r>
          </a:p>
          <a:p>
            <a:r>
              <a:rPr lang="es-ES" dirty="0" smtClean="0"/>
              <a:t>Marcada heterogeneidad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63063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26-06-24 a las 9.50.0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7376" r="2367" b="9267"/>
          <a:stretch/>
        </p:blipFill>
        <p:spPr>
          <a:xfrm>
            <a:off x="3697110" y="381000"/>
            <a:ext cx="3620436" cy="522112"/>
          </a:xfrm>
          <a:prstGeom prst="rect">
            <a:avLst/>
          </a:prstGeom>
        </p:spPr>
      </p:pic>
      <p:sp>
        <p:nvSpPr>
          <p:cNvPr id="7" name="Marcador de contenido 1"/>
          <p:cNvSpPr>
            <a:spLocks noGrp="1"/>
          </p:cNvSpPr>
          <p:nvPr>
            <p:ph idx="1"/>
          </p:nvPr>
        </p:nvSpPr>
        <p:spPr>
          <a:xfrm>
            <a:off x="801688" y="2062163"/>
            <a:ext cx="4784128" cy="4351337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Resultados</a:t>
            </a:r>
            <a:r>
              <a:rPr lang="es-ES" b="1" dirty="0"/>
              <a:t>: </a:t>
            </a:r>
            <a:endParaRPr lang="es-ES" b="1" dirty="0" smtClean="0"/>
          </a:p>
          <a:p>
            <a:pPr marL="0" indent="0">
              <a:buNone/>
            </a:pPr>
            <a:endParaRPr lang="es-ES" b="1" dirty="0"/>
          </a:p>
          <a:p>
            <a:r>
              <a:rPr lang="es-ES" dirty="0" smtClean="0"/>
              <a:t> 19 alteraciones asociadas con TTP y TTFT &lt; 24 m (</a:t>
            </a:r>
            <a:r>
              <a:rPr lang="es-ES" dirty="0" err="1" smtClean="0"/>
              <a:t>IgHV</a:t>
            </a:r>
            <a:r>
              <a:rPr lang="es-ES" dirty="0" smtClean="0"/>
              <a:t> UM, ATM, SF3B1, </a:t>
            </a:r>
            <a:r>
              <a:rPr lang="es-ES" dirty="0" err="1" smtClean="0"/>
              <a:t>subset</a:t>
            </a:r>
            <a:r>
              <a:rPr lang="es-ES" dirty="0" smtClean="0"/>
              <a:t> ♯2)</a:t>
            </a:r>
          </a:p>
          <a:p>
            <a:endParaRPr lang="es-ES" dirty="0"/>
          </a:p>
          <a:p>
            <a:r>
              <a:rPr lang="es-ES" dirty="0" smtClean="0"/>
              <a:t>Del13q como evento único por WGS: 1% riesgo progresión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b="3416"/>
          <a:stretch/>
        </p:blipFill>
        <p:spPr>
          <a:xfrm>
            <a:off x="7917648" y="141120"/>
            <a:ext cx="3901901" cy="656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390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26-06-24 a las 9.50.0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7376" r="2367" b="9267"/>
          <a:stretch/>
        </p:blipFill>
        <p:spPr>
          <a:xfrm>
            <a:off x="3697110" y="381000"/>
            <a:ext cx="3620436" cy="522112"/>
          </a:xfrm>
          <a:prstGeom prst="rect">
            <a:avLst/>
          </a:prstGeom>
        </p:spPr>
      </p:pic>
      <p:sp>
        <p:nvSpPr>
          <p:cNvPr id="7" name="Marcador de contenido 1"/>
          <p:cNvSpPr>
            <a:spLocks noGrp="1"/>
          </p:cNvSpPr>
          <p:nvPr>
            <p:ph idx="1"/>
          </p:nvPr>
        </p:nvSpPr>
        <p:spPr>
          <a:xfrm>
            <a:off x="801688" y="2062163"/>
            <a:ext cx="4784128" cy="43513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sz="3000" b="1" dirty="0" smtClean="0"/>
              <a:t>Resultados</a:t>
            </a:r>
            <a:r>
              <a:rPr lang="es-ES" b="1" dirty="0"/>
              <a:t>: </a:t>
            </a:r>
            <a:endParaRPr lang="es-ES" b="1" dirty="0" smtClean="0"/>
          </a:p>
          <a:p>
            <a:pPr marL="0" indent="0">
              <a:buNone/>
            </a:pPr>
            <a:endParaRPr lang="es-ES" b="1" dirty="0"/>
          </a:p>
          <a:p>
            <a:r>
              <a:rPr lang="es-ES" dirty="0" smtClean="0"/>
              <a:t>Modelo clínico - genómico</a:t>
            </a:r>
          </a:p>
          <a:p>
            <a:endParaRPr lang="es-ES" dirty="0"/>
          </a:p>
          <a:p>
            <a:r>
              <a:rPr lang="es-ES" dirty="0" smtClean="0"/>
              <a:t>Mejoró el poder de discriminación de 17.2 veces (IPS-e)  a 60.7 veces (IPS-e genómico)</a:t>
            </a:r>
          </a:p>
          <a:p>
            <a:endParaRPr lang="es-ES" dirty="0"/>
          </a:p>
          <a:p>
            <a:r>
              <a:rPr lang="es-ES" dirty="0" smtClean="0"/>
              <a:t>Reclasificación 17% HR y 26% de IR en grupos mas bajos</a:t>
            </a:r>
            <a:endParaRPr lang="es-ES" dirty="0"/>
          </a:p>
        </p:txBody>
      </p:sp>
      <p:pic>
        <p:nvPicPr>
          <p:cNvPr id="3" name="Imagen 2" descr="Captura de pantalla 2026-06-26 a las 7.53.38 A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4"/>
          <a:stretch/>
        </p:blipFill>
        <p:spPr>
          <a:xfrm>
            <a:off x="5889239" y="2519386"/>
            <a:ext cx="6302761" cy="3752578"/>
          </a:xfrm>
          <a:prstGeom prst="rect">
            <a:avLst/>
          </a:prstGeom>
        </p:spPr>
      </p:pic>
      <p:pic>
        <p:nvPicPr>
          <p:cNvPr id="6" name="Imagen 5" descr="Captura de pantalla 2026-06-25 a las 4.39.06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76"/>
          <a:stretch/>
        </p:blipFill>
        <p:spPr>
          <a:xfrm>
            <a:off x="8098753" y="271239"/>
            <a:ext cx="3233179" cy="92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46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26-06-24 a las 9.50.0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7376" r="2367" b="9267"/>
          <a:stretch/>
        </p:blipFill>
        <p:spPr>
          <a:xfrm>
            <a:off x="3697110" y="381000"/>
            <a:ext cx="3620436" cy="522112"/>
          </a:xfrm>
          <a:prstGeom prst="rect">
            <a:avLst/>
          </a:prstGeom>
        </p:spPr>
      </p:pic>
      <p:sp>
        <p:nvSpPr>
          <p:cNvPr id="7" name="Marcador de contenido 1"/>
          <p:cNvSpPr>
            <a:spLocks noGrp="1"/>
          </p:cNvSpPr>
          <p:nvPr>
            <p:ph idx="1"/>
          </p:nvPr>
        </p:nvSpPr>
        <p:spPr>
          <a:xfrm>
            <a:off x="801688" y="2062163"/>
            <a:ext cx="4784128" cy="43513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3000" b="1" dirty="0" smtClean="0"/>
              <a:t>Conclusiones</a:t>
            </a:r>
            <a:r>
              <a:rPr lang="es-ES" b="1" dirty="0"/>
              <a:t>: </a:t>
            </a:r>
            <a:endParaRPr lang="es-ES" b="1" dirty="0" smtClean="0"/>
          </a:p>
          <a:p>
            <a:pPr marL="0" indent="0">
              <a:buNone/>
            </a:pPr>
            <a:endParaRPr lang="es-ES" b="1" dirty="0"/>
          </a:p>
          <a:p>
            <a:r>
              <a:rPr lang="es-ES" dirty="0" smtClean="0"/>
              <a:t>Modelo clínico – genómico integrado mejora la capacidad de predicción TTP y TTFT</a:t>
            </a:r>
          </a:p>
          <a:p>
            <a:endParaRPr lang="es-ES" dirty="0" smtClean="0"/>
          </a:p>
          <a:p>
            <a:r>
              <a:rPr lang="es-ES" dirty="0" smtClean="0"/>
              <a:t>Defecto genético desde MBL</a:t>
            </a:r>
          </a:p>
          <a:p>
            <a:endParaRPr lang="es-ES" dirty="0" smtClean="0"/>
          </a:p>
          <a:p>
            <a:r>
              <a:rPr lang="es-ES" dirty="0" smtClean="0"/>
              <a:t>Necesidad de validación externa</a:t>
            </a:r>
          </a:p>
          <a:p>
            <a:endParaRPr lang="es-ES" dirty="0"/>
          </a:p>
        </p:txBody>
      </p:sp>
      <p:pic>
        <p:nvPicPr>
          <p:cNvPr id="3" name="Imagen 2" descr="Captura de pantalla 2026-06-26 a las 7.53.38 A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24"/>
          <a:stretch/>
        </p:blipFill>
        <p:spPr>
          <a:xfrm>
            <a:off x="5889239" y="2519386"/>
            <a:ext cx="6302761" cy="3752578"/>
          </a:xfrm>
          <a:prstGeom prst="rect">
            <a:avLst/>
          </a:prstGeom>
        </p:spPr>
      </p:pic>
      <p:pic>
        <p:nvPicPr>
          <p:cNvPr id="6" name="Imagen 5" descr="Captura de pantalla 2026-06-25 a las 4.39.06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76"/>
          <a:stretch/>
        </p:blipFill>
        <p:spPr>
          <a:xfrm>
            <a:off x="8098753" y="271239"/>
            <a:ext cx="3233179" cy="92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21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s-ES" sz="3200" dirty="0" smtClean="0"/>
              <a:t>Búsqueda proactiva de MBL en la población general? </a:t>
            </a:r>
          </a:p>
          <a:p>
            <a:pPr>
              <a:lnSpc>
                <a:spcPct val="200000"/>
              </a:lnSpc>
            </a:pPr>
            <a:r>
              <a:rPr lang="es-ES" sz="3200" dirty="0" smtClean="0"/>
              <a:t>Incorporar IPS-E en MBL?              </a:t>
            </a:r>
            <a:endParaRPr lang="es-ES" sz="2400" dirty="0" smtClean="0"/>
          </a:p>
          <a:p>
            <a:pPr>
              <a:lnSpc>
                <a:spcPct val="200000"/>
              </a:lnSpc>
            </a:pPr>
            <a:r>
              <a:rPr lang="es-ES" sz="3200" dirty="0" smtClean="0"/>
              <a:t>Incorporar perfil genómico en MBL? </a:t>
            </a:r>
          </a:p>
          <a:p>
            <a:pPr>
              <a:lnSpc>
                <a:spcPct val="200000"/>
              </a:lnSpc>
            </a:pPr>
            <a:r>
              <a:rPr lang="es-ES" sz="3200" dirty="0" smtClean="0"/>
              <a:t>Seguimiento semestral  / anual ?</a:t>
            </a:r>
            <a:endParaRPr lang="es-ES" sz="32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693279" y="212725"/>
            <a:ext cx="101304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_tradnl" b="1" dirty="0" smtClean="0"/>
              <a:t>Cómo lo incorporamos en LATAM? </a:t>
            </a:r>
            <a:endParaRPr lang="es-ES_tradnl" b="1" dirty="0"/>
          </a:p>
        </p:txBody>
      </p:sp>
      <p:pic>
        <p:nvPicPr>
          <p:cNvPr id="7" name="Imagen 6" descr="cruz y tick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891" b="90234" l="54119" r="95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80" t="3252"/>
          <a:stretch/>
        </p:blipFill>
        <p:spPr>
          <a:xfrm>
            <a:off x="10081281" y="2038390"/>
            <a:ext cx="1050459" cy="1152004"/>
          </a:xfrm>
          <a:prstGeom prst="rect">
            <a:avLst/>
          </a:prstGeom>
        </p:spPr>
      </p:pic>
      <p:pic>
        <p:nvPicPr>
          <p:cNvPr id="8" name="Imagen 7" descr="cruz y tick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79" b="84375" l="9659" r="4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5" t="8820" r="49415" b="15567"/>
          <a:stretch/>
        </p:blipFill>
        <p:spPr>
          <a:xfrm>
            <a:off x="6710403" y="5409567"/>
            <a:ext cx="948190" cy="815355"/>
          </a:xfrm>
          <a:prstGeom prst="rect">
            <a:avLst/>
          </a:prstGeom>
        </p:spPr>
      </p:pic>
      <p:pic>
        <p:nvPicPr>
          <p:cNvPr id="9" name="Imagen 8" descr="cruz y tick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979" b="84375" l="9659" r="4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5" t="8820" r="49415" b="15567"/>
          <a:stretch/>
        </p:blipFill>
        <p:spPr>
          <a:xfrm>
            <a:off x="5608523" y="3162941"/>
            <a:ext cx="948190" cy="815355"/>
          </a:xfrm>
          <a:prstGeom prst="rect">
            <a:avLst/>
          </a:prstGeom>
        </p:spPr>
      </p:pic>
      <p:pic>
        <p:nvPicPr>
          <p:cNvPr id="10" name="Imagen 9" descr="cruz y tick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891" b="90234" l="54119" r="95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80" t="3252"/>
          <a:stretch/>
        </p:blipFill>
        <p:spPr>
          <a:xfrm>
            <a:off x="7286122" y="4166458"/>
            <a:ext cx="1050459" cy="1152004"/>
          </a:xfrm>
          <a:prstGeom prst="rect">
            <a:avLst/>
          </a:prstGeom>
        </p:spPr>
      </p:pic>
      <p:pic>
        <p:nvPicPr>
          <p:cNvPr id="11" name="Imagen 10" descr="cruz y tick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891" b="90234" l="54119" r="951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80" t="3252"/>
          <a:stretch/>
        </p:blipFill>
        <p:spPr>
          <a:xfrm>
            <a:off x="6514861" y="3036090"/>
            <a:ext cx="1050459" cy="115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48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aptura de pantalla 2026-06-26 a las 9.01.0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30" y="953784"/>
            <a:ext cx="8930870" cy="5904215"/>
          </a:xfrm>
          <a:prstGeom prst="rect">
            <a:avLst/>
          </a:prstGeom>
        </p:spPr>
      </p:pic>
      <p:pic>
        <p:nvPicPr>
          <p:cNvPr id="8" name="Imagen 7" descr="eha2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0" r="14476" b="36211"/>
          <a:stretch/>
        </p:blipFill>
        <p:spPr>
          <a:xfrm rot="20510070">
            <a:off x="462802" y="766239"/>
            <a:ext cx="4123447" cy="3035737"/>
          </a:xfrm>
          <a:prstGeom prst="rect">
            <a:avLst/>
          </a:prstGeom>
        </p:spPr>
      </p:pic>
      <p:pic>
        <p:nvPicPr>
          <p:cNvPr id="9" name="Imagen 8" descr="eha20216_1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40" b="21806"/>
          <a:stretch/>
        </p:blipFill>
        <p:spPr>
          <a:xfrm>
            <a:off x="6430754" y="0"/>
            <a:ext cx="5761246" cy="1709110"/>
          </a:xfrm>
          <a:prstGeom prst="rect">
            <a:avLst/>
          </a:prstGeom>
        </p:spPr>
      </p:pic>
      <p:pic>
        <p:nvPicPr>
          <p:cNvPr id="10" name="Imagen 9" descr="eha3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8" b="12890"/>
          <a:stretch/>
        </p:blipFill>
        <p:spPr>
          <a:xfrm rot="21295488">
            <a:off x="463973" y="3889533"/>
            <a:ext cx="3022016" cy="2609178"/>
          </a:xfrm>
          <a:prstGeom prst="rect">
            <a:avLst/>
          </a:prstGeom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9712691" y="5673557"/>
            <a:ext cx="2244131" cy="1325563"/>
          </a:xfrm>
        </p:spPr>
        <p:txBody>
          <a:bodyPr/>
          <a:lstStyle/>
          <a:p>
            <a:pPr algn="r"/>
            <a:r>
              <a:rPr lang="es-ES_tradnl" sz="4800" b="1" dirty="0" err="1" smtClean="0">
                <a:solidFill>
                  <a:srgbClr val="FFFF00"/>
                </a:solidFill>
              </a:rPr>
              <a:t>Tack</a:t>
            </a:r>
            <a:r>
              <a:rPr lang="es-ES_tradnl" sz="4800" b="1" dirty="0" smtClean="0">
                <a:solidFill>
                  <a:srgbClr val="FFFF00"/>
                </a:solidFill>
              </a:rPr>
              <a:t> !</a:t>
            </a:r>
            <a:r>
              <a:rPr lang="es-ES_tradnl" b="1" dirty="0" smtClean="0"/>
              <a:t> </a:t>
            </a:r>
            <a:endParaRPr lang="es-ES_tradnl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05569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aptura de pantalla 2026-06-24 a las 7.06.42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"/>
          <a:stretch/>
        </p:blipFill>
        <p:spPr>
          <a:xfrm>
            <a:off x="18678" y="19427"/>
            <a:ext cx="121920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66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/>
          <p:cNvSpPr>
            <a:spLocks noGrp="1"/>
          </p:cNvSpPr>
          <p:nvPr>
            <p:ph idx="1"/>
          </p:nvPr>
        </p:nvSpPr>
        <p:spPr>
          <a:xfrm>
            <a:off x="626535" y="1670404"/>
            <a:ext cx="11099800" cy="4326819"/>
          </a:xfrm>
        </p:spPr>
        <p:txBody>
          <a:bodyPr>
            <a:normAutofit fontScale="92500"/>
          </a:bodyPr>
          <a:lstStyle/>
          <a:p>
            <a:r>
              <a:rPr lang="es-ES" b="1" dirty="0" smtClean="0">
                <a:latin typeface="Cambria"/>
                <a:cs typeface="Cambria"/>
              </a:rPr>
              <a:t>Definición</a:t>
            </a:r>
            <a:r>
              <a:rPr lang="es-ES" dirty="0" smtClean="0">
                <a:latin typeface="Cambria"/>
                <a:cs typeface="Cambria"/>
              </a:rPr>
              <a:t>: linfocitosis B </a:t>
            </a:r>
            <a:r>
              <a:rPr lang="es-ES" dirty="0" err="1" smtClean="0">
                <a:latin typeface="Cambria"/>
                <a:cs typeface="Cambria"/>
              </a:rPr>
              <a:t>clonal</a:t>
            </a:r>
            <a:r>
              <a:rPr lang="es-ES" dirty="0" smtClean="0">
                <a:latin typeface="Cambria"/>
                <a:cs typeface="Cambria"/>
              </a:rPr>
              <a:t> &lt; 5,000/</a:t>
            </a:r>
            <a:r>
              <a:rPr lang="es-ES" dirty="0" err="1" smtClean="0">
                <a:latin typeface="Cambria"/>
                <a:cs typeface="Cambria"/>
              </a:rPr>
              <a:t>uL</a:t>
            </a:r>
            <a:r>
              <a:rPr lang="es-ES" dirty="0" smtClean="0">
                <a:latin typeface="Cambria"/>
                <a:cs typeface="Cambria"/>
              </a:rPr>
              <a:t>, sin adenopatías, </a:t>
            </a:r>
            <a:r>
              <a:rPr lang="es-ES" dirty="0" err="1" smtClean="0">
                <a:latin typeface="Cambria"/>
                <a:cs typeface="Cambria"/>
              </a:rPr>
              <a:t>hepatoesplenomegalia</a:t>
            </a:r>
            <a:r>
              <a:rPr lang="es-ES" dirty="0">
                <a:latin typeface="Cambria"/>
                <a:cs typeface="Cambria"/>
              </a:rPr>
              <a:t> </a:t>
            </a:r>
            <a:r>
              <a:rPr lang="es-ES" dirty="0" smtClean="0">
                <a:latin typeface="Cambria"/>
                <a:cs typeface="Cambria"/>
              </a:rPr>
              <a:t>ni </a:t>
            </a:r>
            <a:r>
              <a:rPr lang="es-ES" dirty="0" err="1" smtClean="0">
                <a:latin typeface="Cambria"/>
                <a:cs typeface="Cambria"/>
              </a:rPr>
              <a:t>citopenias</a:t>
            </a:r>
            <a:r>
              <a:rPr lang="es-ES" dirty="0" smtClean="0">
                <a:latin typeface="Cambria"/>
                <a:cs typeface="Cambria"/>
              </a:rPr>
              <a:t> por infiltración medular.</a:t>
            </a:r>
          </a:p>
          <a:p>
            <a:endParaRPr lang="es-ES" dirty="0" smtClean="0">
              <a:latin typeface="Cambria"/>
              <a:cs typeface="Cambria"/>
            </a:endParaRPr>
          </a:p>
          <a:p>
            <a:r>
              <a:rPr lang="es-ES_tradnl" dirty="0" smtClean="0">
                <a:latin typeface="Cambria"/>
                <a:cs typeface="Cambria"/>
              </a:rPr>
              <a:t>MBL de bajo recuento (</a:t>
            </a:r>
            <a:r>
              <a:rPr lang="es-ES_tradnl" dirty="0" err="1" smtClean="0">
                <a:latin typeface="Cambria"/>
                <a:cs typeface="Cambria"/>
              </a:rPr>
              <a:t>low-count</a:t>
            </a:r>
            <a:r>
              <a:rPr lang="es-ES_tradnl" dirty="0" smtClean="0">
                <a:latin typeface="Cambria"/>
                <a:cs typeface="Cambria"/>
              </a:rPr>
              <a:t>):    &lt; 500/</a:t>
            </a:r>
            <a:r>
              <a:rPr lang="es-ES_tradnl" dirty="0" err="1" smtClean="0">
                <a:latin typeface="Cambria"/>
                <a:cs typeface="Cambria"/>
              </a:rPr>
              <a:t>uL</a:t>
            </a:r>
            <a:r>
              <a:rPr lang="es-ES_tradnl" dirty="0" smtClean="0">
                <a:latin typeface="Cambria"/>
                <a:cs typeface="Cambria"/>
              </a:rPr>
              <a:t>. </a:t>
            </a:r>
          </a:p>
          <a:p>
            <a:pPr marL="0" indent="0">
              <a:buNone/>
            </a:pPr>
            <a:r>
              <a:rPr lang="es-ES_tradnl" dirty="0" smtClean="0">
                <a:latin typeface="Cambria"/>
                <a:cs typeface="Cambria"/>
              </a:rPr>
              <a:t>						asociado al envejecimiento</a:t>
            </a:r>
          </a:p>
          <a:p>
            <a:pPr marL="0" indent="0">
              <a:buNone/>
            </a:pPr>
            <a:endParaRPr lang="es-ES_tradnl" dirty="0" smtClean="0">
              <a:latin typeface="Cambria"/>
              <a:cs typeface="Cambria"/>
            </a:endParaRPr>
          </a:p>
          <a:p>
            <a:r>
              <a:rPr lang="es-ES_tradnl" dirty="0" smtClean="0">
                <a:latin typeface="Cambria"/>
                <a:cs typeface="Cambria"/>
              </a:rPr>
              <a:t>MBL de alto recuento (</a:t>
            </a:r>
            <a:r>
              <a:rPr lang="es-ES_tradnl" dirty="0" err="1" smtClean="0">
                <a:latin typeface="Cambria"/>
                <a:cs typeface="Cambria"/>
              </a:rPr>
              <a:t>high-count</a:t>
            </a:r>
            <a:r>
              <a:rPr lang="es-ES_tradnl" dirty="0" smtClean="0">
                <a:latin typeface="Cambria"/>
                <a:cs typeface="Cambria"/>
              </a:rPr>
              <a:t>):     500 </a:t>
            </a:r>
            <a:r>
              <a:rPr lang="es-ES" dirty="0" smtClean="0">
                <a:latin typeface="Cambria"/>
                <a:cs typeface="Cambria"/>
              </a:rPr>
              <a:t>–</a:t>
            </a:r>
            <a:r>
              <a:rPr lang="es-ES_tradnl" dirty="0" smtClean="0">
                <a:latin typeface="Cambria"/>
                <a:cs typeface="Cambria"/>
              </a:rPr>
              <a:t> 5,000/</a:t>
            </a:r>
            <a:r>
              <a:rPr lang="es-ES_tradnl" dirty="0" err="1" smtClean="0">
                <a:latin typeface="Cambria"/>
                <a:cs typeface="Cambria"/>
              </a:rPr>
              <a:t>uL</a:t>
            </a:r>
            <a:r>
              <a:rPr lang="es-ES_tradnl" dirty="0" smtClean="0">
                <a:latin typeface="Cambria"/>
                <a:cs typeface="Cambria"/>
              </a:rPr>
              <a:t>. </a:t>
            </a:r>
          </a:p>
          <a:p>
            <a:pPr marL="0" indent="0">
              <a:buNone/>
            </a:pPr>
            <a:r>
              <a:rPr lang="es-ES_tradnl" dirty="0">
                <a:latin typeface="Cambria"/>
                <a:cs typeface="Cambria"/>
              </a:rPr>
              <a:t>	</a:t>
            </a:r>
            <a:r>
              <a:rPr lang="es-ES_tradnl" dirty="0" smtClean="0">
                <a:latin typeface="Cambria"/>
                <a:cs typeface="Cambria"/>
              </a:rPr>
              <a:t>					hemograma rutinario </a:t>
            </a:r>
          </a:p>
          <a:p>
            <a:pPr marL="0" indent="0">
              <a:buNone/>
            </a:pPr>
            <a:r>
              <a:rPr lang="es-ES_tradnl" dirty="0" smtClean="0">
                <a:latin typeface="Cambria"/>
                <a:cs typeface="Cambria"/>
              </a:rPr>
              <a:t>						estrecha relación biológica con la LLC</a:t>
            </a:r>
            <a:endParaRPr lang="es-ES" dirty="0">
              <a:latin typeface="Cambria"/>
              <a:cs typeface="Cambria"/>
            </a:endParaRPr>
          </a:p>
        </p:txBody>
      </p:sp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959100" y="212725"/>
            <a:ext cx="8864600" cy="1325563"/>
          </a:xfrm>
        </p:spPr>
        <p:txBody>
          <a:bodyPr/>
          <a:lstStyle/>
          <a:p>
            <a:pPr algn="r"/>
            <a:r>
              <a:rPr lang="es-ES_tradnl" b="1" dirty="0" smtClean="0"/>
              <a:t>Qué </a:t>
            </a:r>
            <a:r>
              <a:rPr lang="es-ES_tradnl" b="1" dirty="0"/>
              <a:t>sabemos hoy de la </a:t>
            </a:r>
            <a:r>
              <a:rPr lang="es-ES_tradnl" b="1" dirty="0" smtClean="0"/>
              <a:t>MBL? </a:t>
            </a:r>
            <a:endParaRPr lang="es-ES_tradnl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81453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Epidemiología_y_Prevalencia_de_MBL(1).pn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" t="20689" b="15074"/>
          <a:stretch/>
        </p:blipFill>
        <p:spPr>
          <a:xfrm>
            <a:off x="776112" y="2412999"/>
            <a:ext cx="10766778" cy="3872902"/>
          </a:xfrm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959100" y="212725"/>
            <a:ext cx="8864600" cy="1325563"/>
          </a:xfrm>
        </p:spPr>
        <p:txBody>
          <a:bodyPr/>
          <a:lstStyle/>
          <a:p>
            <a:pPr algn="r"/>
            <a:r>
              <a:rPr lang="es-ES_tradnl" b="1" dirty="0" smtClean="0"/>
              <a:t>Qué </a:t>
            </a:r>
            <a:r>
              <a:rPr lang="es-ES_tradnl" b="1" dirty="0"/>
              <a:t>sabemos hoy de la </a:t>
            </a:r>
            <a:r>
              <a:rPr lang="es-ES_tradnl" b="1" dirty="0" smtClean="0"/>
              <a:t>MBL? </a:t>
            </a:r>
            <a:endParaRPr lang="es-ES_tradnl" b="1" dirty="0">
              <a:effectLst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626535" y="1670404"/>
            <a:ext cx="11099800" cy="4326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b="1" dirty="0" smtClean="0">
                <a:latin typeface="Cambria"/>
                <a:cs typeface="Cambria"/>
              </a:rPr>
              <a:t>Epidemiología </a:t>
            </a:r>
            <a:endParaRPr lang="es-E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11637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Epidemiología_y_Prevalencia_de_MBL(1).pn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" t="20689" b="15074"/>
          <a:stretch/>
        </p:blipFill>
        <p:spPr>
          <a:xfrm>
            <a:off x="776112" y="2412999"/>
            <a:ext cx="10766778" cy="3872902"/>
          </a:xfrm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959100" y="212725"/>
            <a:ext cx="8864600" cy="1325563"/>
          </a:xfrm>
        </p:spPr>
        <p:txBody>
          <a:bodyPr/>
          <a:lstStyle/>
          <a:p>
            <a:pPr algn="r"/>
            <a:r>
              <a:rPr lang="es-ES_tradnl" b="1" dirty="0" smtClean="0"/>
              <a:t>Qué </a:t>
            </a:r>
            <a:r>
              <a:rPr lang="es-ES_tradnl" b="1" dirty="0"/>
              <a:t>sabemos hoy de la </a:t>
            </a:r>
            <a:r>
              <a:rPr lang="es-ES_tradnl" b="1" dirty="0" smtClean="0"/>
              <a:t>MBL? </a:t>
            </a:r>
            <a:endParaRPr lang="es-ES_tradnl" b="1" dirty="0">
              <a:effectLst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626535" y="1670404"/>
            <a:ext cx="11099800" cy="4326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b="1" dirty="0" smtClean="0">
                <a:latin typeface="Cambria"/>
                <a:cs typeface="Cambria"/>
              </a:rPr>
              <a:t>Epidemiología </a:t>
            </a:r>
            <a:endParaRPr lang="es-ES" dirty="0">
              <a:latin typeface="Cambria"/>
              <a:cs typeface="Cambria"/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10004778" y="1312333"/>
            <a:ext cx="2187222" cy="1848556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Agrupar 1"/>
          <p:cNvGrpSpPr/>
          <p:nvPr/>
        </p:nvGrpSpPr>
        <p:grpSpPr>
          <a:xfrm>
            <a:off x="9863667" y="1298221"/>
            <a:ext cx="2652890" cy="1862668"/>
            <a:chOff x="7591780" y="1326444"/>
            <a:chExt cx="2737554" cy="1890889"/>
          </a:xfrm>
        </p:grpSpPr>
        <p:graphicFrame>
          <p:nvGraphicFramePr>
            <p:cNvPr id="9" name="Gráfico 8"/>
            <p:cNvGraphicFramePr/>
            <p:nvPr>
              <p:extLst>
                <p:ext uri="{D42A27DB-BD31-4B8C-83A1-F6EECF244321}">
                  <p14:modId xmlns:p14="http://schemas.microsoft.com/office/powerpoint/2010/main" val="4096670246"/>
                </p:ext>
              </p:extLst>
            </p:nvPr>
          </p:nvGraphicFramePr>
          <p:xfrm>
            <a:off x="7591780" y="1326444"/>
            <a:ext cx="2737554" cy="18908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0" name="CuadroTexto 9"/>
            <p:cNvSpPr txBox="1"/>
            <p:nvPr/>
          </p:nvSpPr>
          <p:spPr>
            <a:xfrm>
              <a:off x="7978332" y="1779068"/>
              <a:ext cx="2074333" cy="1249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200" b="1" dirty="0" smtClean="0">
                  <a:solidFill>
                    <a:schemeClr val="accent6">
                      <a:lumMod val="50000"/>
                    </a:schemeClr>
                  </a:solidFill>
                </a:rPr>
                <a:t>1%</a:t>
              </a:r>
              <a:r>
                <a:rPr lang="es-ES" sz="2800" b="1" dirty="0" smtClean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endParaRPr lang="es-ES" sz="500" b="1" dirty="0" smtClean="0"/>
            </a:p>
            <a:p>
              <a:pPr algn="ctr"/>
              <a:r>
                <a:rPr lang="es-ES" sz="1400" b="1" dirty="0" smtClean="0"/>
                <a:t>LLC </a:t>
              </a:r>
            </a:p>
            <a:p>
              <a:pPr algn="ctr"/>
              <a:r>
                <a:rPr lang="es-ES" sz="1400" b="1" dirty="0" smtClean="0"/>
                <a:t>con indicación de</a:t>
              </a:r>
            </a:p>
            <a:p>
              <a:pPr algn="ctr"/>
              <a:r>
                <a:rPr lang="es-ES" sz="1400" b="1" dirty="0" smtClean="0"/>
                <a:t>tratamiento</a:t>
              </a:r>
              <a:endParaRPr lang="es-E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37046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aptura de pantalla 2026-06-24 a las 8.32.5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9"/>
          <a:stretch/>
        </p:blipFill>
        <p:spPr>
          <a:xfrm>
            <a:off x="4519790" y="256396"/>
            <a:ext cx="7375878" cy="1902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 descr="Captura de pantalla 2026-06-24 a las 8.33.25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5" t="27433" r="53249" b="25221"/>
          <a:stretch/>
        </p:blipFill>
        <p:spPr>
          <a:xfrm>
            <a:off x="437443" y="4439120"/>
            <a:ext cx="3824113" cy="1769770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84667" y="6451246"/>
            <a:ext cx="5870222" cy="56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dirty="0" err="1" smtClean="0"/>
              <a:t>Condoluci</a:t>
            </a:r>
            <a:r>
              <a:rPr lang="es-ES" sz="2000" dirty="0" smtClean="0"/>
              <a:t> A, et al. </a:t>
            </a:r>
            <a:r>
              <a:rPr lang="es-ES" sz="2000" dirty="0" err="1" smtClean="0"/>
              <a:t>Blood</a:t>
            </a:r>
            <a:r>
              <a:rPr lang="es-ES" sz="2000" dirty="0" smtClean="0"/>
              <a:t>, 2020.</a:t>
            </a:r>
            <a:endParaRPr lang="es-ES" sz="2000" dirty="0"/>
          </a:p>
        </p:txBody>
      </p:sp>
      <p:sp>
        <p:nvSpPr>
          <p:cNvPr id="2" name="Marcador de contenido 2"/>
          <p:cNvSpPr>
            <a:spLocks noGrp="1"/>
          </p:cNvSpPr>
          <p:nvPr>
            <p:ph idx="1"/>
          </p:nvPr>
        </p:nvSpPr>
        <p:spPr>
          <a:xfrm>
            <a:off x="649112" y="2398889"/>
            <a:ext cx="3330222" cy="166510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s-ES" sz="2400" dirty="0" smtClean="0"/>
          </a:p>
          <a:p>
            <a:pPr lvl="1"/>
            <a:r>
              <a:rPr lang="es-ES" sz="2000" dirty="0" err="1" smtClean="0"/>
              <a:t>IgHV</a:t>
            </a:r>
            <a:r>
              <a:rPr lang="es-ES" sz="2000" dirty="0" smtClean="0"/>
              <a:t> no mutado</a:t>
            </a:r>
          </a:p>
          <a:p>
            <a:pPr lvl="1"/>
            <a:r>
              <a:rPr lang="es-ES" sz="2000" dirty="0" err="1" smtClean="0"/>
              <a:t>Linf</a:t>
            </a:r>
            <a:r>
              <a:rPr lang="es-ES" sz="2000" dirty="0" smtClean="0"/>
              <a:t> &gt; 15,000 /</a:t>
            </a:r>
            <a:r>
              <a:rPr lang="es-ES" sz="2000" dirty="0" err="1" smtClean="0"/>
              <a:t>uL</a:t>
            </a:r>
            <a:endParaRPr lang="es-ES" sz="2000" dirty="0" smtClean="0"/>
          </a:p>
          <a:p>
            <a:pPr lvl="1"/>
            <a:r>
              <a:rPr lang="es-ES" sz="2000" dirty="0" smtClean="0"/>
              <a:t>Adenopatías palpables</a:t>
            </a:r>
          </a:p>
          <a:p>
            <a:endParaRPr lang="es-E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810677"/>
              </p:ext>
            </p:extLst>
          </p:nvPr>
        </p:nvGraphicFramePr>
        <p:xfrm>
          <a:off x="9073445" y="3272463"/>
          <a:ext cx="2624666" cy="1805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894"/>
                <a:gridCol w="929772"/>
              </a:tblGrid>
              <a:tr h="529805">
                <a:tc gridSpan="2">
                  <a:txBody>
                    <a:bodyPr/>
                    <a:lstStyle/>
                    <a:p>
                      <a:r>
                        <a:rPr lang="es-ES" b="1" dirty="0" smtClean="0">
                          <a:solidFill>
                            <a:schemeClr val="tx1"/>
                          </a:solidFill>
                        </a:rPr>
                        <a:t>Riesgo</a:t>
                      </a:r>
                      <a:r>
                        <a:rPr lang="es-ES" b="1" baseline="0" dirty="0" smtClean="0">
                          <a:solidFill>
                            <a:schemeClr val="tx1"/>
                          </a:solidFill>
                        </a:rPr>
                        <a:t> de iniciar tratamiento en 5 años</a:t>
                      </a:r>
                      <a:endParaRPr lang="es-E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8361">
                <a:tc>
                  <a:txBody>
                    <a:bodyPr/>
                    <a:lstStyle/>
                    <a:p>
                      <a:r>
                        <a:rPr lang="es-ES" sz="1600" dirty="0" err="1" smtClean="0"/>
                        <a:t>Low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risk</a:t>
                      </a:r>
                      <a:endParaRPr lang="es-ES" sz="1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8.4%</a:t>
                      </a:r>
                      <a:endParaRPr lang="es-ES" sz="1600" dirty="0"/>
                    </a:p>
                  </a:txBody>
                  <a:tcPr>
                    <a:solidFill>
                      <a:srgbClr val="8FAADC"/>
                    </a:solidFill>
                  </a:tcPr>
                </a:tc>
              </a:tr>
              <a:tr h="388361">
                <a:tc>
                  <a:txBody>
                    <a:bodyPr/>
                    <a:lstStyle/>
                    <a:p>
                      <a:r>
                        <a:rPr lang="es-ES" sz="1600" dirty="0" err="1" smtClean="0"/>
                        <a:t>Intermediate</a:t>
                      </a:r>
                      <a:r>
                        <a:rPr lang="es-ES" sz="1600" dirty="0" smtClean="0"/>
                        <a:t> </a:t>
                      </a:r>
                      <a:r>
                        <a:rPr lang="es-ES" sz="1600" dirty="0" err="1" smtClean="0"/>
                        <a:t>risk</a:t>
                      </a:r>
                      <a:endParaRPr lang="es-ES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28,4%</a:t>
                      </a:r>
                      <a:endParaRPr lang="es-ES" sz="1600" dirty="0"/>
                    </a:p>
                  </a:txBody>
                  <a:tcPr>
                    <a:solidFill>
                      <a:srgbClr val="A9D18E"/>
                    </a:solidFill>
                  </a:tcPr>
                </a:tc>
              </a:tr>
              <a:tr h="388361">
                <a:tc>
                  <a:txBody>
                    <a:bodyPr/>
                    <a:lstStyle/>
                    <a:p>
                      <a:r>
                        <a:rPr lang="es-ES" dirty="0" smtClean="0"/>
                        <a:t>High </a:t>
                      </a:r>
                      <a:r>
                        <a:rPr lang="es-ES" dirty="0" err="1" smtClean="0"/>
                        <a:t>risk</a:t>
                      </a:r>
                      <a:endParaRPr lang="es-ES" dirty="0"/>
                    </a:p>
                  </a:txBody>
                  <a:tcPr>
                    <a:solidFill>
                      <a:srgbClr val="FF4A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61%</a:t>
                      </a:r>
                      <a:endParaRPr lang="es-ES" dirty="0"/>
                    </a:p>
                  </a:txBody>
                  <a:tcPr>
                    <a:solidFill>
                      <a:srgbClr val="FF4A51"/>
                    </a:solidFill>
                  </a:tcPr>
                </a:tc>
              </a:tr>
            </a:tbl>
          </a:graphicData>
        </a:graphic>
      </p:graphicFrame>
      <p:pic>
        <p:nvPicPr>
          <p:cNvPr id="11" name="Imagen 10" descr="Captura de pantalla 2026-06-24 a las 8.33.25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7"/>
          <a:stretch/>
        </p:blipFill>
        <p:spPr>
          <a:xfrm>
            <a:off x="4642555" y="2819401"/>
            <a:ext cx="3975099" cy="3189112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13" name="Marcador de contenido 2"/>
          <p:cNvSpPr txBox="1">
            <a:spLocks/>
          </p:cNvSpPr>
          <p:nvPr/>
        </p:nvSpPr>
        <p:spPr>
          <a:xfrm>
            <a:off x="10679289" y="2215090"/>
            <a:ext cx="1174045" cy="4801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dirty="0" smtClean="0"/>
              <a:t>n ≈ 5,000.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892826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26-06-24 a las 9.48.4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179" y="1619954"/>
            <a:ext cx="5054599" cy="1819655"/>
          </a:xfrm>
          <a:prstGeom prst="rect">
            <a:avLst/>
          </a:prstGeom>
        </p:spPr>
      </p:pic>
      <p:pic>
        <p:nvPicPr>
          <p:cNvPr id="6" name="Imagen 5" descr="Captura de pantalla 2026-06-24 a las 9.50.03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7376" r="2367" b="9267"/>
          <a:stretch/>
        </p:blipFill>
        <p:spPr>
          <a:xfrm>
            <a:off x="3287887" y="592667"/>
            <a:ext cx="5122335" cy="738704"/>
          </a:xfrm>
          <a:prstGeom prst="rect">
            <a:avLst/>
          </a:prstGeom>
        </p:spPr>
      </p:pic>
      <p:pic>
        <p:nvPicPr>
          <p:cNvPr id="7" name="Imagen 6" descr="Captura de pantalla 2026-06-24 a las 9.52.21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4"/>
          <a:stretch/>
        </p:blipFill>
        <p:spPr>
          <a:xfrm>
            <a:off x="3383592" y="3654777"/>
            <a:ext cx="5206353" cy="276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79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26-06-24 a las 9.48.4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846" y="237064"/>
            <a:ext cx="3496427" cy="1258713"/>
          </a:xfrm>
          <a:prstGeom prst="rect">
            <a:avLst/>
          </a:prstGeom>
        </p:spPr>
      </p:pic>
      <p:pic>
        <p:nvPicPr>
          <p:cNvPr id="6" name="Imagen 5" descr="Captura de pantalla 2026-06-24 a las 9.50.03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7376" r="2367" b="9267"/>
          <a:stretch/>
        </p:blipFill>
        <p:spPr>
          <a:xfrm>
            <a:off x="3697110" y="381000"/>
            <a:ext cx="3620436" cy="522112"/>
          </a:xfrm>
          <a:prstGeom prst="rect">
            <a:avLst/>
          </a:prstGeom>
        </p:spPr>
      </p:pic>
      <p:sp>
        <p:nvSpPr>
          <p:cNvPr id="9" name="Marcador de contenido 2"/>
          <p:cNvSpPr>
            <a:spLocks noGrp="1"/>
          </p:cNvSpPr>
          <p:nvPr>
            <p:ph sz="half" idx="1"/>
          </p:nvPr>
        </p:nvSpPr>
        <p:spPr>
          <a:xfrm>
            <a:off x="485425" y="1769181"/>
            <a:ext cx="5181600" cy="460904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ES" sz="3200" b="1" dirty="0"/>
              <a:t>Objetivos: </a:t>
            </a:r>
            <a:endParaRPr lang="es-ES" sz="3200" b="1" dirty="0" smtClean="0"/>
          </a:p>
          <a:p>
            <a:pPr marL="0" indent="0" algn="ctr">
              <a:buNone/>
            </a:pPr>
            <a:endParaRPr lang="es-ES" sz="3200" b="1" dirty="0"/>
          </a:p>
          <a:p>
            <a:pPr lvl="1">
              <a:lnSpc>
                <a:spcPct val="120000"/>
              </a:lnSpc>
            </a:pPr>
            <a:r>
              <a:rPr lang="es-ES" dirty="0"/>
              <a:t>Validación prospectiva del IPS-E score en LLC y </a:t>
            </a:r>
            <a:r>
              <a:rPr lang="es-ES" dirty="0" smtClean="0"/>
              <a:t>MBL</a:t>
            </a:r>
          </a:p>
          <a:p>
            <a:pPr lvl="1">
              <a:lnSpc>
                <a:spcPct val="120000"/>
              </a:lnSpc>
            </a:pPr>
            <a:endParaRPr lang="es-ES" dirty="0"/>
          </a:p>
          <a:p>
            <a:pPr lvl="1">
              <a:lnSpc>
                <a:spcPct val="120000"/>
              </a:lnSpc>
            </a:pPr>
            <a:r>
              <a:rPr lang="es-ES" dirty="0"/>
              <a:t>Determinar su asociación con variables clínicamente relevantes (infecciones, segundas neoplasias y calidad de vida</a:t>
            </a:r>
            <a:r>
              <a:rPr lang="es-ES" dirty="0" smtClean="0"/>
              <a:t>)</a:t>
            </a:r>
          </a:p>
          <a:p>
            <a:pPr lvl="1">
              <a:lnSpc>
                <a:spcPct val="120000"/>
              </a:lnSpc>
            </a:pPr>
            <a:endParaRPr lang="es-ES" dirty="0"/>
          </a:p>
          <a:p>
            <a:pPr lvl="1">
              <a:lnSpc>
                <a:spcPct val="120000"/>
              </a:lnSpc>
            </a:pPr>
            <a:r>
              <a:rPr lang="es-ES" dirty="0"/>
              <a:t>Determinar su asociación con alteraciones genéticas / moleculares </a:t>
            </a:r>
          </a:p>
          <a:p>
            <a:pPr lvl="1">
              <a:lnSpc>
                <a:spcPct val="120000"/>
              </a:lnSpc>
            </a:pPr>
            <a:endParaRPr lang="es-ES" dirty="0"/>
          </a:p>
          <a:p>
            <a:endParaRPr lang="es-ES" dirty="0"/>
          </a:p>
        </p:txBody>
      </p:sp>
      <p:sp>
        <p:nvSpPr>
          <p:cNvPr id="10" name="Marcador de contenido 3"/>
          <p:cNvSpPr txBox="1">
            <a:spLocks/>
          </p:cNvSpPr>
          <p:nvPr/>
        </p:nvSpPr>
        <p:spPr>
          <a:xfrm>
            <a:off x="6172200" y="1755070"/>
            <a:ext cx="5181600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ES" sz="3000" b="1" dirty="0" smtClean="0">
                <a:solidFill>
                  <a:prstClr val="black"/>
                </a:solidFill>
              </a:rPr>
              <a:t>Métodos: </a:t>
            </a:r>
          </a:p>
          <a:p>
            <a:endParaRPr lang="es-ES" sz="2400" dirty="0" smtClean="0"/>
          </a:p>
          <a:p>
            <a:r>
              <a:rPr lang="es-ES_tradnl" sz="2400" dirty="0" smtClean="0"/>
              <a:t>Pacientes con LLC </a:t>
            </a:r>
            <a:r>
              <a:rPr lang="es-ES_tradnl" sz="2400" dirty="0" err="1" smtClean="0"/>
              <a:t>Rai</a:t>
            </a:r>
            <a:r>
              <a:rPr lang="es-ES_tradnl" sz="2400" dirty="0" smtClean="0"/>
              <a:t> 0-1/</a:t>
            </a:r>
            <a:r>
              <a:rPr lang="es-ES_tradnl" sz="2400" dirty="0" err="1" smtClean="0"/>
              <a:t>Binet</a:t>
            </a:r>
            <a:r>
              <a:rPr lang="es-ES_tradnl" sz="2400" dirty="0" smtClean="0"/>
              <a:t> A CLL y MBL de alto recuento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_tradnl" sz="2400" dirty="0" smtClean="0"/>
          </a:p>
          <a:p>
            <a:r>
              <a:rPr lang="es-ES_tradnl" sz="2400" dirty="0" smtClean="0"/>
              <a:t>Múltiples centros UK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_tradnl" sz="2400" dirty="0" smtClean="0"/>
          </a:p>
          <a:p>
            <a:r>
              <a:rPr lang="es-ES_tradnl" sz="2400" dirty="0" smtClean="0"/>
              <a:t>Controles: T0, 24m, 36m, 60m</a:t>
            </a:r>
          </a:p>
          <a:p>
            <a:endParaRPr lang="es-ES_tradnl" sz="2400" dirty="0"/>
          </a:p>
          <a:p>
            <a:r>
              <a:rPr lang="es-ES_tradnl" sz="2400" dirty="0" smtClean="0"/>
              <a:t>Muestras para WGS, </a:t>
            </a:r>
            <a:r>
              <a:rPr lang="es-ES_tradnl" sz="2400" dirty="0" err="1" smtClean="0"/>
              <a:t>RNAseq</a:t>
            </a:r>
            <a:r>
              <a:rPr lang="es-ES_tradnl" sz="2400" dirty="0"/>
              <a:t> y</a:t>
            </a:r>
            <a:r>
              <a:rPr lang="es-ES_tradnl" sz="2400" dirty="0" smtClean="0"/>
              <a:t> análisis de single </a:t>
            </a:r>
            <a:r>
              <a:rPr lang="es-ES_tradnl" sz="2400" dirty="0" err="1"/>
              <a:t>cell</a:t>
            </a:r>
            <a:r>
              <a:rPr lang="es-ES_tradnl" sz="2400" dirty="0"/>
              <a:t> </a:t>
            </a:r>
            <a:r>
              <a:rPr lang="es-ES_tradnl" sz="2400" dirty="0" smtClean="0"/>
              <a:t>con CITE</a:t>
            </a:r>
            <a:r>
              <a:rPr lang="es-ES_tradnl" sz="2400" dirty="0"/>
              <a:t>-</a:t>
            </a:r>
            <a:r>
              <a:rPr lang="es-ES_tradnl" sz="2400" dirty="0" err="1"/>
              <a:t>Seq</a:t>
            </a:r>
            <a:r>
              <a:rPr lang="es-ES_tradnl" sz="2400" dirty="0"/>
              <a:t>.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728190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2026-06-24 a las 9.48.4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846" y="237064"/>
            <a:ext cx="3496427" cy="1258713"/>
          </a:xfrm>
          <a:prstGeom prst="rect">
            <a:avLst/>
          </a:prstGeom>
        </p:spPr>
      </p:pic>
      <p:pic>
        <p:nvPicPr>
          <p:cNvPr id="6" name="Imagen 5" descr="Captura de pantalla 2026-06-24 a las 9.50.03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17376" r="2367" b="9267"/>
          <a:stretch/>
        </p:blipFill>
        <p:spPr>
          <a:xfrm>
            <a:off x="3697110" y="381000"/>
            <a:ext cx="3620436" cy="522112"/>
          </a:xfrm>
          <a:prstGeom prst="rect">
            <a:avLst/>
          </a:prstGeom>
        </p:spPr>
      </p:pic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816674" y="1309056"/>
            <a:ext cx="5286022" cy="4351338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Resultados</a:t>
            </a:r>
            <a:r>
              <a:rPr lang="es-ES" b="1" dirty="0"/>
              <a:t>: </a:t>
            </a:r>
          </a:p>
          <a:p>
            <a:endParaRPr lang="es-ES" dirty="0"/>
          </a:p>
        </p:txBody>
      </p:sp>
      <p:pic>
        <p:nvPicPr>
          <p:cNvPr id="3" name="Imagen 2" descr="oxplore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" t="1" r="54012" b="43200"/>
          <a:stretch/>
        </p:blipFill>
        <p:spPr>
          <a:xfrm>
            <a:off x="1961444" y="2143732"/>
            <a:ext cx="3951113" cy="3895321"/>
          </a:xfrm>
          <a:prstGeom prst="rect">
            <a:avLst/>
          </a:prstGeom>
        </p:spPr>
      </p:pic>
      <p:grpSp>
        <p:nvGrpSpPr>
          <p:cNvPr id="4" name="Agrupar 3"/>
          <p:cNvGrpSpPr/>
          <p:nvPr/>
        </p:nvGrpSpPr>
        <p:grpSpPr>
          <a:xfrm>
            <a:off x="6166832" y="2116666"/>
            <a:ext cx="4585834" cy="3863306"/>
            <a:chOff x="6166832" y="1961445"/>
            <a:chExt cx="4585834" cy="3863306"/>
          </a:xfrm>
        </p:grpSpPr>
        <p:pic>
          <p:nvPicPr>
            <p:cNvPr id="8" name="Imagen 7" descr="oxplore.jp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835" r="54012" b="1"/>
            <a:stretch/>
          </p:blipFill>
          <p:spPr>
            <a:xfrm>
              <a:off x="6166832" y="2596546"/>
              <a:ext cx="4585834" cy="3228205"/>
            </a:xfrm>
            <a:prstGeom prst="rect">
              <a:avLst/>
            </a:prstGeom>
          </p:spPr>
        </p:pic>
        <p:pic>
          <p:nvPicPr>
            <p:cNvPr id="11" name="Imagen 10" descr="oxplore.jp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8" t="1" r="54012" b="93358"/>
            <a:stretch/>
          </p:blipFill>
          <p:spPr>
            <a:xfrm>
              <a:off x="6406444" y="1961445"/>
              <a:ext cx="4280746" cy="493890"/>
            </a:xfrm>
            <a:prstGeom prst="rect">
              <a:avLst/>
            </a:prstGeom>
          </p:spPr>
        </p:pic>
      </p:grpSp>
      <p:sp>
        <p:nvSpPr>
          <p:cNvPr id="12" name="Rectángulo redondeado 11"/>
          <p:cNvSpPr/>
          <p:nvPr/>
        </p:nvSpPr>
        <p:spPr>
          <a:xfrm>
            <a:off x="6165360" y="3748013"/>
            <a:ext cx="4784320" cy="186167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  <a:alpha val="0"/>
                </a:schemeClr>
              </a:gs>
              <a:gs pos="50000">
                <a:schemeClr val="accent1">
                  <a:satMod val="110000"/>
                  <a:lumMod val="100000"/>
                  <a:shade val="100000"/>
                  <a:alpha val="0"/>
                </a:schemeClr>
              </a:gs>
              <a:gs pos="100000">
                <a:schemeClr val="accent1">
                  <a:lumMod val="99000"/>
                  <a:satMod val="120000"/>
                  <a:shade val="78000"/>
                  <a:alpha val="0"/>
                </a:schemeClr>
              </a:gs>
            </a:gsLst>
            <a:lin ang="5400000" scaled="0"/>
            <a:tileRect/>
          </a:gradFill>
          <a:ln w="38100" cmpd="sng">
            <a:solidFill>
              <a:srgbClr val="44827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9469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453</Words>
  <Application>Microsoft Macintosh PowerPoint</Application>
  <PresentationFormat>Personalizado</PresentationFormat>
  <Paragraphs>101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1" baseType="lpstr">
      <vt:lpstr>Tema de Office</vt:lpstr>
      <vt:lpstr>1_Tema de Office</vt:lpstr>
      <vt:lpstr>Linfocitosis Monoclonal B: novedades de EHA – ASCO  y una bajada a nuestra realidad.</vt:lpstr>
      <vt:lpstr>Presentación de PowerPoint</vt:lpstr>
      <vt:lpstr>Qué sabemos hoy de la MBL? </vt:lpstr>
      <vt:lpstr>Qué sabemos hoy de la MBL? </vt:lpstr>
      <vt:lpstr>Qué sabemos hoy de la MBL?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Tack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ponencia</dc:title>
  <dc:creator>KIM</dc:creator>
  <cp:lastModifiedBy>Gimena dos Santos</cp:lastModifiedBy>
  <cp:revision>60</cp:revision>
  <dcterms:created xsi:type="dcterms:W3CDTF">2022-02-12T19:38:16Z</dcterms:created>
  <dcterms:modified xsi:type="dcterms:W3CDTF">2026-06-26T17:29:53Z</dcterms:modified>
</cp:coreProperties>
</file>