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Lst>
  <p:notesMasterIdLst>
    <p:notesMasterId r:id="rId22"/>
  </p:notesMasterIdLst>
  <p:sldIdLst>
    <p:sldId id="256" r:id="rId4"/>
    <p:sldId id="257" r:id="rId5"/>
    <p:sldId id="274" r:id="rId6"/>
    <p:sldId id="259" r:id="rId7"/>
    <p:sldId id="260" r:id="rId8"/>
    <p:sldId id="261" r:id="rId9"/>
    <p:sldId id="262" r:id="rId10"/>
    <p:sldId id="263" r:id="rId11"/>
    <p:sldId id="264" r:id="rId12"/>
    <p:sldId id="265" r:id="rId13"/>
    <p:sldId id="266" r:id="rId14"/>
    <p:sldId id="268" r:id="rId15"/>
    <p:sldId id="269" r:id="rId16"/>
    <p:sldId id="270" r:id="rId17"/>
    <p:sldId id="271" r:id="rId18"/>
    <p:sldId id="272" r:id="rId19"/>
    <p:sldId id="273" r:id="rId20"/>
    <p:sldId id="277" r:id="rId21"/>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FF3300"/>
    <a:srgbClr val="FF6600"/>
    <a:srgbClr val="FF0066"/>
    <a:srgbClr val="052C2B"/>
    <a:srgbClr val="96BD47"/>
    <a:srgbClr val="BA4F9E"/>
    <a:srgbClr val="686868"/>
    <a:srgbClr val="94BB46"/>
    <a:srgbClr val="9292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68384" autoAdjust="0"/>
  </p:normalViewPr>
  <p:slideViewPr>
    <p:cSldViewPr snapToGrid="0">
      <p:cViewPr>
        <p:scale>
          <a:sx n="60" d="100"/>
          <a:sy n="60" d="100"/>
        </p:scale>
        <p:origin x="2538" y="3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7" d="100"/>
          <a:sy n="77" d="100"/>
        </p:scale>
        <p:origin x="3420"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E2B8DD-1918-4473-89A2-E0127942F6C6}" type="datetimeFigureOut">
              <a:rPr lang="en-GB" smtClean="0"/>
              <a:t>20/06/2026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C4F543-8A2D-4971-B859-070E05ED721B}" type="slidenum">
              <a:rPr lang="en-GB" smtClean="0"/>
              <a:t>‹#›</a:t>
            </a:fld>
            <a:endParaRPr lang="en-GB"/>
          </a:p>
        </p:txBody>
      </p:sp>
    </p:spTree>
    <p:extLst>
      <p:ext uri="{BB962C8B-B14F-4D97-AF65-F5344CB8AC3E}">
        <p14:creationId xmlns:p14="http://schemas.microsoft.com/office/powerpoint/2010/main" val="3397500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Buenos días. Soy Natacha Bolaños de Lymphoma </a:t>
            </a:r>
            <a:r>
              <a:rPr lang="es-ES" sz="1200" kern="1200" dirty="0" err="1">
                <a:solidFill>
                  <a:schemeClr val="tx1"/>
                </a:solidFill>
                <a:effectLst/>
                <a:latin typeface="+mn-lt"/>
                <a:ea typeface="+mn-ea"/>
                <a:cs typeface="+mn-cs"/>
              </a:rPr>
              <a:t>Coalition</a:t>
            </a:r>
            <a:r>
              <a:rPr lang="es-ES" sz="1200" kern="1200" dirty="0">
                <a:solidFill>
                  <a:schemeClr val="tx1"/>
                </a:solidFill>
                <a:effectLst/>
                <a:latin typeface="+mn-lt"/>
                <a:ea typeface="+mn-ea"/>
                <a:cs typeface="+mn-cs"/>
              </a:rPr>
              <a:t>, y voy a compartir con vosotros lo más relevante que las organizaciones de pacientes han presentado en EHA2026.</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Mensaje central:</a:t>
            </a:r>
            <a:r>
              <a:rPr lang="es-ES" sz="1200" kern="1200" dirty="0">
                <a:solidFill>
                  <a:schemeClr val="tx1"/>
                </a:solidFill>
                <a:effectLst/>
                <a:latin typeface="+mn-lt"/>
                <a:ea typeface="+mn-ea"/>
                <a:cs typeface="+mn-cs"/>
              </a:rPr>
              <a:t> La voz del paciente ya no es un complemento — es evidencia científica que ayuda a moldear la investigación y la práctica clínica en diagnósticos, tratamientos y regulación.</a:t>
            </a:r>
            <a:endParaRPr lang="en-GB" sz="1200" kern="1200" dirty="0">
              <a:solidFill>
                <a:schemeClr val="tx1"/>
              </a:solidFill>
              <a:effectLst/>
              <a:latin typeface="+mn-lt"/>
              <a:ea typeface="+mn-ea"/>
              <a:cs typeface="+mn-cs"/>
            </a:endParaRPr>
          </a:p>
          <a:p>
            <a:r>
              <a:rPr lang="es-ES" sz="1200" i="1" kern="1200" dirty="0">
                <a:solidFill>
                  <a:schemeClr val="tx1"/>
                </a:solidFill>
                <a:effectLst/>
                <a:latin typeface="+mn-lt"/>
                <a:ea typeface="+mn-ea"/>
                <a:cs typeface="+mn-cs"/>
              </a:rPr>
              <a:t>Pasamos a la agenda.</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0C4F543-8A2D-4971-B859-070E05ED721B}" type="slidenum">
              <a:rPr lang="en-GB" smtClean="0"/>
              <a:t>2</a:t>
            </a:fld>
            <a:endParaRPr lang="en-GB"/>
          </a:p>
        </p:txBody>
      </p:sp>
    </p:spTree>
    <p:extLst>
      <p:ext uri="{BB962C8B-B14F-4D97-AF65-F5344CB8AC3E}">
        <p14:creationId xmlns:p14="http://schemas.microsoft.com/office/powerpoint/2010/main" val="2484491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Uno de los mensajes más interesantes del </a:t>
            </a:r>
            <a:r>
              <a:rPr lang="es-ES" dirty="0" err="1"/>
              <a:t>Symposium</a:t>
            </a:r>
            <a:r>
              <a:rPr lang="es-ES" dirty="0"/>
              <a:t> EHA-EMA-FDA fue que seguimos aprobando tratamientos basándonos principalmente en cuánto vive el paciente, pero no siempre en cómo vive.</a:t>
            </a:r>
          </a:p>
          <a:p>
            <a:r>
              <a:rPr lang="es-ES" dirty="0"/>
              <a:t>ALAN identificó tres perfiles de pacientes: quienes priorizan eficacia, quienes priorizan autonomía y quienes buscan equilibrio entre eficacia y calidad de vida.</a:t>
            </a:r>
          </a:p>
          <a:p>
            <a:r>
              <a:rPr lang="es-ES" dirty="0"/>
              <a:t>Y aquí aparece un dato importante: fatiga, ansiedad y deterioro cognitivo son dimensiones tan relevantes para los pacientes como el dolor, pero muchas veces siguen sin medirse adecuadamente.</a:t>
            </a:r>
          </a:p>
          <a:p>
            <a:r>
              <a:rPr lang="es-ES" dirty="0"/>
              <a:t>La implicación regulatoria es clara: los datos de experiencia del paciente deben incorporarse desde el diseño de los ensayos y no añadirse al final del proceso.</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Este es un trabajo de YOUNGEHA sobre la experiencia del cuidador informal en leucemia aguda, un estudio cualitativo multinacional con 60 cuidadores de Europa y EE.UU </a:t>
            </a:r>
            <a:r>
              <a:rPr lang="es-ES" sz="1200" b="0" i="0" kern="1200" dirty="0">
                <a:solidFill>
                  <a:schemeClr val="tx1"/>
                </a:solidFill>
                <a:effectLst/>
                <a:latin typeface="+mn-lt"/>
                <a:ea typeface="+mn-ea"/>
                <a:cs typeface="+mn-cs"/>
              </a:rPr>
              <a:t>que va 'más allá del hemograma'.</a:t>
            </a:r>
          </a:p>
          <a:p>
            <a:pPr marL="0" marR="0" lvl="0" indent="0" algn="l" defTabSz="914400" rtl="0" eaLnBrk="1" fontAlgn="auto" latinLnBrk="0" hangingPunct="1">
              <a:lnSpc>
                <a:spcPts val="1620"/>
              </a:lnSpc>
              <a:spcBef>
                <a:spcPts val="0"/>
              </a:spcBef>
              <a:spcAft>
                <a:spcPts val="0"/>
              </a:spcAft>
              <a:buClrTx/>
              <a:buSzTx/>
              <a:buFontTx/>
              <a:buNone/>
              <a:tabLst/>
              <a:defRPr/>
            </a:pPr>
            <a:r>
              <a:rPr lang="es-ES" sz="1200" kern="1200" dirty="0">
                <a:solidFill>
                  <a:schemeClr val="tx1"/>
                </a:solidFill>
                <a:effectLst/>
                <a:latin typeface="+mn-lt"/>
                <a:ea typeface="+mn-ea"/>
                <a:cs typeface="+mn-cs"/>
              </a:rPr>
              <a:t>El estudio revela tres desafíos principales. Primero, los 'vínculos bajo presión': la incertidumbre constante y la planificación a corto plazo tensan las relaciones, llevando a algunas parejas al límite de la ruptura. También una 'sobrecarga de roles': el trabajo se abandona, generando toxicidad financiera. Las tareas son 24x7, creando un conflicto entre ser cuidador y el rol personal. Y el síndrome del 'cuidador invisible': se convierten en 'expertos legos', pero su propia salud y vida social se descuidan. </a:t>
            </a:r>
            <a:r>
              <a:rPr lang="es-ES" sz="1200" b="1" kern="1200" dirty="0">
                <a:solidFill>
                  <a:schemeClr val="tx1"/>
                </a:solidFill>
                <a:effectLst/>
                <a:latin typeface="+mn-lt"/>
                <a:ea typeface="+mn-ea"/>
                <a:cs typeface="+mn-cs"/>
              </a:rPr>
              <a:t>Otros hallazgos clave:</a:t>
            </a:r>
            <a:r>
              <a:rPr lang="es-ES" sz="1200" kern="1200" dirty="0">
                <a:solidFill>
                  <a:schemeClr val="tx1"/>
                </a:solidFill>
                <a:effectLst/>
                <a:latin typeface="+mn-lt"/>
                <a:ea typeface="+mn-ea"/>
                <a:cs typeface="+mn-cs"/>
              </a:rPr>
              <a:t> Solo el 43% de los cuidadores se sintió suficientemente involucrado en las decisiones de tratamiento y también, que los cuidadores tienden a priorizar la </a:t>
            </a:r>
            <a:r>
              <a:rPr lang="es-ES" sz="1200" b="1" kern="1200" dirty="0">
                <a:solidFill>
                  <a:schemeClr val="tx1"/>
                </a:solidFill>
                <a:effectLst/>
                <a:latin typeface="+mn-lt"/>
                <a:ea typeface="+mn-ea"/>
                <a:cs typeface="+mn-cs"/>
              </a:rPr>
              <a:t>calidad de vida</a:t>
            </a:r>
            <a:r>
              <a:rPr lang="es-ES" sz="1200" kern="1200" dirty="0">
                <a:solidFill>
                  <a:schemeClr val="tx1"/>
                </a:solidFill>
                <a:effectLst/>
                <a:latin typeface="+mn-lt"/>
                <a:ea typeface="+mn-ea"/>
                <a:cs typeface="+mn-cs"/>
              </a:rPr>
              <a:t> del paciente sobre la extensión de su vida, observándose </a:t>
            </a:r>
            <a:r>
              <a:rPr kumimoji="0" lang="en-US" sz="120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a:t>
            </a:r>
            <a:r>
              <a:rPr kumimoji="0" lang="en-US" sz="1200" b="0"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discordancia</a:t>
            </a:r>
            <a:r>
              <a:rPr kumimoji="0" lang="en-US" sz="120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a:t>
            </a:r>
            <a:r>
              <a:rPr kumimoji="0" lang="en-US" sz="1200" b="0"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frecuente</a:t>
            </a:r>
            <a:r>
              <a:rPr kumimoji="0" lang="en-US" sz="120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con </a:t>
            </a:r>
            <a:r>
              <a:rPr kumimoji="0" lang="en-US" sz="1200" b="0"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el</a:t>
            </a:r>
            <a:r>
              <a:rPr kumimoji="0" lang="en-US" sz="120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a:t>
            </a:r>
            <a:r>
              <a:rPr kumimoji="0" lang="en-US" sz="1200" b="0"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equipo</a:t>
            </a:r>
            <a:r>
              <a:rPr kumimoji="0" lang="en-US" sz="120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a:t>
            </a:r>
            <a:r>
              <a:rPr kumimoji="0" lang="en-US" sz="1200" b="0"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clínico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Implicación clínica:</a:t>
            </a:r>
            <a:r>
              <a:rPr lang="es-ES" sz="1200" kern="1200" dirty="0">
                <a:solidFill>
                  <a:schemeClr val="tx1"/>
                </a:solidFill>
                <a:effectLst/>
                <a:latin typeface="+mn-lt"/>
                <a:ea typeface="+mn-ea"/>
                <a:cs typeface="+mn-cs"/>
              </a:rPr>
              <a:t> Incluir al cuidador en la conversación sobre objetivos del tratamiento. </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mn-lt"/>
                <a:ea typeface="+mn-ea"/>
                <a:cs typeface="+mn-cs"/>
              </a:rPr>
              <a:t>Pasamos al simposio sobre la comunicación médico-paciente, organizado por el comité de pacientes de EHA y Lymphoma </a:t>
            </a:r>
            <a:r>
              <a:rPr lang="es-ES" sz="1200" b="0" i="0" kern="1200" dirty="0" err="1">
                <a:solidFill>
                  <a:schemeClr val="tx1"/>
                </a:solidFill>
                <a:effectLst/>
                <a:latin typeface="+mn-lt"/>
                <a:ea typeface="+mn-ea"/>
                <a:cs typeface="+mn-cs"/>
              </a:rPr>
              <a:t>Coalition</a:t>
            </a:r>
            <a:r>
              <a:rPr lang="es-ES" sz="1200" b="0" i="0" kern="1200" dirty="0">
                <a:solidFill>
                  <a:schemeClr val="tx1"/>
                </a:solidFill>
                <a:effectLst/>
                <a:latin typeface="+mn-lt"/>
                <a:ea typeface="+mn-ea"/>
                <a:cs typeface="+mn-cs"/>
              </a:rPr>
              <a:t>, titulado 'Más allá de la Empatía: Repensando la comunicación en la hematología moderna'.</a:t>
            </a:r>
          </a:p>
          <a:p>
            <a:r>
              <a:rPr lang="es-ES" sz="1200" b="0" i="0" kern="1200" dirty="0">
                <a:solidFill>
                  <a:schemeClr val="tx1"/>
                </a:solidFill>
                <a:effectLst/>
                <a:latin typeface="+mn-lt"/>
                <a:ea typeface="+mn-ea"/>
                <a:cs typeface="+mn-cs"/>
              </a:rPr>
              <a:t>Aquí, se abordaron las barreras que impiden una comunicación efectiva, utilizando datos de revisión literaria y sondeos en tiempo real con la audiencia. Se identificaron obstáculos como la amenaza del tiempo y la presión inherente al sistema de salud, muy importante: el cansancio y el burnout del propio clínico, la complejidad de la información médica que a veces es difícil de transmitir, y las altas expectativas delos pacientes. Estos son desafíos reales desde la perspectiva del profesional.</a:t>
            </a:r>
          </a:p>
          <a:p>
            <a:r>
              <a:rPr lang="es-ES" sz="1200" b="0" i="0" kern="1200" dirty="0">
                <a:solidFill>
                  <a:schemeClr val="tx1"/>
                </a:solidFill>
                <a:effectLst/>
                <a:latin typeface="+mn-lt"/>
                <a:ea typeface="+mn-ea"/>
                <a:cs typeface="+mn-cs"/>
              </a:rPr>
              <a:t>Y es crucial destacar que, a pesar de estos esfuerzos, la realidad es que, por ejemplo en linfoma, solo el 43% de los pacientes se sienten suficientemente involucrados en las decisiones sobre su propio tratamiento. Este dato, que resuena con lo que vimos en los cuidadores, subraya una desconexión significativa entre la intención y la experiencia del paciente.</a:t>
            </a:r>
          </a:p>
          <a:p>
            <a:r>
              <a:rPr lang="es-ES" sz="1200" b="0" i="0" kern="1200" dirty="0">
                <a:solidFill>
                  <a:schemeClr val="tx1"/>
                </a:solidFill>
                <a:effectLst/>
                <a:latin typeface="+mn-lt"/>
                <a:ea typeface="+mn-ea"/>
                <a:cs typeface="+mn-cs"/>
              </a:rPr>
              <a:t>Ante esta realidad, el simposio propuso un cambio de modelo fundamental: pasar de la empatía a la compasión. La empatía implica "ser un </a:t>
            </a:r>
            <a:r>
              <a:rPr lang="es-ES" sz="1200" b="0" i="0" kern="1200" dirty="0" err="1">
                <a:solidFill>
                  <a:schemeClr val="tx1"/>
                </a:solidFill>
                <a:effectLst/>
                <a:latin typeface="+mn-lt"/>
                <a:ea typeface="+mn-ea"/>
                <a:cs typeface="+mn-cs"/>
              </a:rPr>
              <a:t>insider</a:t>
            </a:r>
            <a:r>
              <a:rPr lang="es-ES" sz="1200" b="0" i="0" kern="1200" dirty="0">
                <a:solidFill>
                  <a:schemeClr val="tx1"/>
                </a:solidFill>
                <a:effectLst/>
                <a:latin typeface="+mn-lt"/>
                <a:ea typeface="+mn-ea"/>
                <a:cs typeface="+mn-cs"/>
              </a:rPr>
              <a:t>" — emocionalmente agotador. La compasión es una respuesta activa orientada a la ayuda — más sostenible para el clínico y, según la evidencia, es lo que los pacientes realmente valoran.</a:t>
            </a:r>
          </a:p>
          <a:p>
            <a:r>
              <a:rPr lang="es-ES" sz="1200" b="0" i="0" kern="1200" dirty="0">
                <a:solidFill>
                  <a:schemeClr val="tx1"/>
                </a:solidFill>
                <a:effectLst/>
                <a:latin typeface="+mn-lt"/>
                <a:ea typeface="+mn-ea"/>
                <a:cs typeface="+mn-cs"/>
              </a:rPr>
              <a:t>En definitiva, la comunicación de calidad no es un lujo, sino una herramienta clínica de eficacia comprobada, esencial para mejorar tanto los resultados como la experiencia del paciente. </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Llegamos a  </a:t>
            </a:r>
            <a:r>
              <a:rPr lang="es-ES" sz="1200" kern="1200" dirty="0" err="1">
                <a:solidFill>
                  <a:schemeClr val="tx1"/>
                </a:solidFill>
                <a:effectLst/>
                <a:latin typeface="+mn-lt"/>
                <a:ea typeface="+mn-ea"/>
                <a:cs typeface="+mn-cs"/>
              </a:rPr>
              <a:t>EuroACT</a:t>
            </a:r>
            <a:r>
              <a:rPr lang="es-ES" sz="1200" kern="1200" dirty="0">
                <a:solidFill>
                  <a:schemeClr val="tx1"/>
                </a:solidFill>
                <a:effectLst/>
                <a:latin typeface="+mn-lt"/>
                <a:ea typeface="+mn-ea"/>
                <a:cs typeface="+mn-cs"/>
              </a:rPr>
              <a:t>. Un ambicioso proyecto que mapea la investigación y la equidad en Europa.</a:t>
            </a:r>
            <a:endParaRPr lang="en-GB" sz="1200" kern="1200" dirty="0">
              <a:solidFill>
                <a:schemeClr val="tx1"/>
              </a:solidFill>
              <a:effectLst/>
              <a:latin typeface="+mn-lt"/>
              <a:ea typeface="+mn-ea"/>
              <a:cs typeface="+mn-cs"/>
            </a:endParaRPr>
          </a:p>
          <a:p>
            <a:r>
              <a:rPr lang="es-ES" sz="1200" kern="1200" dirty="0" err="1">
                <a:solidFill>
                  <a:schemeClr val="tx1"/>
                </a:solidFill>
                <a:effectLst/>
                <a:latin typeface="+mn-lt"/>
                <a:ea typeface="+mn-ea"/>
                <a:cs typeface="+mn-cs"/>
              </a:rPr>
              <a:t>EuroACT</a:t>
            </a:r>
            <a:r>
              <a:rPr lang="es-ES" sz="1200" kern="1200" dirty="0">
                <a:solidFill>
                  <a:schemeClr val="tx1"/>
                </a:solidFill>
                <a:effectLst/>
                <a:latin typeface="+mn-lt"/>
                <a:ea typeface="+mn-ea"/>
                <a:cs typeface="+mn-cs"/>
              </a:rPr>
              <a:t> tiene un objetivo claro: asegurar acceso equitativo a ensayos clínicos e integrar la evidencia reportada por el paciente. Han analizado datos de 24.797 ensayos clínicos en cáncer en 53 países europeos  y 27 enfermedades entre cáncer sólido y hematológico. Un hallazgo importante: solo un 22% de estos ensayos incluyen resultados reportados por los propios pacientes. Esto significa que la voz del paciente sigue siendo, lamentablemente, invisible en 4 de cada 5 estudios. Además, la distribución geográfica de estos ensayos en Europa es profundamente desigual, lo que agrava las barreras de acceso.</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Este panorama nos obliga a reflexionar. ¿Qué estrategias podemos implementar para que la voz del paciente no sea una excepción, sino una norma en la investigación clínica? Exploremos algunas de estas estrategias a continuación.</a:t>
            </a:r>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EuroACT</a:t>
            </a:r>
            <a:r>
              <a:rPr lang="es-ES" dirty="0"/>
              <a:t> no solo identifica el problema, también ofrece una herramienta de trabajo.</a:t>
            </a:r>
          </a:p>
          <a:p>
            <a:r>
              <a:rPr lang="es-ES" dirty="0"/>
              <a:t>Este </a:t>
            </a:r>
            <a:r>
              <a:rPr lang="es-ES" dirty="0" err="1"/>
              <a:t>dashboard</a:t>
            </a:r>
            <a:r>
              <a:rPr lang="es-ES" dirty="0"/>
              <a:t> abierto permite visualizar dónde están los ensayos clínicos, qué enfermedades están representadas y qué porcentaje incorpora resultados reportados por pacientes.</a:t>
            </a:r>
          </a:p>
          <a:p>
            <a:r>
              <a:rPr lang="es-ES" dirty="0"/>
              <a:t>Además, están desarrollando un </a:t>
            </a:r>
            <a:r>
              <a:rPr lang="es-ES" dirty="0" err="1"/>
              <a:t>chatbot</a:t>
            </a:r>
            <a:r>
              <a:rPr lang="es-ES" dirty="0"/>
              <a:t> basado en inteligencia artificial para facilitar el acceso a esta información.</a:t>
            </a:r>
          </a:p>
          <a:p>
            <a:r>
              <a:rPr lang="es-ES" dirty="0"/>
              <a:t>El objetivo es simple: democratizar el acceso al conocimiento y convertir los datos en acción.</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Si tuviera que resumir todo lo presentado hoy en tres mensajes:</a:t>
            </a:r>
          </a:p>
          <a:p>
            <a:r>
              <a:rPr lang="es-ES" dirty="0"/>
              <a:t>Primero, seguimos teniendo brechas importantes en diagnóstico y acceso.</a:t>
            </a:r>
          </a:p>
          <a:p>
            <a:r>
              <a:rPr lang="es-ES" dirty="0"/>
              <a:t>Segundo, existe una carga emocional y social enorme no sólo en el paciente, también en el cuidador, que rara vez medimos de forma sistemática.</a:t>
            </a:r>
          </a:p>
          <a:p>
            <a:r>
              <a:rPr lang="es-ES" dirty="0"/>
              <a:t>Y tercero, la experiencia del paciente genera evidencia útil para la práctica clínica, la investigación y la regulación.</a:t>
            </a:r>
          </a:p>
          <a:p>
            <a:r>
              <a:rPr lang="es-ES" dirty="0"/>
              <a:t>La voz del paciente no es un complemento. Es una fuente de conocimiento.</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mn-lt"/>
                <a:ea typeface="+mn-ea"/>
                <a:cs typeface="+mn-cs"/>
              </a:rPr>
              <a:t>Y así, llegamos a la 'Llamada a la Acción', una hoja de ruta clara para investigadores, clínicos, reguladores y organizaciones de pacientes.</a:t>
            </a:r>
          </a:p>
          <a:p>
            <a:r>
              <a:rPr lang="es-ES" sz="1200" b="1" i="0" kern="1200" dirty="0">
                <a:solidFill>
                  <a:schemeClr val="tx1"/>
                </a:solidFill>
                <a:effectLst/>
                <a:latin typeface="+mn-lt"/>
                <a:ea typeface="+mn-ea"/>
                <a:cs typeface="+mn-cs"/>
              </a:rPr>
              <a:t>Clínica: </a:t>
            </a:r>
            <a:r>
              <a:rPr lang="es-ES" sz="1200" b="0" i="0" kern="1200" dirty="0">
                <a:solidFill>
                  <a:schemeClr val="tx1"/>
                </a:solidFill>
                <a:effectLst/>
                <a:latin typeface="+mn-lt"/>
                <a:ea typeface="+mn-ea"/>
                <a:cs typeface="+mn-cs"/>
              </a:rPr>
              <a:t> Incorporar </a:t>
            </a:r>
            <a:r>
              <a:rPr lang="es-ES" sz="1200" b="0" i="0" kern="1200" dirty="0" err="1">
                <a:solidFill>
                  <a:schemeClr val="tx1"/>
                </a:solidFill>
                <a:effectLst/>
                <a:latin typeface="+mn-lt"/>
                <a:ea typeface="+mn-ea"/>
                <a:cs typeface="+mn-cs"/>
              </a:rPr>
              <a:t>PROMs</a:t>
            </a:r>
            <a:r>
              <a:rPr lang="es-ES" sz="1200" b="0" i="0" kern="1200" dirty="0">
                <a:solidFill>
                  <a:schemeClr val="tx1"/>
                </a:solidFill>
                <a:effectLst/>
                <a:latin typeface="+mn-lt"/>
                <a:ea typeface="+mn-ea"/>
                <a:cs typeface="+mn-cs"/>
              </a:rPr>
              <a:t> y </a:t>
            </a:r>
            <a:r>
              <a:rPr lang="es-ES" sz="1200" b="0" i="0" kern="1200" dirty="0" err="1">
                <a:solidFill>
                  <a:schemeClr val="tx1"/>
                </a:solidFill>
                <a:effectLst/>
                <a:latin typeface="+mn-lt"/>
                <a:ea typeface="+mn-ea"/>
                <a:cs typeface="+mn-cs"/>
              </a:rPr>
              <a:t>FROMs</a:t>
            </a:r>
            <a:r>
              <a:rPr lang="es-ES" sz="1200" b="0" i="0" kern="1200" dirty="0">
                <a:solidFill>
                  <a:schemeClr val="tx1"/>
                </a:solidFill>
                <a:effectLst/>
                <a:latin typeface="+mn-lt"/>
                <a:ea typeface="+mn-ea"/>
                <a:cs typeface="+mn-cs"/>
              </a:rPr>
              <a:t> en la consulta rutinaria. Preguntar por el impacto emocional y la carga del cuidador.</a:t>
            </a:r>
          </a:p>
          <a:p>
            <a:r>
              <a:rPr lang="es-ES" sz="1200" b="1" i="0" kern="1200" dirty="0">
                <a:solidFill>
                  <a:schemeClr val="tx1"/>
                </a:solidFill>
                <a:effectLst/>
                <a:latin typeface="+mn-lt"/>
                <a:ea typeface="+mn-ea"/>
                <a:cs typeface="+mn-cs"/>
              </a:rPr>
              <a:t>Investigación::</a:t>
            </a:r>
            <a:r>
              <a:rPr lang="es-ES" sz="1200" b="0" i="0" kern="1200" dirty="0">
                <a:solidFill>
                  <a:schemeClr val="tx1"/>
                </a:solidFill>
                <a:effectLst/>
                <a:latin typeface="+mn-lt"/>
                <a:ea typeface="+mn-ea"/>
                <a:cs typeface="+mn-cs"/>
              </a:rPr>
              <a:t> Hacer de la </a:t>
            </a:r>
            <a:r>
              <a:rPr lang="es-ES" sz="1200" b="0" i="0" kern="1200" dirty="0" err="1">
                <a:solidFill>
                  <a:schemeClr val="tx1"/>
                </a:solidFill>
                <a:effectLst/>
                <a:latin typeface="+mn-lt"/>
                <a:ea typeface="+mn-ea"/>
                <a:cs typeface="+mn-cs"/>
              </a:rPr>
              <a:t>QoL</a:t>
            </a:r>
            <a:r>
              <a:rPr lang="es-ES" sz="1200" b="0" i="0" kern="1200" dirty="0">
                <a:solidFill>
                  <a:schemeClr val="tx1"/>
                </a:solidFill>
                <a:effectLst/>
                <a:latin typeface="+mn-lt"/>
                <a:ea typeface="+mn-ea"/>
                <a:cs typeface="+mn-cs"/>
              </a:rPr>
              <a:t> un </a:t>
            </a:r>
            <a:r>
              <a:rPr lang="es-ES" sz="1200" b="0" i="0" kern="1200" dirty="0" err="1">
                <a:solidFill>
                  <a:schemeClr val="tx1"/>
                </a:solidFill>
                <a:effectLst/>
                <a:latin typeface="+mn-lt"/>
                <a:ea typeface="+mn-ea"/>
                <a:cs typeface="+mn-cs"/>
              </a:rPr>
              <a:t>co-endpoint</a:t>
            </a:r>
            <a:r>
              <a:rPr lang="es-ES" sz="1200" b="0" i="0" kern="1200" dirty="0">
                <a:solidFill>
                  <a:schemeClr val="tx1"/>
                </a:solidFill>
                <a:effectLst/>
                <a:latin typeface="+mn-lt"/>
                <a:ea typeface="+mn-ea"/>
                <a:cs typeface="+mn-cs"/>
              </a:rPr>
              <a:t> primario. Involucrar a pacientes desde el diseño del ensayo.</a:t>
            </a:r>
          </a:p>
          <a:p>
            <a:r>
              <a:rPr lang="es-ES" sz="1200" b="1" i="0" kern="1200" dirty="0">
                <a:solidFill>
                  <a:schemeClr val="tx1"/>
                </a:solidFill>
                <a:effectLst/>
                <a:latin typeface="+mn-lt"/>
                <a:ea typeface="+mn-ea"/>
                <a:cs typeface="+mn-cs"/>
              </a:rPr>
              <a:t>Regulatorio: </a:t>
            </a:r>
            <a:r>
              <a:rPr lang="es-ES" sz="1200" b="0" i="0" kern="1200" dirty="0">
                <a:solidFill>
                  <a:schemeClr val="tx1"/>
                </a:solidFill>
                <a:effectLst/>
                <a:latin typeface="+mn-lt"/>
                <a:ea typeface="+mn-ea"/>
                <a:cs typeface="+mn-cs"/>
              </a:rPr>
              <a:t>Integrar el PED desde las fases tempranas. No como requisito burocrático — como evidencia.</a:t>
            </a:r>
          </a:p>
          <a:p>
            <a:r>
              <a:rPr lang="es-ES" sz="1200" b="1" i="0" kern="1200" dirty="0">
                <a:solidFill>
                  <a:schemeClr val="tx1"/>
                </a:solidFill>
                <a:effectLst/>
                <a:latin typeface="+mn-lt"/>
                <a:ea typeface="+mn-ea"/>
                <a:cs typeface="+mn-cs"/>
              </a:rPr>
              <a:t>Atención primaria: </a:t>
            </a:r>
            <a:r>
              <a:rPr lang="es-ES" sz="1200" b="0" i="0" kern="1200" dirty="0">
                <a:solidFill>
                  <a:schemeClr val="tx1"/>
                </a:solidFill>
                <a:effectLst/>
                <a:latin typeface="+mn-lt"/>
                <a:ea typeface="+mn-ea"/>
                <a:cs typeface="+mn-cs"/>
              </a:rPr>
              <a:t>Elaborar una hoja de ruta para la acelerar la ruta diagnóstica en linfoma, sobre todo los agresivos. Decisiones compartidas en terapias innovadoras como CAR-T.</a:t>
            </a:r>
          </a:p>
          <a:p>
            <a:r>
              <a:rPr lang="es-ES" sz="1200" b="0" i="0" kern="1200" dirty="0">
                <a:solidFill>
                  <a:schemeClr val="tx1"/>
                </a:solidFill>
                <a:effectLst/>
                <a:latin typeface="+mn-lt"/>
                <a:ea typeface="+mn-ea"/>
                <a:cs typeface="+mn-cs"/>
              </a:rPr>
              <a:t>Explorar el </a:t>
            </a:r>
            <a:r>
              <a:rPr lang="es-ES" sz="1200" b="0" i="0" kern="1200" dirty="0" err="1">
                <a:solidFill>
                  <a:schemeClr val="tx1"/>
                </a:solidFill>
                <a:effectLst/>
                <a:latin typeface="+mn-lt"/>
                <a:ea typeface="+mn-ea"/>
                <a:cs typeface="+mn-cs"/>
              </a:rPr>
              <a:t>Dashboard</a:t>
            </a:r>
            <a:r>
              <a:rPr lang="es-ES" sz="1200" b="0" i="0" kern="1200" dirty="0">
                <a:solidFill>
                  <a:schemeClr val="tx1"/>
                </a:solidFill>
                <a:effectLst/>
                <a:latin typeface="+mn-lt"/>
                <a:ea typeface="+mn-ea"/>
                <a:cs typeface="+mn-cs"/>
              </a:rPr>
              <a:t> de </a:t>
            </a:r>
            <a:r>
              <a:rPr lang="es-ES" sz="1200" b="0" i="0" kern="1200" dirty="0" err="1">
                <a:solidFill>
                  <a:schemeClr val="tx1"/>
                </a:solidFill>
                <a:effectLst/>
                <a:latin typeface="+mn-lt"/>
                <a:ea typeface="+mn-ea"/>
                <a:cs typeface="+mn-cs"/>
              </a:rPr>
              <a:t>EuroACT</a:t>
            </a:r>
            <a:r>
              <a:rPr lang="es-ES" sz="1200" b="0" i="0" kern="1200" dirty="0">
                <a:solidFill>
                  <a:schemeClr val="tx1"/>
                </a:solidFill>
                <a:effectLst/>
                <a:latin typeface="+mn-lt"/>
                <a:ea typeface="+mn-ea"/>
                <a:cs typeface="+mn-cs"/>
              </a:rPr>
              <a:t>. Escuchar a las organizaciones de pacientes — pueden ser vuestro mejor socio, saben lo que viven y lo que importa a los pacientes. </a:t>
            </a:r>
          </a:p>
          <a:p>
            <a:r>
              <a:rPr lang="es-ES" sz="1200" b="1" i="0" kern="1200" dirty="0">
                <a:solidFill>
                  <a:schemeClr val="tx1"/>
                </a:solidFill>
                <a:effectLst/>
                <a:latin typeface="+mn-lt"/>
                <a:ea typeface="+mn-ea"/>
                <a:cs typeface="+mn-cs"/>
              </a:rPr>
              <a:t>Para finalizar:</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Gracias a todos los pacientes, cuidadores e investigadores cuya experiencia hace posible esta ciencia. Su voz es el dato más importante que tenemos.</a:t>
            </a:r>
          </a:p>
          <a:p>
            <a:r>
              <a:rPr lang="es-ES" sz="1200" b="0" i="0" kern="1200" dirty="0">
                <a:solidFill>
                  <a:schemeClr val="tx1"/>
                </a:solidFill>
                <a:effectLst/>
                <a:latin typeface="+mn-lt"/>
                <a:ea typeface="+mn-ea"/>
                <a:cs typeface="+mn-cs"/>
              </a:rPr>
              <a:t>Muchas gracias.</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Once iniciativas presentadas por organizaciones de pacientes, organizadas en bloques temáticos:</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Abordamos, los hallazgos sobre errores del diagnóstico en LBDCG, hasta la optimización de la calidad de vida con terapias avanzadas como CAR-T, </a:t>
            </a:r>
            <a:r>
              <a:rPr lang="en-GB" sz="1200" kern="1200" dirty="0">
                <a:solidFill>
                  <a:schemeClr val="tx1"/>
                </a:solidFill>
                <a:effectLst/>
                <a:latin typeface="+mn-lt"/>
                <a:ea typeface="+mn-ea"/>
                <a:cs typeface="+mn-cs"/>
              </a:rPr>
              <a:t>y </a:t>
            </a:r>
            <a:r>
              <a:rPr lang="en-GB" sz="1200" kern="1200" dirty="0" err="1">
                <a:solidFill>
                  <a:schemeClr val="tx1"/>
                </a:solidFill>
                <a:effectLst/>
                <a:latin typeface="+mn-lt"/>
                <a:ea typeface="+mn-ea"/>
                <a:cs typeface="+mn-cs"/>
              </a:rPr>
              <a:t>biespecíficos</a:t>
            </a:r>
            <a:r>
              <a:rPr lang="en-GB" sz="1200" kern="1200" dirty="0">
                <a:solidFill>
                  <a:schemeClr val="tx1"/>
                </a:solidFill>
                <a:effectLst/>
                <a:latin typeface="+mn-lt"/>
                <a:ea typeface="+mn-ea"/>
                <a:cs typeface="+mn-cs"/>
              </a:rPr>
              <a:t>. </a:t>
            </a:r>
          </a:p>
          <a:p>
            <a:r>
              <a:rPr lang="es-ES" sz="1200" kern="1200" dirty="0">
                <a:solidFill>
                  <a:schemeClr val="tx1"/>
                </a:solidFill>
                <a:effectLst/>
                <a:latin typeface="+mn-lt"/>
                <a:ea typeface="+mn-ea"/>
                <a:cs typeface="+mn-cs"/>
              </a:rPr>
              <a:t>Un eje central es la experiencia del paciente y del cuidador. Veremos estudios sobre la carga y el estrés emocional, destacando el impacto integral de la enfermedad en todo el entorno familiar</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Además, se tocan aspectos fundamentales como la elegibilidad para tratamientos innovadores, la comunicación médico-paciente, y la integración de datos de experiencia del paciente en los procesos regulatorios y de evaluación, también una investigación sobre acceso a ensayos clínicos en Europa. </a:t>
            </a:r>
            <a:endParaRPr lang="en-GB" dirty="0"/>
          </a:p>
        </p:txBody>
      </p:sp>
      <p:sp>
        <p:nvSpPr>
          <p:cNvPr id="4" name="Slide Number Placeholder 3"/>
          <p:cNvSpPr>
            <a:spLocks noGrp="1"/>
          </p:cNvSpPr>
          <p:nvPr>
            <p:ph type="sldNum" sz="quarter" idx="5"/>
          </p:nvPr>
        </p:nvSpPr>
        <p:spPr/>
        <p:txBody>
          <a:bodyPr/>
          <a:lstStyle/>
          <a:p>
            <a:fld id="{50C4F543-8A2D-4971-B859-070E05ED721B}" type="slidenum">
              <a:rPr lang="en-GB" smtClean="0"/>
              <a:t>3</a:t>
            </a:fld>
            <a:endParaRPr lang="en-GB"/>
          </a:p>
        </p:txBody>
      </p:sp>
    </p:spTree>
    <p:extLst>
      <p:ext uri="{BB962C8B-B14F-4D97-AF65-F5344CB8AC3E}">
        <p14:creationId xmlns:p14="http://schemas.microsoft.com/office/powerpoint/2010/main" val="3664181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Comenzamos con un estudio de Lymphoma </a:t>
            </a:r>
            <a:r>
              <a:rPr lang="es-ES" sz="1200" kern="1200" dirty="0" err="1">
                <a:solidFill>
                  <a:schemeClr val="tx1"/>
                </a:solidFill>
                <a:effectLst/>
                <a:latin typeface="+mn-lt"/>
                <a:ea typeface="+mn-ea"/>
                <a:cs typeface="+mn-cs"/>
              </a:rPr>
              <a:t>Coalition</a:t>
            </a:r>
            <a:r>
              <a:rPr lang="es-ES" sz="1200" kern="1200" dirty="0">
                <a:solidFill>
                  <a:schemeClr val="tx1"/>
                </a:solidFill>
                <a:effectLst/>
                <a:latin typeface="+mn-lt"/>
                <a:ea typeface="+mn-ea"/>
                <a:cs typeface="+mn-cs"/>
              </a:rPr>
              <a:t>, sobre el "Error Diagnóstico en el Linfoma Difuso de Células B Grandes", o DLBCL, y su impacto global.</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Con una muestra de más de 1.300 pacientes de cinco países europeos el hallazgo clave: es que el 45% de los pacientes con DLBCL recibió un diagnóstico erróneo antes del correcto. Las tasas varían entre países, pero el problema es generalizado y en el Reino Unido, esa cifra sube al 56%.</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Los pacientes mal diagnosticados esperaron el doble — 31% más de 3 meses — y realizaron el doble de consultas antes de llegar al diagnóstico correcto. Cada semana de retraso en un linfoma agresivo puede ser determinante.</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El error más frecuente:</a:t>
            </a:r>
            <a:r>
              <a:rPr lang="es-ES" sz="1200" kern="1200" dirty="0">
                <a:solidFill>
                  <a:schemeClr val="tx1"/>
                </a:solidFill>
                <a:effectLst/>
                <a:latin typeface="+mn-lt"/>
                <a:ea typeface="+mn-ea"/>
                <a:cs typeface="+mn-cs"/>
              </a:rPr>
              <a:t> confundir DLBCL con otro tipo de cáncer — hematológico o sólido.</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mn-lt"/>
                <a:ea typeface="+mn-ea"/>
                <a:cs typeface="+mn-cs"/>
              </a:rPr>
              <a:t>La </a:t>
            </a:r>
            <a:r>
              <a:rPr lang="es-ES" sz="1200" b="1" i="0" kern="1200" dirty="0">
                <a:solidFill>
                  <a:schemeClr val="tx1"/>
                </a:solidFill>
                <a:effectLst/>
                <a:latin typeface="+mn-lt"/>
                <a:ea typeface="+mn-ea"/>
                <a:cs typeface="+mn-cs"/>
              </a:rPr>
              <a:t>carga sistémica del diagnóstico erróneo</a:t>
            </a:r>
            <a:r>
              <a:rPr lang="es-ES" sz="1200" b="0" i="0" kern="1200" dirty="0">
                <a:solidFill>
                  <a:schemeClr val="tx1"/>
                </a:solidFill>
                <a:effectLst/>
                <a:latin typeface="+mn-lt"/>
                <a:ea typeface="+mn-ea"/>
                <a:cs typeface="+mn-cs"/>
              </a:rPr>
              <a:t>, se traduce en impactos clínicos, psicológicos y en el sistema de salud.</a:t>
            </a:r>
          </a:p>
          <a:p>
            <a:pPr lvl="0"/>
            <a:r>
              <a:rPr lang="en-GB" sz="1200" kern="1200" dirty="0">
                <a:solidFill>
                  <a:schemeClr val="tx1"/>
                </a:solidFill>
                <a:effectLst/>
                <a:latin typeface="+mn-lt"/>
                <a:ea typeface="+mn-ea"/>
                <a:cs typeface="+mn-cs"/>
              </a:rPr>
              <a:t>La </a:t>
            </a:r>
            <a:r>
              <a:rPr lang="en-GB" sz="1200" kern="1200" dirty="0" err="1">
                <a:solidFill>
                  <a:schemeClr val="tx1"/>
                </a:solidFill>
                <a:effectLst/>
                <a:latin typeface="+mn-lt"/>
                <a:ea typeface="+mn-ea"/>
                <a:cs typeface="+mn-cs"/>
              </a:rPr>
              <a:t>espera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prolongada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supone</a:t>
            </a:r>
            <a:r>
              <a:rPr lang="en-GB" sz="1200" kern="1200" dirty="0">
                <a:solidFill>
                  <a:schemeClr val="tx1"/>
                </a:solidFill>
                <a:effectLst/>
                <a:latin typeface="+mn-lt"/>
                <a:ea typeface="+mn-ea"/>
                <a:cs typeface="+mn-cs"/>
              </a:rPr>
              <a:t> mayor </a:t>
            </a:r>
            <a:r>
              <a:rPr lang="en-GB" sz="1200" kern="1200" dirty="0" err="1">
                <a:solidFill>
                  <a:schemeClr val="tx1"/>
                </a:solidFill>
                <a:effectLst/>
                <a:latin typeface="+mn-lt"/>
                <a:ea typeface="+mn-ea"/>
                <a:cs typeface="+mn-cs"/>
              </a:rPr>
              <a:t>uso</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recursos</a:t>
            </a:r>
            <a:r>
              <a:rPr lang="en-GB"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69% de los pacientes necesitó 3 o más consultas médicas hasta orientar el diagnóstico correcto.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Tres </a:t>
            </a:r>
            <a:r>
              <a:rPr lang="en-GB" sz="1200" b="1" kern="1200" dirty="0" err="1">
                <a:solidFill>
                  <a:schemeClr val="tx1"/>
                </a:solidFill>
                <a:effectLst/>
                <a:latin typeface="+mn-lt"/>
                <a:ea typeface="+mn-ea"/>
                <a:cs typeface="+mn-cs"/>
              </a:rPr>
              <a:t>consecuencias</a:t>
            </a:r>
            <a:r>
              <a:rPr lang="en-GB" sz="1200" b="1" kern="1200" dirty="0">
                <a:solidFill>
                  <a:schemeClr val="tx1"/>
                </a:solidFill>
                <a:effectLst/>
                <a:latin typeface="+mn-lt"/>
                <a:ea typeface="+mn-ea"/>
                <a:cs typeface="+mn-cs"/>
              </a:rPr>
              <a:t> </a:t>
            </a:r>
            <a:r>
              <a:rPr lang="en-GB" sz="1200" b="1" kern="1200" dirty="0" err="1">
                <a:solidFill>
                  <a:schemeClr val="tx1"/>
                </a:solidFill>
                <a:effectLst/>
                <a:latin typeface="+mn-lt"/>
                <a:ea typeface="+mn-ea"/>
                <a:cs typeface="+mn-cs"/>
              </a:rPr>
              <a:t>concretas</a:t>
            </a:r>
            <a:r>
              <a:rPr lang="en-GB" sz="1200" b="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Retraso en tratamiento que compromete el pronóstico</a:t>
            </a:r>
            <a:endParaRPr lang="en-GB"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Mayor carga psicológica — incertidumbre prolongada para paciente y familia</a:t>
            </a:r>
            <a:endParaRPr lang="en-GB"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Presión evitable sobre el sistema sanitario</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kern="1200" dirty="0">
                <a:solidFill>
                  <a:schemeClr val="tx1"/>
                </a:solidFill>
                <a:effectLst/>
                <a:latin typeface="+mn-lt"/>
                <a:ea typeface="+mn-ea"/>
                <a:cs typeface="+mn-cs"/>
              </a:rPr>
              <a:t>Implicación clínica:</a:t>
            </a:r>
            <a:r>
              <a:rPr lang="es-ES" sz="1200" kern="1200" dirty="0">
                <a:solidFill>
                  <a:schemeClr val="tx1"/>
                </a:solidFill>
                <a:effectLst/>
                <a:latin typeface="+mn-lt"/>
                <a:ea typeface="+mn-ea"/>
                <a:cs typeface="+mn-cs"/>
              </a:rPr>
              <a:t> Los datos justifican elaborar una hoja de ruta para determinar alto índice de sospecha diagnóstica, útil en atención primaria y especializada. </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Se requiere mejor formación en atención primaria para la identificación de síntomas, generar vías rápidas de derivación, asegurar los recursos durante el proceso diagnóstico, y que se disponga de registros para monitorizar equidad en diagnóstico. </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Un protocolo de derivación rápida cuando se sospecha linfoma puede salvar vidas y reducir costes a largo plazo.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Pasamos ahora a una iniciativa de </a:t>
            </a:r>
            <a:r>
              <a:rPr lang="es-ES" sz="1200" b="1" u="none" strike="noStrike" kern="1200" dirty="0">
                <a:solidFill>
                  <a:schemeClr val="tx1"/>
                </a:solidFill>
                <a:effectLst/>
                <a:latin typeface="+mn-lt"/>
                <a:ea typeface="+mn-ea"/>
                <a:cs typeface="+mn-cs"/>
              </a:rPr>
              <a:t>Organización Europea para la Investigación y Tratamiento del Cáncer</a:t>
            </a:r>
            <a:r>
              <a:rPr lang="es-ES" dirty="0"/>
              <a:t> (</a:t>
            </a:r>
            <a:r>
              <a:rPr lang="es-ES" sz="1200" kern="1200" dirty="0">
                <a:solidFill>
                  <a:schemeClr val="tx1"/>
                </a:solidFill>
                <a:effectLst/>
                <a:latin typeface="+mn-lt"/>
                <a:ea typeface="+mn-ea"/>
                <a:cs typeface="+mn-cs"/>
              </a:rPr>
              <a:t>EORTC), en colaboración con Lymphoma </a:t>
            </a:r>
            <a:r>
              <a:rPr lang="es-ES" sz="1200" kern="1200" dirty="0" err="1">
                <a:solidFill>
                  <a:schemeClr val="tx1"/>
                </a:solidFill>
                <a:effectLst/>
                <a:latin typeface="+mn-lt"/>
                <a:ea typeface="+mn-ea"/>
                <a:cs typeface="+mn-cs"/>
              </a:rPr>
              <a:t>Coalition</a:t>
            </a:r>
            <a:r>
              <a:rPr lang="es-ES" sz="1200" kern="1200" dirty="0">
                <a:solidFill>
                  <a:schemeClr val="tx1"/>
                </a:solidFill>
                <a:effectLst/>
                <a:latin typeface="+mn-lt"/>
                <a:ea typeface="+mn-ea"/>
                <a:cs typeface="+mn-cs"/>
              </a:rPr>
              <a:t>, ALA; y </a:t>
            </a:r>
            <a:r>
              <a:rPr lang="es-ES" sz="1200" kern="1200" dirty="0" err="1">
                <a:solidFill>
                  <a:schemeClr val="tx1"/>
                </a:solidFill>
                <a:effectLst/>
                <a:latin typeface="+mn-lt"/>
                <a:ea typeface="+mn-ea"/>
                <a:cs typeface="+mn-cs"/>
              </a:rPr>
              <a:t>Myeloma</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Patients</a:t>
            </a:r>
            <a:r>
              <a:rPr lang="es-ES" sz="1200" kern="1200" dirty="0">
                <a:solidFill>
                  <a:schemeClr val="tx1"/>
                </a:solidFill>
                <a:effectLst/>
                <a:latin typeface="+mn-lt"/>
                <a:ea typeface="+mn-ea"/>
                <a:cs typeface="+mn-cs"/>
              </a:rPr>
              <a:t> Europe: el </a:t>
            </a:r>
            <a:r>
              <a:rPr lang="es-ES" sz="1200" b="1" kern="1200" dirty="0">
                <a:solidFill>
                  <a:schemeClr val="tx1"/>
                </a:solidFill>
                <a:effectLst/>
                <a:latin typeface="+mn-lt"/>
                <a:ea typeface="+mn-ea"/>
                <a:cs typeface="+mn-cs"/>
              </a:rPr>
              <a:t>Desarrollo de un Módulo de PRO para medición de Calidad de Vida (</a:t>
            </a:r>
            <a:r>
              <a:rPr lang="es-ES" sz="1200" b="1" kern="1200" dirty="0" err="1">
                <a:solidFill>
                  <a:schemeClr val="tx1"/>
                </a:solidFill>
                <a:effectLst/>
                <a:latin typeface="+mn-lt"/>
                <a:ea typeface="+mn-ea"/>
                <a:cs typeface="+mn-cs"/>
              </a:rPr>
              <a:t>QoL</a:t>
            </a:r>
            <a:r>
              <a:rPr lang="es-ES" sz="1200" b="1" kern="1200" dirty="0">
                <a:solidFill>
                  <a:schemeClr val="tx1"/>
                </a:solidFill>
                <a:effectLst/>
                <a:latin typeface="+mn-lt"/>
                <a:ea typeface="+mn-ea"/>
                <a:cs typeface="+mn-cs"/>
              </a:rPr>
              <a:t>) para terapias CAR-T y </a:t>
            </a:r>
            <a:r>
              <a:rPr lang="es-ES" sz="1200" b="1" kern="1200" dirty="0" err="1">
                <a:solidFill>
                  <a:schemeClr val="tx1"/>
                </a:solidFill>
                <a:effectLst/>
                <a:latin typeface="+mn-lt"/>
                <a:ea typeface="+mn-ea"/>
                <a:cs typeface="+mn-cs"/>
              </a:rPr>
              <a:t>Biespecíficos</a:t>
            </a:r>
            <a:r>
              <a:rPr lang="es-ES" sz="1200" b="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El problema:</a:t>
            </a:r>
            <a:r>
              <a:rPr lang="es-ES" sz="1200" kern="1200" dirty="0">
                <a:solidFill>
                  <a:schemeClr val="tx1"/>
                </a:solidFill>
                <a:effectLst/>
                <a:latin typeface="+mn-lt"/>
                <a:ea typeface="+mn-ea"/>
                <a:cs typeface="+mn-cs"/>
              </a:rPr>
              <a:t> No existe ningún cuestionario validado, multilingüe y específico para medir la calidad de vida en pacientes con CAR-T o </a:t>
            </a:r>
            <a:r>
              <a:rPr lang="es-ES" sz="1200" kern="1200" dirty="0" err="1">
                <a:solidFill>
                  <a:schemeClr val="tx1"/>
                </a:solidFill>
                <a:effectLst/>
                <a:latin typeface="+mn-lt"/>
                <a:ea typeface="+mn-ea"/>
                <a:cs typeface="+mn-cs"/>
              </a:rPr>
              <a:t>bispecíficos</a:t>
            </a:r>
            <a:r>
              <a:rPr lang="es-ES" sz="1200" kern="1200" dirty="0">
                <a:solidFill>
                  <a:schemeClr val="tx1"/>
                </a:solidFill>
                <a:effectLst/>
                <a:latin typeface="+mn-lt"/>
                <a:ea typeface="+mn-ea"/>
                <a:cs typeface="+mn-cs"/>
              </a:rPr>
              <a:t> T. Los instrumentos genéricos no capturan la casuística de estas terapias, y la experiencia real de los pacientes.  </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 Fase I fue robusta: 45 pacientes y 38 profesionales sanitarios de siete países fueron entrevistados, siguiendo directrices de EORTC QLG. Se identificaron </a:t>
            </a:r>
            <a:r>
              <a:rPr lang="es-ES" sz="1200" b="1" kern="1200" dirty="0">
                <a:solidFill>
                  <a:schemeClr val="tx1"/>
                </a:solidFill>
                <a:effectLst/>
                <a:latin typeface="+mn-lt"/>
                <a:ea typeface="+mn-ea"/>
                <a:cs typeface="+mn-cs"/>
              </a:rPr>
              <a:t>más de 90 aspectos relevantes para la </a:t>
            </a:r>
            <a:r>
              <a:rPr lang="es-ES" sz="1200" b="1" kern="1200" dirty="0" err="1">
                <a:solidFill>
                  <a:schemeClr val="tx1"/>
                </a:solidFill>
                <a:effectLst/>
                <a:latin typeface="+mn-lt"/>
                <a:ea typeface="+mn-ea"/>
                <a:cs typeface="+mn-cs"/>
              </a:rPr>
              <a:t>QoL</a:t>
            </a:r>
            <a:r>
              <a:rPr lang="es-ES" sz="1200" b="1" kern="1200" dirty="0">
                <a:solidFill>
                  <a:schemeClr val="tx1"/>
                </a:solidFill>
                <a:effectLst/>
                <a:latin typeface="+mn-lt"/>
                <a:ea typeface="+mn-ea"/>
                <a:cs typeface="+mn-cs"/>
              </a:rPr>
              <a:t> y se validaron con los datos de las organizaciones que dominan esa investigación cuantitativa y cualitativa de la experiencia del paciente en linfoma, mieloma y leucemia</a:t>
            </a:r>
            <a:r>
              <a:rPr lang="es-ES" sz="1200" kern="1200" dirty="0">
                <a:solidFill>
                  <a:schemeClr val="tx1"/>
                </a:solidFill>
                <a:effectLst/>
                <a:latin typeface="+mn-lt"/>
                <a:ea typeface="+mn-ea"/>
                <a:cs typeface="+mn-cs"/>
              </a:rPr>
              <a:t>. Destaca que </a:t>
            </a:r>
            <a:r>
              <a:rPr lang="es-ES" sz="1200" b="1" kern="1200" dirty="0">
                <a:solidFill>
                  <a:schemeClr val="tx1"/>
                </a:solidFill>
                <a:effectLst/>
                <a:latin typeface="+mn-lt"/>
                <a:ea typeface="+mn-ea"/>
                <a:cs typeface="+mn-cs"/>
              </a:rPr>
              <a:t>casi el 50% de los aspectos corresponden al bienestar psicosocial</a:t>
            </a:r>
            <a:r>
              <a:rPr lang="es-ES" sz="1200" kern="1200" dirty="0">
                <a:solidFill>
                  <a:schemeClr val="tx1"/>
                </a:solidFill>
                <a:effectLst/>
                <a:latin typeface="+mn-lt"/>
                <a:ea typeface="+mn-ea"/>
                <a:cs typeface="+mn-cs"/>
              </a:rPr>
              <a:t>: función cognitiva, distrés emocional y cambios conductuales. </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Implicación clínica:</a:t>
            </a:r>
            <a:r>
              <a:rPr lang="es-ES" sz="1200" kern="1200" dirty="0">
                <a:solidFill>
                  <a:schemeClr val="tx1"/>
                </a:solidFill>
                <a:effectLst/>
                <a:latin typeface="+mn-lt"/>
                <a:ea typeface="+mn-ea"/>
                <a:cs typeface="+mn-cs"/>
              </a:rPr>
              <a:t> Este módulo, una vez validado y adoptado en investigación y práctica clínica permitiría por primera vez comparar resultados de </a:t>
            </a:r>
            <a:r>
              <a:rPr lang="es-ES" sz="1200" kern="1200" dirty="0" err="1">
                <a:solidFill>
                  <a:schemeClr val="tx1"/>
                </a:solidFill>
                <a:effectLst/>
                <a:latin typeface="+mn-lt"/>
                <a:ea typeface="+mn-ea"/>
                <a:cs typeface="+mn-cs"/>
              </a:rPr>
              <a:t>QoL</a:t>
            </a:r>
            <a:r>
              <a:rPr lang="es-ES" sz="1200" kern="1200" dirty="0">
                <a:solidFill>
                  <a:schemeClr val="tx1"/>
                </a:solidFill>
                <a:effectLst/>
                <a:latin typeface="+mn-lt"/>
                <a:ea typeface="+mn-ea"/>
                <a:cs typeface="+mn-cs"/>
              </a:rPr>
              <a:t> entre productos y enfermedades en estas terapias.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err="1">
                <a:solidFill>
                  <a:schemeClr val="tx1"/>
                </a:solidFill>
                <a:effectLst/>
                <a:latin typeface="+mn-lt"/>
                <a:ea typeface="+mn-ea"/>
                <a:cs typeface="+mn-cs"/>
              </a:rPr>
              <a:t>Myeloma</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Patients</a:t>
            </a:r>
            <a:r>
              <a:rPr lang="es-ES" sz="1200" kern="1200" dirty="0">
                <a:solidFill>
                  <a:schemeClr val="tx1"/>
                </a:solidFill>
                <a:effectLst/>
                <a:latin typeface="+mn-lt"/>
                <a:ea typeface="+mn-ea"/>
                <a:cs typeface="+mn-cs"/>
              </a:rPr>
              <a:t> Europe nos presenta un estudio clave sobre las experiencias reales de 169 cuidadores de mieloma en 14 países europeos, </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El perfil de estos cuidadores es mayoritariamente femenino, un 79%, con una media de 52 años, y el 68% convive con la persona a la que apoya. Los datos son reveladores: el 76% ajustó sus compromisos laborales, vemos el impacto directo en su vida profesional. El 58% puntuó su propia salud y el 56% su calidad de vida en un nivel intermedio, subrayando un impacto personal significativo y a menudo subestimado en su propio bienestar.</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 </a:t>
            </a:r>
            <a:r>
              <a:rPr lang="es-ES" sz="1200" kern="1200" dirty="0" err="1">
                <a:solidFill>
                  <a:schemeClr val="tx1"/>
                </a:solidFill>
                <a:effectLst/>
                <a:latin typeface="+mn-lt"/>
                <a:ea typeface="+mn-ea"/>
                <a:cs typeface="+mn-cs"/>
              </a:rPr>
              <a:t>via</a:t>
            </a:r>
            <a:r>
              <a:rPr lang="es-ES" sz="1200" kern="1200" dirty="0">
                <a:solidFill>
                  <a:schemeClr val="tx1"/>
                </a:solidFill>
                <a:effectLst/>
                <a:latin typeface="+mn-lt"/>
                <a:ea typeface="+mn-ea"/>
                <a:cs typeface="+mn-cs"/>
              </a:rPr>
              <a:t> de administración intravenosa genera el mayor impacto, con una mediana de 42, seguida por los tratamientos subcutáneos con 35, y los orales con 25. La carga logística y emocional de las visitas hospitalarias es considerable. Los dominios más afectados son consistentemente el bienestar emocional, la vida diaria y la vida familiar. Vemos que el modo de administración no es solo una decisión clínica — sino que afecta a toda la familia.</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Este estudio enfatiza que los cuidadores no son participantes secundarios; son un pilar fundamental en el cuidado del paciente. Requieren apoyo sistemático y adaptado a su realidad, ya que su bienestar es intrínseco al del paciente. </a:t>
            </a:r>
            <a:r>
              <a:rPr lang="es-ES" sz="1200" b="1" kern="1200" dirty="0">
                <a:solidFill>
                  <a:schemeClr val="tx1"/>
                </a:solidFill>
                <a:effectLst/>
                <a:latin typeface="+mn-lt"/>
                <a:ea typeface="+mn-ea"/>
                <a:cs typeface="+mn-cs"/>
              </a:rPr>
              <a:t>Implicación clínica:</a:t>
            </a:r>
            <a:r>
              <a:rPr lang="es-ES" sz="1200" kern="1200" dirty="0">
                <a:solidFill>
                  <a:schemeClr val="tx1"/>
                </a:solidFill>
                <a:effectLst/>
                <a:latin typeface="+mn-lt"/>
                <a:ea typeface="+mn-ea"/>
                <a:cs typeface="+mn-cs"/>
              </a:rPr>
              <a:t> Cuando se discute el plan de tratamiento, considerar la carga logística y emocional del cuidador no es secundario. </a:t>
            </a:r>
            <a:r>
              <a:rPr lang="en-GB" sz="1200" kern="1200" dirty="0">
                <a:solidFill>
                  <a:schemeClr val="tx1"/>
                </a:solidFill>
                <a:effectLst/>
                <a:latin typeface="+mn-lt"/>
                <a:ea typeface="+mn-ea"/>
                <a:cs typeface="+mn-cs"/>
              </a:rPr>
              <a:t>Es </a:t>
            </a:r>
            <a:r>
              <a:rPr lang="en-GB" sz="1200" kern="1200" dirty="0" err="1">
                <a:solidFill>
                  <a:schemeClr val="tx1"/>
                </a:solidFill>
                <a:effectLst/>
                <a:latin typeface="+mn-lt"/>
                <a:ea typeface="+mn-ea"/>
                <a:cs typeface="+mn-cs"/>
              </a:rPr>
              <a:t>parte</a:t>
            </a:r>
            <a:r>
              <a:rPr lang="en-GB" sz="1200" kern="1200" dirty="0">
                <a:solidFill>
                  <a:schemeClr val="tx1"/>
                </a:solidFill>
                <a:effectLst/>
                <a:latin typeface="+mn-lt"/>
                <a:ea typeface="+mn-ea"/>
                <a:cs typeface="+mn-cs"/>
              </a:rPr>
              <a:t> del plan.</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Este estudio de MPE y </a:t>
            </a:r>
            <a:r>
              <a:rPr lang="es-ES" sz="1200" kern="1200" dirty="0" err="1">
                <a:solidFill>
                  <a:schemeClr val="tx1"/>
                </a:solidFill>
                <a:effectLst/>
                <a:latin typeface="+mn-lt"/>
                <a:ea typeface="+mn-ea"/>
                <a:cs typeface="+mn-cs"/>
              </a:rPr>
              <a:t>TriNetX</a:t>
            </a:r>
            <a:r>
              <a:rPr lang="es-ES" sz="1200" kern="1200" dirty="0">
                <a:solidFill>
                  <a:schemeClr val="tx1"/>
                </a:solidFill>
                <a:effectLst/>
                <a:latin typeface="+mn-lt"/>
                <a:ea typeface="+mn-ea"/>
                <a:cs typeface="+mn-cs"/>
              </a:rPr>
              <a:t> sobre Elegibilidad para terapias CAR-T en mieloma múltiple en Alemania.</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El embudo del mundo real es muy estrecho: se evalúa el período 2021-2025, casi 11.000 pacientes con MM registrados. 551 tenían indicación para CAR-T. Apenas 275 fueron considerados elegibles. Pero solo 45 personas, un 1,6% del total, recibieron la terapia CAR</a:t>
            </a:r>
            <a:r>
              <a:rPr lang="en-GB" sz="1200" kern="1200" dirty="0">
                <a:solidFill>
                  <a:schemeClr val="tx1"/>
                </a:solidFill>
                <a:effectLst/>
                <a:latin typeface="+mn-lt"/>
                <a:ea typeface="+mn-ea"/>
                <a:cs typeface="+mn-cs"/>
              </a:rPr>
              <a:t>-T</a:t>
            </a:r>
            <a:r>
              <a:rPr lang="es-ES" sz="1200" kern="1200" dirty="0">
                <a:solidFill>
                  <a:schemeClr val="tx1"/>
                </a:solidFill>
                <a:effectLst/>
                <a:latin typeface="+mn-lt"/>
                <a:ea typeface="+mn-ea"/>
                <a:cs typeface="+mn-cs"/>
              </a:rPr>
              <a:t>. Las barreras principales son la edad (77%),  mal estado general (29%) y comorbilidades (29%). Entre los elegibles que NO recibieron CAR-T, destaca </a:t>
            </a:r>
            <a:r>
              <a:rPr lang="es-ES" sz="1200" b="1" kern="1200" dirty="0">
                <a:solidFill>
                  <a:schemeClr val="tx1"/>
                </a:solidFill>
                <a:effectLst/>
                <a:latin typeface="+mn-lt"/>
                <a:ea typeface="+mn-ea"/>
                <a:cs typeface="+mn-cs"/>
              </a:rPr>
              <a:t>el 41% de casos de rechazo del paciente. </a:t>
            </a:r>
            <a:r>
              <a:rPr lang="es-ES" sz="1200" kern="1200" dirty="0">
                <a:solidFill>
                  <a:schemeClr val="tx1"/>
                </a:solidFill>
                <a:effectLst/>
                <a:latin typeface="+mn-lt"/>
                <a:ea typeface="+mn-ea"/>
                <a:cs typeface="+mn-cs"/>
              </a:rPr>
              <a:t>No por contraindicación  sino por percepción de riesgo o falta de información., o por la percepción de falta de beneficio o la complejidad.</a:t>
            </a:r>
            <a:endParaRPr lang="en-GB"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Esto es relevante, ya que para los que recibieron la terapia CAR-T se observó respuesta en el 90% de los casos y 33,4 meses hasta la siguiente terapia, frente a 55,1% de respuesta y 15,7 meses con otra opción de tratamiento. Esta disparidad entre eficacia y acceso sugiere la i</a:t>
            </a:r>
            <a:r>
              <a:rPr lang="es-ES" sz="1200" b="1" kern="1200" dirty="0">
                <a:solidFill>
                  <a:schemeClr val="tx1"/>
                </a:solidFill>
                <a:effectLst/>
                <a:latin typeface="+mn-lt"/>
                <a:ea typeface="+mn-ea"/>
                <a:cs typeface="+mn-cs"/>
              </a:rPr>
              <a:t>mplicación clínica:</a:t>
            </a:r>
            <a:r>
              <a:rPr lang="es-ES" sz="1200" kern="1200" dirty="0">
                <a:solidFill>
                  <a:schemeClr val="tx1"/>
                </a:solidFill>
                <a:effectLst/>
                <a:latin typeface="+mn-lt"/>
                <a:ea typeface="+mn-ea"/>
                <a:cs typeface="+mn-cs"/>
              </a:rPr>
              <a:t> Necesitamos mejor educación, comunicación y apoyo a la decisión compartida para pacientes elegibles.</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Este póster de ALAN, basado en una encuesta global, analiza la fiabilidad de los informes proxy de los cuidadores de pacientes con leucemia. </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El hallazgo clave:</a:t>
            </a:r>
            <a:r>
              <a:rPr lang="es-ES" sz="1200" kern="1200" dirty="0">
                <a:solidFill>
                  <a:schemeClr val="tx1"/>
                </a:solidFill>
                <a:effectLst/>
                <a:latin typeface="+mn-lt"/>
                <a:ea typeface="+mn-ea"/>
                <a:cs typeface="+mn-cs"/>
              </a:rPr>
              <a:t> El 27% de los cuidadores de leucemia dedica más de 36 horas semanales de cuidado. Apoyo emocional (84%), tareas domésticas (73%), acompañamiento a citas (68%).</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El problema con el informe proxy es que l</a:t>
            </a:r>
            <a:r>
              <a:rPr lang="es-ES" sz="1200" kern="1200" dirty="0">
                <a:solidFill>
                  <a:schemeClr val="tx1"/>
                </a:solidFill>
                <a:effectLst/>
                <a:latin typeface="+mn-lt"/>
                <a:ea typeface="+mn-ea"/>
                <a:cs typeface="+mn-cs"/>
              </a:rPr>
              <a:t>os </a:t>
            </a:r>
            <a:r>
              <a:rPr lang="es-ES" sz="1200" b="1" kern="1200" dirty="0">
                <a:solidFill>
                  <a:schemeClr val="tx1"/>
                </a:solidFill>
                <a:effectLst/>
                <a:latin typeface="+mn-lt"/>
                <a:ea typeface="+mn-ea"/>
                <a:cs typeface="+mn-cs"/>
              </a:rPr>
              <a:t>cuidadores tienen concordancia moderada con el paciente en síntomas físicos, </a:t>
            </a:r>
            <a:r>
              <a:rPr lang="es-ES" sz="1200" kern="1200" dirty="0">
                <a:solidFill>
                  <a:schemeClr val="tx1"/>
                </a:solidFill>
                <a:effectLst/>
                <a:latin typeface="+mn-lt"/>
                <a:ea typeface="+mn-ea"/>
                <a:cs typeface="+mn-cs"/>
              </a:rPr>
              <a:t>pero concordancia </a:t>
            </a:r>
            <a:r>
              <a:rPr lang="es-ES" sz="1200" b="1" u="sng" kern="1200" dirty="0">
                <a:solidFill>
                  <a:schemeClr val="tx1"/>
                </a:solidFill>
                <a:effectLst/>
                <a:latin typeface="+mn-lt"/>
                <a:ea typeface="+mn-ea"/>
                <a:cs typeface="+mn-cs"/>
              </a:rPr>
              <a:t>débil</a:t>
            </a:r>
            <a:r>
              <a:rPr lang="es-ES" sz="1200" b="1" kern="1200" dirty="0">
                <a:solidFill>
                  <a:schemeClr val="tx1"/>
                </a:solidFill>
                <a:effectLst/>
                <a:latin typeface="+mn-lt"/>
                <a:ea typeface="+mn-ea"/>
                <a:cs typeface="+mn-cs"/>
              </a:rPr>
              <a:t> en bienestar emocional</a:t>
            </a:r>
            <a:r>
              <a:rPr lang="es-ES"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κ</a:t>
            </a:r>
            <a:r>
              <a:rPr lang="es-ES" sz="1200" kern="1200" dirty="0">
                <a:solidFill>
                  <a:schemeClr val="tx1"/>
                </a:solidFill>
                <a:effectLst/>
                <a:latin typeface="+mn-lt"/>
                <a:ea typeface="+mn-ea"/>
                <a:cs typeface="+mn-cs"/>
              </a:rPr>
              <a:t>=0,21). </a:t>
            </a:r>
            <a:r>
              <a:rPr lang="es-ES" sz="1200" b="1" kern="1200" dirty="0">
                <a:solidFill>
                  <a:schemeClr val="tx1"/>
                </a:solidFill>
                <a:effectLst/>
                <a:latin typeface="+mn-lt"/>
                <a:ea typeface="+mn-ea"/>
                <a:cs typeface="+mn-cs"/>
              </a:rPr>
              <a:t>Subestiman sistemáticamente el impacto psicosocial.</a:t>
            </a:r>
            <a:endParaRPr lang="en-GB" sz="1200" b="1"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El paciente vive por dentro algo que el cuidador — por cercano que esté — no logra capturar plenamente.</a:t>
            </a:r>
            <a:endParaRPr lang="en-GB"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Implicación clínica:</a:t>
            </a:r>
            <a:r>
              <a:rPr lang="es-ES" sz="1200" kern="1200" dirty="0">
                <a:solidFill>
                  <a:schemeClr val="tx1"/>
                </a:solidFill>
                <a:effectLst/>
                <a:latin typeface="+mn-lt"/>
                <a:ea typeface="+mn-ea"/>
                <a:cs typeface="+mn-cs"/>
              </a:rPr>
              <a:t> El informe proxy </a:t>
            </a:r>
            <a:r>
              <a:rPr lang="es-ES" sz="1200" b="1" kern="1200" dirty="0">
                <a:solidFill>
                  <a:schemeClr val="tx1"/>
                </a:solidFill>
                <a:effectLst/>
                <a:latin typeface="+mn-lt"/>
                <a:ea typeface="+mn-ea"/>
                <a:cs typeface="+mn-cs"/>
              </a:rPr>
              <a:t>no puede sustituir</a:t>
            </a:r>
            <a:r>
              <a:rPr lang="es-ES" sz="1200" kern="1200" dirty="0">
                <a:solidFill>
                  <a:schemeClr val="tx1"/>
                </a:solidFill>
                <a:effectLst/>
                <a:latin typeface="+mn-lt"/>
                <a:ea typeface="+mn-ea"/>
                <a:cs typeface="+mn-cs"/>
              </a:rPr>
              <a:t> al PRO directo del paciente, especialmente en el dominio emocional y en leucemia aguda. Ambas voces son necesarias.</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3278"/>
              </a:lnSpc>
              <a:spcBef>
                <a:spcPts val="0"/>
              </a:spcBef>
              <a:spcAft>
                <a:spcPts val="0"/>
              </a:spcAft>
              <a:buClrTx/>
              <a:buSzTx/>
              <a:buFontTx/>
              <a:buNone/>
              <a:tabLst/>
              <a:defRPr/>
            </a:pPr>
            <a:r>
              <a:rPr lang="es-ES" sz="1200" kern="1200" dirty="0">
                <a:solidFill>
                  <a:schemeClr val="tx1"/>
                </a:solidFill>
                <a:effectLst/>
                <a:latin typeface="+mn-lt"/>
                <a:ea typeface="+mn-ea"/>
                <a:cs typeface="+mn-cs"/>
              </a:rPr>
              <a:t>Otro póster de ALAN nos presenta un estudio sobre la leucemia mieloide crónica. Aquí, se valida el instrumento HM-PRO (desarrollado por el EHA SWG Calidad de Vida)</a:t>
            </a:r>
            <a:endParaRPr lang="en-GB" sz="120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Con una muestra de 660 pacientes con LMC, el instrumento HM-PRO demuestra excelente fiabilidad y arroja que </a:t>
            </a:r>
            <a:r>
              <a:rPr lang="es-ES" sz="1200" b="1" i="0" kern="1200" dirty="0">
                <a:solidFill>
                  <a:schemeClr val="tx1"/>
                </a:solidFill>
                <a:effectLst/>
                <a:latin typeface="+mn-lt"/>
                <a:ea typeface="+mn-ea"/>
                <a:cs typeface="+mn-cs"/>
              </a:rPr>
              <a:t>el estrés emocional es el dominio más comprometido</a:t>
            </a:r>
            <a:r>
              <a:rPr lang="es-ES" sz="1200" b="0" i="0" kern="1200" dirty="0">
                <a:solidFill>
                  <a:schemeClr val="tx1"/>
                </a:solidFill>
                <a:effectLst/>
                <a:latin typeface="+mn-lt"/>
                <a:ea typeface="+mn-ea"/>
                <a:cs typeface="+mn-cs"/>
              </a:rPr>
              <a:t>.</a:t>
            </a:r>
          </a:p>
          <a:p>
            <a:r>
              <a:rPr lang="es-ES" sz="1200" b="1" i="0" kern="1200" dirty="0">
                <a:solidFill>
                  <a:schemeClr val="tx1"/>
                </a:solidFill>
                <a:effectLst/>
                <a:latin typeface="+mn-lt"/>
                <a:ea typeface="+mn-ea"/>
                <a:cs typeface="+mn-cs"/>
              </a:rPr>
              <a:t>Datos revelan que: </a:t>
            </a:r>
            <a:endParaRPr lang="es-ES" sz="1200" b="0" i="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 85% de los pacientes se angustia por su salud futura</a:t>
            </a:r>
            <a:endParaRPr lang="en-GB" sz="120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73% tiene alteraciones del sueño</a:t>
            </a:r>
          </a:p>
          <a:p>
            <a:r>
              <a:rPr lang="es-ES" sz="1200" b="0" i="0" kern="1200" dirty="0">
                <a:solidFill>
                  <a:schemeClr val="tx1"/>
                </a:solidFill>
                <a:effectLst/>
                <a:latin typeface="+mn-lt"/>
                <a:ea typeface="+mn-ea"/>
                <a:cs typeface="+mn-cs"/>
              </a:rPr>
              <a:t>70% teme ser una carga para otros</a:t>
            </a:r>
          </a:p>
          <a:p>
            <a:r>
              <a:rPr lang="es-ES" sz="1200" b="0" i="0" kern="1200" dirty="0">
                <a:solidFill>
                  <a:schemeClr val="tx1"/>
                </a:solidFill>
                <a:effectLst/>
                <a:latin typeface="+mn-lt"/>
                <a:ea typeface="+mn-ea"/>
                <a:cs typeface="+mn-cs"/>
              </a:rPr>
              <a:t>60% tiene miedo a morir</a:t>
            </a:r>
          </a:p>
          <a:p>
            <a:r>
              <a:rPr lang="es-ES" sz="1200" b="0" i="0" kern="1200" dirty="0">
                <a:solidFill>
                  <a:schemeClr val="tx1"/>
                </a:solidFill>
                <a:effectLst/>
                <a:latin typeface="+mn-lt"/>
                <a:ea typeface="+mn-ea"/>
                <a:cs typeface="+mn-cs"/>
              </a:rPr>
              <a:t>El 75% reportó efectos moderados a extremadamente grandes en el bienestar emocional</a:t>
            </a:r>
          </a:p>
          <a:p>
            <a:r>
              <a:rPr lang="es-ES" sz="1200" b="0" i="0" kern="1200" dirty="0">
                <a:solidFill>
                  <a:schemeClr val="tx1"/>
                </a:solidFill>
                <a:effectLst/>
                <a:latin typeface="+mn-lt"/>
                <a:ea typeface="+mn-ea"/>
                <a:cs typeface="+mn-cs"/>
              </a:rPr>
              <a:t>La LMC es considerada una enfermedad "controlada" — pero para el paciente, el peso emocional es enorme e invisible en la consulta.</a:t>
            </a:r>
          </a:p>
          <a:p>
            <a:r>
              <a:rPr lang="es-ES" sz="1200" b="0" i="0" kern="1200" dirty="0">
                <a:solidFill>
                  <a:schemeClr val="tx1"/>
                </a:solidFill>
                <a:effectLst/>
                <a:latin typeface="+mn-lt"/>
                <a:ea typeface="+mn-ea"/>
                <a:cs typeface="+mn-cs"/>
              </a:rPr>
              <a:t>Por lo que evaluar sistemáticamente el bienestar emocional en LMC no es opcional. Es clínicamente relevante.</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38013E-CBC3-4AA9-A04C-E873129F046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1115CBC3-724C-4744-9F10-E382FCA11E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16C46AA1-7917-407C-990D-22194E57F98E}"/>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5" name="Marcador de pie de página 4">
            <a:extLst>
              <a:ext uri="{FF2B5EF4-FFF2-40B4-BE49-F238E27FC236}">
                <a16:creationId xmlns:a16="http://schemas.microsoft.com/office/drawing/2014/main" id="{6D30D586-30F5-46F2-99AC-ED9AA0AD8154}"/>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CEF57FED-5880-4762-B742-4E3300E06FB1}"/>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1534876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ADA6E3-9639-4FD6-879E-41302A77B7AD}"/>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9F1A7E13-22DF-464C-A42B-D9414BD93E4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72F0C4A9-84CF-4E7F-9FF6-A5BE3F88C9D1}"/>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5" name="Marcador de pie de página 4">
            <a:extLst>
              <a:ext uri="{FF2B5EF4-FFF2-40B4-BE49-F238E27FC236}">
                <a16:creationId xmlns:a16="http://schemas.microsoft.com/office/drawing/2014/main" id="{0E637AE8-B0B5-40F1-8AF0-D4C7100E35D1}"/>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D7D7C4B-1BF9-46DA-9CCE-948E25571581}"/>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4092856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9FF8C85-5899-40C5-AD79-8365BDE168D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24884122-4E14-4281-8D1B-D087A9A3904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02443C6D-A3EC-4030-ACD2-9C4AE65E1BE2}"/>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5" name="Marcador de pie de página 4">
            <a:extLst>
              <a:ext uri="{FF2B5EF4-FFF2-40B4-BE49-F238E27FC236}">
                <a16:creationId xmlns:a16="http://schemas.microsoft.com/office/drawing/2014/main" id="{004FDF36-C634-4F95-88B1-3BC51E6F38B0}"/>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B2947B5D-38A7-4529-9521-A954F5AD9CBE}"/>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942852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136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46825"/>
            <a:ext cx="7772400" cy="1481341"/>
          </a:xfrm>
        </p:spPr>
        <p:txBody>
          <a:bodyPr/>
          <a:lstStyle/>
          <a:p>
            <a:r>
              <a:rPr lang="en-US"/>
              <a:t>Click to edit Master title style</a:t>
            </a:r>
          </a:p>
        </p:txBody>
      </p:sp>
      <p:sp>
        <p:nvSpPr>
          <p:cNvPr id="3" name="Subtitle 2"/>
          <p:cNvSpPr>
            <a:spLocks noGrp="1"/>
          </p:cNvSpPr>
          <p:nvPr>
            <p:ph type="subTitle" idx="1"/>
          </p:nvPr>
        </p:nvSpPr>
        <p:spPr>
          <a:xfrm>
            <a:off x="1371600" y="3916114"/>
            <a:ext cx="6400800" cy="176609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07212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60784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40823"/>
            <a:ext cx="7772400" cy="137256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29088"/>
            <a:ext cx="7772400" cy="151173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71218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12518"/>
            <a:ext cx="4038600" cy="45608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12518"/>
            <a:ext cx="4038600" cy="45608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596093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46930"/>
            <a:ext cx="4040188" cy="6446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91616"/>
            <a:ext cx="4040188" cy="39817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46930"/>
            <a:ext cx="4041775" cy="6446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91616"/>
            <a:ext cx="4041775" cy="39817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39776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051075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89183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A7CDE0-D4C7-4F96-8344-AF2C04D1518C}"/>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F2170DEB-ABD6-4EC8-9D28-F625E026B89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B29FD64E-280E-4F19-A4F0-C08DA06A4251}"/>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5" name="Marcador de pie de página 4">
            <a:extLst>
              <a:ext uri="{FF2B5EF4-FFF2-40B4-BE49-F238E27FC236}">
                <a16:creationId xmlns:a16="http://schemas.microsoft.com/office/drawing/2014/main" id="{5CBB3368-7D10-4FB7-9409-6DB6246495CD}"/>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39A4F10-DF30-4625-8706-6180F8E93AB3}"/>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4285470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5152"/>
            <a:ext cx="3008313" cy="117099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5152"/>
            <a:ext cx="5111750" cy="58981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46147"/>
            <a:ext cx="3008313" cy="472717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28359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7553"/>
            <a:ext cx="5486400" cy="57110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7492"/>
            <a:ext cx="5486400" cy="41464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408653"/>
            <a:ext cx="5486400" cy="8110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60753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7399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6752"/>
            <a:ext cx="2057400" cy="589656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6752"/>
            <a:ext cx="6019800" cy="589656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22736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CAB69C-E4B9-4FAE-8A34-8038AA80559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6B421DD-E3C5-4AC5-95A8-7C7565ACB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0B0CFED-8690-4BB4-8D01-6C762D2D5E69}"/>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5" name="Marcador de pie de página 4">
            <a:extLst>
              <a:ext uri="{FF2B5EF4-FFF2-40B4-BE49-F238E27FC236}">
                <a16:creationId xmlns:a16="http://schemas.microsoft.com/office/drawing/2014/main" id="{97CC320A-5A22-45C6-B12C-0B457DF750C4}"/>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C3473F7-BFAC-43F4-9C3E-6D4E127E34C5}"/>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1969091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7696E0-E462-4A41-939A-54F6163606DF}"/>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E9582344-0E36-418A-9EE1-42F2B438791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D23CB987-0D15-4A5E-AE19-6A7278F301F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A60894DE-DF8C-4F1A-AFAB-B5A1B057AD89}"/>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6" name="Marcador de pie de página 5">
            <a:extLst>
              <a:ext uri="{FF2B5EF4-FFF2-40B4-BE49-F238E27FC236}">
                <a16:creationId xmlns:a16="http://schemas.microsoft.com/office/drawing/2014/main" id="{260E4E4D-6EEA-433C-B7E0-73EF4CBD5C7D}"/>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8831141-143E-4AEB-AE02-E2B0595E40E4}"/>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3130368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133566-6EFC-46E6-B41D-0926F56EA6F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7F9A38E2-358A-48A5-939A-D8FBE79FC6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D3D42B7-DA10-43E1-A371-A5415CD3923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F371C760-5CAF-4436-A548-FE00CB6D82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8E0BEB9-68AE-4057-A308-9412D31CC66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4E43CCA1-E7FF-4F6B-91AE-5BB921217793}"/>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8" name="Marcador de pie de página 7">
            <a:extLst>
              <a:ext uri="{FF2B5EF4-FFF2-40B4-BE49-F238E27FC236}">
                <a16:creationId xmlns:a16="http://schemas.microsoft.com/office/drawing/2014/main" id="{1471483D-62B8-44A5-A8D2-BDCFF42AD079}"/>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AFE85390-D9FF-46F0-82FC-811E265E0DCC}"/>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392851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6FC928-FCBA-4FE4-A523-FE7101F886CE}"/>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C8ECE1EA-11E9-4438-849B-A23BAD6AE682}"/>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4" name="Marcador de pie de página 3">
            <a:extLst>
              <a:ext uri="{FF2B5EF4-FFF2-40B4-BE49-F238E27FC236}">
                <a16:creationId xmlns:a16="http://schemas.microsoft.com/office/drawing/2014/main" id="{C59DDED0-D0F6-4541-AFA8-9B3C31D2D4A7}"/>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180132DD-A914-4F07-A0BF-768D62DAE015}"/>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308838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5EA8A74-6950-4F9B-A1C5-FC0223049B83}"/>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3" name="Marcador de pie de página 2">
            <a:extLst>
              <a:ext uri="{FF2B5EF4-FFF2-40B4-BE49-F238E27FC236}">
                <a16:creationId xmlns:a16="http://schemas.microsoft.com/office/drawing/2014/main" id="{0C4EBDF1-F21B-423A-9BA3-E86EE1D3336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A1C76DE1-C554-4A90-B815-3D94C43218E8}"/>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4074495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14310F-E140-4D94-9EE3-6AD48335E9E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81F7B1B1-1748-4AC2-B6BF-B715347707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A956A22C-6CF9-4209-9510-0F439C6DF2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2275843-BDCD-46DF-A711-FB3ED45DF290}"/>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6" name="Marcador de pie de página 5">
            <a:extLst>
              <a:ext uri="{FF2B5EF4-FFF2-40B4-BE49-F238E27FC236}">
                <a16:creationId xmlns:a16="http://schemas.microsoft.com/office/drawing/2014/main" id="{B9F50318-7AE2-4C1F-BC36-549C4D270B0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06A2FD68-08A2-44AE-9A4F-FDA41447040C}"/>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3059947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8DE3F7-3412-40E3-9295-FD948BF6065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83BFBEBE-5D29-4A30-95D0-6A7A34F043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48286DD5-322C-488C-B9B9-AA2E71DEAD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2F2B52E-E1E9-43CB-8D8B-943C55854F14}"/>
              </a:ext>
            </a:extLst>
          </p:cNvPr>
          <p:cNvSpPr>
            <a:spLocks noGrp="1"/>
          </p:cNvSpPr>
          <p:nvPr>
            <p:ph type="dt" sz="half" idx="10"/>
          </p:nvPr>
        </p:nvSpPr>
        <p:spPr/>
        <p:txBody>
          <a:bodyPr/>
          <a:lstStyle/>
          <a:p>
            <a:fld id="{761109B4-FF66-4CA5-ABF0-09C361C9F190}" type="datetimeFigureOut">
              <a:rPr lang="es-PE" smtClean="0"/>
              <a:t>20/06/2026</a:t>
            </a:fld>
            <a:endParaRPr lang="es-PE"/>
          </a:p>
        </p:txBody>
      </p:sp>
      <p:sp>
        <p:nvSpPr>
          <p:cNvPr id="6" name="Marcador de pie de página 5">
            <a:extLst>
              <a:ext uri="{FF2B5EF4-FFF2-40B4-BE49-F238E27FC236}">
                <a16:creationId xmlns:a16="http://schemas.microsoft.com/office/drawing/2014/main" id="{73ADDEBA-A213-4213-B4D5-D0518390A2B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FDBD354F-10D2-492C-B44B-DC1E49F8DF95}"/>
              </a:ext>
            </a:extLst>
          </p:cNvPr>
          <p:cNvSpPr>
            <a:spLocks noGrp="1"/>
          </p:cNvSpPr>
          <p:nvPr>
            <p:ph type="sldNum" sz="quarter" idx="12"/>
          </p:nvPr>
        </p:nvSpPr>
        <p:spPr/>
        <p:txBody>
          <a:bodyPr/>
          <a:lstStyle/>
          <a:p>
            <a:fld id="{B52F5DA0-BCC5-457A-B351-D7419E4A588E}" type="slidenum">
              <a:rPr lang="es-PE" smtClean="0"/>
              <a:t>‹#›</a:t>
            </a:fld>
            <a:endParaRPr lang="es-PE"/>
          </a:p>
        </p:txBody>
      </p:sp>
    </p:spTree>
    <p:extLst>
      <p:ext uri="{BB962C8B-B14F-4D97-AF65-F5344CB8AC3E}">
        <p14:creationId xmlns:p14="http://schemas.microsoft.com/office/powerpoint/2010/main" val="3491084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C641DF8-06D2-4CC9-9CAD-708097A385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A99BE78-47FA-4361-8FBA-A62D9EF5B0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11A71201-EE71-43D0-B682-9C225A7654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1109B4-FF66-4CA5-ABF0-09C361C9F190}" type="datetimeFigureOut">
              <a:rPr lang="es-PE" smtClean="0"/>
              <a:t>20/06/2026</a:t>
            </a:fld>
            <a:endParaRPr lang="es-PE"/>
          </a:p>
        </p:txBody>
      </p:sp>
      <p:sp>
        <p:nvSpPr>
          <p:cNvPr id="5" name="Marcador de pie de página 4">
            <a:extLst>
              <a:ext uri="{FF2B5EF4-FFF2-40B4-BE49-F238E27FC236}">
                <a16:creationId xmlns:a16="http://schemas.microsoft.com/office/drawing/2014/main" id="{D2258462-9BB9-4FA5-96F9-95FD41CE93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B7F9AB14-7A34-45F3-9A8F-E2BAA848A7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2F5DA0-BCC5-457A-B351-D7419E4A588E}" type="slidenum">
              <a:rPr lang="es-PE" smtClean="0"/>
              <a:t>‹#›</a:t>
            </a:fld>
            <a:endParaRPr lang="es-PE"/>
          </a:p>
        </p:txBody>
      </p:sp>
    </p:spTree>
    <p:extLst>
      <p:ext uri="{BB962C8B-B14F-4D97-AF65-F5344CB8AC3E}">
        <p14:creationId xmlns:p14="http://schemas.microsoft.com/office/powerpoint/2010/main" val="2151465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433205"/>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6752"/>
            <a:ext cx="8229600" cy="11517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12518"/>
            <a:ext cx="8229600" cy="45608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405279"/>
            <a:ext cx="2133600" cy="367936"/>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6/20/2026</a:t>
            </a:fld>
            <a:endParaRPr lang="en-US"/>
          </a:p>
        </p:txBody>
      </p:sp>
      <p:sp>
        <p:nvSpPr>
          <p:cNvPr id="5" name="Footer Placeholder 4"/>
          <p:cNvSpPr>
            <a:spLocks noGrp="1"/>
          </p:cNvSpPr>
          <p:nvPr>
            <p:ph type="ftr" sz="quarter" idx="3"/>
          </p:nvPr>
        </p:nvSpPr>
        <p:spPr>
          <a:xfrm>
            <a:off x="3124200" y="6405279"/>
            <a:ext cx="2895600" cy="36793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405279"/>
            <a:ext cx="2133600" cy="367936"/>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53001046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8.png"/><Relationship Id="rId7" Type="http://schemas.openxmlformats.org/officeDocument/2006/relationships/image" Target="../media/image78.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79.png"/></Relationships>
</file>

<file path=ppt/slides/_rels/slide1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png"/><Relationship Id="rId7" Type="http://schemas.openxmlformats.org/officeDocument/2006/relationships/image" Target="../media/image8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12.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18" Type="http://schemas.openxmlformats.org/officeDocument/2006/relationships/image" Target="../media/image86.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01.png"/><Relationship Id="rId2" Type="http://schemas.openxmlformats.org/officeDocument/2006/relationships/notesSlide" Target="../notesSlides/notesSlide11.xml"/><Relationship Id="rId16" Type="http://schemas.openxmlformats.org/officeDocument/2006/relationships/image" Target="../media/image100.png"/><Relationship Id="rId1" Type="http://schemas.openxmlformats.org/officeDocument/2006/relationships/slideLayout" Target="../slideLayouts/slideLayout12.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13.xml.rels><?xml version="1.0" encoding="UTF-8" standalone="yes"?>
<Relationships xmlns="http://schemas.openxmlformats.org/package/2006/relationships"><Relationship Id="rId8" Type="http://schemas.openxmlformats.org/officeDocument/2006/relationships/image" Target="../media/image107.png"/><Relationship Id="rId13" Type="http://schemas.microsoft.com/office/2007/relationships/hdphoto" Target="../media/hdphoto1.wdp"/><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0.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05.png"/><Relationship Id="rId11" Type="http://schemas.openxmlformats.org/officeDocument/2006/relationships/image" Target="../media/image4.png"/><Relationship Id="rId5" Type="http://schemas.openxmlformats.org/officeDocument/2006/relationships/image" Target="../media/image10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86.png"/></Relationships>
</file>

<file path=ppt/slides/_rels/slide14.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3" Type="http://schemas.openxmlformats.org/officeDocument/2006/relationships/image" Target="../media/image8.png"/><Relationship Id="rId7" Type="http://schemas.openxmlformats.org/officeDocument/2006/relationships/image" Target="../media/image114.png"/><Relationship Id="rId12" Type="http://schemas.openxmlformats.org/officeDocument/2006/relationships/image" Target="../media/image11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image" Target="../media/image111.png"/><Relationship Id="rId9" Type="http://schemas.openxmlformats.org/officeDocument/2006/relationships/image" Target="../media/image116.png"/><Relationship Id="rId1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20.png"/><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29.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24.png"/><Relationship Id="rId11" Type="http://schemas.openxmlformats.org/officeDocument/2006/relationships/image" Target="../media/image86.png"/><Relationship Id="rId5" Type="http://schemas.openxmlformats.org/officeDocument/2006/relationships/image" Target="../media/image123.png"/><Relationship Id="rId15" Type="http://schemas.openxmlformats.org/officeDocument/2006/relationships/image" Target="../media/image130.jpg"/><Relationship Id="rId10" Type="http://schemas.openxmlformats.org/officeDocument/2006/relationships/image" Target="../media/image128.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41.png"/><Relationship Id="rId3" Type="http://schemas.openxmlformats.org/officeDocument/2006/relationships/image" Target="../media/image131.png"/><Relationship Id="rId7" Type="http://schemas.openxmlformats.org/officeDocument/2006/relationships/image" Target="../media/image135.png"/><Relationship Id="rId12" Type="http://schemas.openxmlformats.org/officeDocument/2006/relationships/image" Target="../media/image140.png"/><Relationship Id="rId17" Type="http://schemas.openxmlformats.org/officeDocument/2006/relationships/image" Target="../media/image145.png"/><Relationship Id="rId2" Type="http://schemas.openxmlformats.org/officeDocument/2006/relationships/notesSlide" Target="../notesSlides/notesSlide15.xml"/><Relationship Id="rId16" Type="http://schemas.openxmlformats.org/officeDocument/2006/relationships/image" Target="../media/image144.png"/><Relationship Id="rId1" Type="http://schemas.openxmlformats.org/officeDocument/2006/relationships/slideLayout" Target="../slideLayouts/slideLayout12.xml"/><Relationship Id="rId6" Type="http://schemas.openxmlformats.org/officeDocument/2006/relationships/image" Target="../media/image134.png"/><Relationship Id="rId11" Type="http://schemas.openxmlformats.org/officeDocument/2006/relationships/image" Target="../media/image139.png"/><Relationship Id="rId5" Type="http://schemas.openxmlformats.org/officeDocument/2006/relationships/image" Target="../media/image133.png"/><Relationship Id="rId15" Type="http://schemas.openxmlformats.org/officeDocument/2006/relationships/image" Target="../media/image143.png"/><Relationship Id="rId10" Type="http://schemas.openxmlformats.org/officeDocument/2006/relationships/image" Target="../media/image138.png"/><Relationship Id="rId4" Type="http://schemas.openxmlformats.org/officeDocument/2006/relationships/image" Target="../media/image132.png"/><Relationship Id="rId9" Type="http://schemas.openxmlformats.org/officeDocument/2006/relationships/image" Target="../media/image137.png"/><Relationship Id="rId14" Type="http://schemas.openxmlformats.org/officeDocument/2006/relationships/image" Target="../media/image142.png"/></Relationships>
</file>

<file path=ppt/slides/_rels/slide17.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156.png"/><Relationship Id="rId3" Type="http://schemas.openxmlformats.org/officeDocument/2006/relationships/image" Target="../media/image146.png"/><Relationship Id="rId7" Type="http://schemas.openxmlformats.org/officeDocument/2006/relationships/image" Target="../media/image150.png"/><Relationship Id="rId12" Type="http://schemas.openxmlformats.org/officeDocument/2006/relationships/image" Target="../media/image155.png"/><Relationship Id="rId17" Type="http://schemas.openxmlformats.org/officeDocument/2006/relationships/image" Target="../media/image130.jpg"/><Relationship Id="rId2" Type="http://schemas.openxmlformats.org/officeDocument/2006/relationships/notesSlide" Target="../notesSlides/notesSlide16.xml"/><Relationship Id="rId16" Type="http://schemas.openxmlformats.org/officeDocument/2006/relationships/image" Target="../media/image159.png"/><Relationship Id="rId1" Type="http://schemas.openxmlformats.org/officeDocument/2006/relationships/slideLayout" Target="../slideLayouts/slideLayout12.xml"/><Relationship Id="rId6" Type="http://schemas.openxmlformats.org/officeDocument/2006/relationships/image" Target="../media/image149.png"/><Relationship Id="rId11" Type="http://schemas.openxmlformats.org/officeDocument/2006/relationships/image" Target="../media/image154.png"/><Relationship Id="rId5" Type="http://schemas.openxmlformats.org/officeDocument/2006/relationships/image" Target="../media/image148.png"/><Relationship Id="rId15" Type="http://schemas.openxmlformats.org/officeDocument/2006/relationships/image" Target="../media/image158.png"/><Relationship Id="rId10" Type="http://schemas.openxmlformats.org/officeDocument/2006/relationships/image" Target="../media/image153.png"/><Relationship Id="rId4" Type="http://schemas.openxmlformats.org/officeDocument/2006/relationships/image" Target="../media/image147.png"/><Relationship Id="rId9" Type="http://schemas.openxmlformats.org/officeDocument/2006/relationships/image" Target="../media/image152.png"/><Relationship Id="rId14" Type="http://schemas.openxmlformats.org/officeDocument/2006/relationships/image" Target="../media/image157.png"/></Relationships>
</file>

<file path=ppt/slides/_rels/slide1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4.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8.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37.png"/><Relationship Id="rId3" Type="http://schemas.openxmlformats.org/officeDocument/2006/relationships/image" Target="../media/image8.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6.jpeg"/><Relationship Id="rId2" Type="http://schemas.openxmlformats.org/officeDocument/2006/relationships/notesSlide" Target="../notesSlides/notesSlide5.xml"/><Relationship Id="rId16"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4.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8.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6.xml"/><Relationship Id="rId16" Type="http://schemas.openxmlformats.org/officeDocument/2006/relationships/image" Target="../media/image6.jpeg"/><Relationship Id="rId1" Type="http://schemas.openxmlformats.org/officeDocument/2006/relationships/slideLayout" Target="../slideLayouts/slideLayout1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image" Target="../media/image8.png"/><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notesSlide" Target="../notesSlides/notesSlide7.xml"/><Relationship Id="rId16" Type="http://schemas.openxmlformats.org/officeDocument/2006/relationships/image" Target="../media/image62.png"/><Relationship Id="rId1" Type="http://schemas.openxmlformats.org/officeDocument/2006/relationships/slideLayout" Target="../slideLayouts/slideLayout1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png"/><Relationship Id="rId19" Type="http://schemas.openxmlformats.org/officeDocument/2006/relationships/image" Target="../media/image6.jpe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_rels/slide9.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5.jpeg"/><Relationship Id="rId3" Type="http://schemas.openxmlformats.org/officeDocument/2006/relationships/image" Target="../media/image8.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43260A-6EF4-4778-B1AD-B0A6238A2971}"/>
              </a:ext>
            </a:extLst>
          </p:cNvPr>
          <p:cNvSpPr>
            <a:spLocks noGrp="1"/>
          </p:cNvSpPr>
          <p:nvPr>
            <p:ph type="ctrTitle"/>
          </p:nvPr>
        </p:nvSpPr>
        <p:spPr>
          <a:xfrm>
            <a:off x="1523999" y="3831994"/>
            <a:ext cx="10278359" cy="622171"/>
          </a:xfrm>
        </p:spPr>
        <p:txBody>
          <a:bodyPr>
            <a:normAutofit fontScale="90000"/>
          </a:bodyPr>
          <a:lstStyle/>
          <a:p>
            <a:br>
              <a:rPr lang="es-ES" sz="4000" b="1" dirty="0">
                <a:solidFill>
                  <a:schemeClr val="bg1"/>
                </a:solidFill>
                <a:latin typeface="Arial" panose="020B0604020202020204" pitchFamily="34" charset="0"/>
                <a:cs typeface="Arial" panose="020B0604020202020204" pitchFamily="34" charset="0"/>
              </a:rPr>
            </a:br>
            <a:r>
              <a:rPr lang="es-ES" sz="4000" b="1" dirty="0">
                <a:solidFill>
                  <a:schemeClr val="bg1"/>
                </a:solidFill>
                <a:latin typeface="Arial" panose="020B0604020202020204" pitchFamily="34" charset="0"/>
                <a:cs typeface="Arial" panose="020B0604020202020204" pitchFamily="34" charset="0"/>
              </a:rPr>
              <a:t>Lo mejor en </a:t>
            </a:r>
            <a:r>
              <a:rPr lang="es-ES" sz="4000" b="1" dirty="0" err="1">
                <a:solidFill>
                  <a:schemeClr val="bg1"/>
                </a:solidFill>
                <a:latin typeface="Arial" panose="020B0604020202020204" pitchFamily="34" charset="0"/>
                <a:cs typeface="Arial" panose="020B0604020202020204" pitchFamily="34" charset="0"/>
              </a:rPr>
              <a:t>Advocacy</a:t>
            </a:r>
            <a:r>
              <a:rPr lang="es-ES" sz="4000" b="1" dirty="0">
                <a:solidFill>
                  <a:schemeClr val="bg1"/>
                </a:solidFill>
                <a:latin typeface="Arial" panose="020B0604020202020204" pitchFamily="34" charset="0"/>
                <a:cs typeface="Arial" panose="020B0604020202020204" pitchFamily="34" charset="0"/>
              </a:rPr>
              <a:t> para pacientes</a:t>
            </a:r>
            <a:endParaRPr lang="es-PE" sz="4000" b="1" dirty="0">
              <a:solidFill>
                <a:schemeClr val="bg1"/>
              </a:solidFill>
              <a:latin typeface="Arial" panose="020B0604020202020204" pitchFamily="34" charset="0"/>
              <a:cs typeface="Arial" panose="020B0604020202020204" pitchFamily="34" charset="0"/>
            </a:endParaRPr>
          </a:p>
        </p:txBody>
      </p:sp>
      <p:sp>
        <p:nvSpPr>
          <p:cNvPr id="3" name="Subtítulo 2">
            <a:extLst>
              <a:ext uri="{FF2B5EF4-FFF2-40B4-BE49-F238E27FC236}">
                <a16:creationId xmlns:a16="http://schemas.microsoft.com/office/drawing/2014/main" id="{B61ECB66-CDF8-40C1-A436-52C29D47B61C}"/>
              </a:ext>
            </a:extLst>
          </p:cNvPr>
          <p:cNvSpPr>
            <a:spLocks noGrp="1"/>
          </p:cNvSpPr>
          <p:nvPr>
            <p:ph type="subTitle" idx="1"/>
          </p:nvPr>
        </p:nvSpPr>
        <p:spPr>
          <a:xfrm>
            <a:off x="2091178" y="5905893"/>
            <a:ext cx="9144000" cy="843699"/>
          </a:xfrm>
        </p:spPr>
        <p:txBody>
          <a:bodyPr>
            <a:normAutofit/>
          </a:bodyPr>
          <a:lstStyle/>
          <a:p>
            <a:r>
              <a:rPr lang="es-MX" sz="3200" dirty="0">
                <a:solidFill>
                  <a:schemeClr val="bg1"/>
                </a:solidFill>
                <a:latin typeface="Arial" panose="020B0604020202020204" pitchFamily="34" charset="0"/>
                <a:cs typeface="Arial" panose="020B0604020202020204" pitchFamily="34" charset="0"/>
              </a:rPr>
              <a:t>Natacha Bolaños | Lymphoma </a:t>
            </a:r>
            <a:r>
              <a:rPr lang="es-MX" sz="3200" dirty="0" err="1">
                <a:solidFill>
                  <a:schemeClr val="bg1"/>
                </a:solidFill>
                <a:latin typeface="Arial" panose="020B0604020202020204" pitchFamily="34" charset="0"/>
                <a:cs typeface="Arial" panose="020B0604020202020204" pitchFamily="34" charset="0"/>
              </a:rPr>
              <a:t>Coalition</a:t>
            </a:r>
            <a:r>
              <a:rPr lang="es-MX" sz="3200" dirty="0">
                <a:solidFill>
                  <a:schemeClr val="bg1"/>
                </a:solidFill>
                <a:latin typeface="Arial" panose="020B0604020202020204" pitchFamily="34" charset="0"/>
                <a:cs typeface="Arial" panose="020B0604020202020204" pitchFamily="34" charset="0"/>
              </a:rPr>
              <a:t> </a:t>
            </a:r>
            <a:endParaRPr lang="es-PE" sz="3200" dirty="0">
              <a:solidFill>
                <a:schemeClr val="bg1"/>
              </a:solidFill>
              <a:latin typeface="Arial" panose="020B0604020202020204" pitchFamily="34" charset="0"/>
              <a:cs typeface="Arial" panose="020B0604020202020204" pitchFamily="34" charset="0"/>
            </a:endParaRPr>
          </a:p>
        </p:txBody>
      </p:sp>
      <p:sp>
        <p:nvSpPr>
          <p:cNvPr id="4" name="Título 1">
            <a:extLst>
              <a:ext uri="{FF2B5EF4-FFF2-40B4-BE49-F238E27FC236}">
                <a16:creationId xmlns:a16="http://schemas.microsoft.com/office/drawing/2014/main" id="{A1F2D6FD-FDD3-BFBB-D29C-619218A0D848}"/>
              </a:ext>
            </a:extLst>
          </p:cNvPr>
          <p:cNvSpPr txBox="1">
            <a:spLocks/>
          </p:cNvSpPr>
          <p:nvPr/>
        </p:nvSpPr>
        <p:spPr>
          <a:xfrm>
            <a:off x="1523999" y="4355183"/>
            <a:ext cx="10278359" cy="102752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s-ES" sz="4400" b="1" dirty="0">
                <a:solidFill>
                  <a:schemeClr val="bg1"/>
                </a:solidFill>
                <a:latin typeface="Arial" panose="020B0604020202020204" pitchFamily="34" charset="0"/>
                <a:cs typeface="Arial" panose="020B0604020202020204" pitchFamily="34" charset="0"/>
              </a:rPr>
            </a:br>
            <a:r>
              <a:rPr lang="es-ES" sz="2000" dirty="0">
                <a:solidFill>
                  <a:schemeClr val="bg1"/>
                </a:solidFill>
                <a:latin typeface="Arial" panose="020B0604020202020204" pitchFamily="34" charset="0"/>
                <a:cs typeface="Arial" panose="020B0604020202020204" pitchFamily="34" charset="0"/>
              </a:rPr>
              <a:t>Resumen de iniciativas, datos y hallazgos clave presentados</a:t>
            </a:r>
            <a:br>
              <a:rPr lang="es-ES" sz="2000" dirty="0">
                <a:solidFill>
                  <a:schemeClr val="bg1"/>
                </a:solidFill>
                <a:latin typeface="Arial" panose="020B0604020202020204" pitchFamily="34" charset="0"/>
                <a:cs typeface="Arial" panose="020B0604020202020204" pitchFamily="34" charset="0"/>
              </a:rPr>
            </a:br>
            <a:r>
              <a:rPr lang="es-ES" sz="2000" dirty="0">
                <a:solidFill>
                  <a:schemeClr val="bg1"/>
                </a:solidFill>
                <a:latin typeface="Arial" panose="020B0604020202020204" pitchFamily="34" charset="0"/>
                <a:cs typeface="Arial" panose="020B0604020202020204" pitchFamily="34" charset="0"/>
              </a:rPr>
              <a:t>por organizaciones de pacientes en el Congreso EHA 2026</a:t>
            </a:r>
            <a:br>
              <a:rPr lang="es-ES" sz="2000" dirty="0">
                <a:solidFill>
                  <a:schemeClr val="bg1"/>
                </a:solidFill>
                <a:latin typeface="Arial" panose="020B0604020202020204" pitchFamily="34" charset="0"/>
                <a:cs typeface="Arial" panose="020B0604020202020204" pitchFamily="34" charset="0"/>
              </a:rPr>
            </a:br>
            <a:r>
              <a:rPr lang="es-ES" sz="2000" dirty="0">
                <a:solidFill>
                  <a:schemeClr val="bg1"/>
                </a:solidFill>
                <a:latin typeface="Arial" panose="020B0604020202020204" pitchFamily="34" charset="0"/>
                <a:cs typeface="Arial" panose="020B0604020202020204" pitchFamily="34" charset="0"/>
              </a:rPr>
              <a:t>para fortalecer la voz del paciente en hematología</a:t>
            </a:r>
            <a:endParaRPr lang="es-PE"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5168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6409432"/>
            <a:ext cx="12192000" cy="19050"/>
          </a:xfrm>
          <a:prstGeom prst="rect">
            <a:avLst/>
          </a:prstGeom>
        </p:spPr>
      </p:pic>
      <p:pic>
        <p:nvPicPr>
          <p:cNvPr id="4" name="SK-9-img-3" descr="preencoded.png"/>
          <p:cNvPicPr>
            <a:picLocks noChangeAspect="1"/>
          </p:cNvPicPr>
          <p:nvPr/>
        </p:nvPicPr>
        <p:blipFill>
          <a:blip r:embed="rId5"/>
          <a:stretch>
            <a:fillRect/>
          </a:stretch>
        </p:blipFill>
        <p:spPr>
          <a:xfrm>
            <a:off x="1316682" y="5164038"/>
            <a:ext cx="5096173" cy="1049238"/>
          </a:xfrm>
          <a:prstGeom prst="rect">
            <a:avLst/>
          </a:prstGeom>
        </p:spPr>
      </p:pic>
      <p:pic>
        <p:nvPicPr>
          <p:cNvPr id="5" name="SK-9-img-4" descr="preencoded.png"/>
          <p:cNvPicPr>
            <a:picLocks noChangeAspect="1"/>
          </p:cNvPicPr>
          <p:nvPr/>
        </p:nvPicPr>
        <p:blipFill>
          <a:blip r:embed="rId6"/>
          <a:stretch>
            <a:fillRect/>
          </a:stretch>
        </p:blipFill>
        <p:spPr>
          <a:xfrm>
            <a:off x="7229773" y="2208163"/>
            <a:ext cx="4730353" cy="3730675"/>
          </a:xfrm>
          <a:prstGeom prst="rect">
            <a:avLst/>
          </a:prstGeom>
        </p:spPr>
      </p:pic>
      <p:pic>
        <p:nvPicPr>
          <p:cNvPr id="6" name="SK-9-img-5" descr="preencoded.png"/>
          <p:cNvPicPr>
            <a:picLocks noChangeAspect="1"/>
          </p:cNvPicPr>
          <p:nvPr/>
        </p:nvPicPr>
        <p:blipFill>
          <a:blip r:embed="rId7"/>
          <a:stretch>
            <a:fillRect/>
          </a:stretch>
        </p:blipFill>
        <p:spPr>
          <a:xfrm>
            <a:off x="621655" y="1770757"/>
            <a:ext cx="670471" cy="38100"/>
          </a:xfrm>
          <a:prstGeom prst="rect">
            <a:avLst/>
          </a:prstGeom>
        </p:spPr>
      </p:pic>
      <p:sp>
        <p:nvSpPr>
          <p:cNvPr id="10" name="SK-9-text-9"/>
          <p:cNvSpPr/>
          <p:nvPr/>
        </p:nvSpPr>
        <p:spPr>
          <a:xfrm>
            <a:off x="609600" y="113185"/>
            <a:ext cx="9501187"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5" b="0" i="0" u="none" strike="noStrike" kern="1200" cap="none" spc="0" normalizeH="0" baseline="0" noProof="0" dirty="0">
                <a:ln>
                  <a:noFill/>
                </a:ln>
                <a:solidFill>
                  <a:srgbClr val="E57373"/>
                </a:solidFill>
                <a:effectLst/>
                <a:uLnTx/>
                <a:uFillTx/>
                <a:latin typeface="Roboto" pitchFamily="34" charset="0"/>
                <a:ea typeface="Roboto" pitchFamily="34" charset="-122"/>
                <a:cs typeface="Roboto" pitchFamily="34" charset="-120"/>
              </a:rPr>
              <a:t>ALAN / CMLAN · Póster PF1396 · EHA2026</a:t>
            </a:r>
            <a:endParaRPr kumimoji="0" lang="en-US" sz="14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K-9-text-10"/>
          <p:cNvSpPr/>
          <p:nvPr/>
        </p:nvSpPr>
        <p:spPr>
          <a:xfrm>
            <a:off x="295944" y="622548"/>
            <a:ext cx="7845697" cy="822871"/>
          </a:xfrm>
          <a:prstGeom prst="rect">
            <a:avLst/>
          </a:prstGeom>
          <a:noFill/>
          <a:ln/>
        </p:spPr>
        <p:txBody>
          <a:bodyPr vert="horz" wrap="none" lIns="0" tIns="0" rIns="0" bIns="0" rtlCol="0" anchor="ctr"/>
          <a:lstStyle/>
          <a:p>
            <a:pPr marL="0" marR="0" lvl="0" indent="0" algn="l" defTabSz="914400" rtl="0" eaLnBrk="1" fontAlgn="auto" latinLnBrk="0" hangingPunct="1">
              <a:lnSpc>
                <a:spcPts val="3278"/>
              </a:lnSpc>
              <a:spcBef>
                <a:spcPts val="0"/>
              </a:spcBef>
              <a:spcAft>
                <a:spcPts val="0"/>
              </a:spcAft>
              <a:buClrTx/>
              <a:buSzTx/>
              <a:buFontTx/>
              <a:buNone/>
              <a:tabLst/>
              <a:defRPr/>
            </a:pPr>
            <a:r>
              <a:rPr kumimoji="0" lang="en-US" sz="2850" b="1" i="0" u="none" strike="noStrike" kern="1200" cap="none" spc="0" normalizeH="0" baseline="0" noProof="0" dirty="0" err="1">
                <a:ln>
                  <a:noFill/>
                </a:ln>
                <a:solidFill>
                  <a:srgbClr val="004D40"/>
                </a:solidFill>
                <a:effectLst/>
                <a:uLnTx/>
                <a:uFillTx/>
                <a:latin typeface="Roboto" pitchFamily="34" charset="0"/>
                <a:ea typeface="Roboto" pitchFamily="34" charset="-122"/>
                <a:cs typeface="Roboto" pitchFamily="34" charset="-120"/>
              </a:rPr>
              <a:t>Validación</a:t>
            </a:r>
            <a:r>
              <a:rPr kumimoji="0" lang="en-US" sz="285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 HM-PRO </a:t>
            </a:r>
            <a:r>
              <a:rPr kumimoji="0" lang="en-US" sz="2850" b="1" i="0" u="none" strike="noStrike" kern="1200" cap="none" spc="0" normalizeH="0" baseline="0" noProof="0" dirty="0" err="1">
                <a:ln>
                  <a:noFill/>
                </a:ln>
                <a:solidFill>
                  <a:srgbClr val="004D40"/>
                </a:solidFill>
                <a:effectLst/>
                <a:uLnTx/>
                <a:uFillTx/>
                <a:latin typeface="Roboto" pitchFamily="34" charset="0"/>
                <a:ea typeface="Roboto" pitchFamily="34" charset="-122"/>
                <a:cs typeface="Roboto" pitchFamily="34" charset="-120"/>
              </a:rPr>
              <a:t>en</a:t>
            </a:r>
            <a:r>
              <a:rPr kumimoji="0" lang="en-US" sz="285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 LMC: </a:t>
            </a:r>
          </a:p>
          <a:p>
            <a:pPr marL="0" marR="0" lvl="0" indent="0" algn="l" defTabSz="914400" rtl="0" eaLnBrk="1" fontAlgn="auto" latinLnBrk="0" hangingPunct="1">
              <a:lnSpc>
                <a:spcPts val="3278"/>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El </a:t>
            </a:r>
            <a:r>
              <a:rPr kumimoji="0" lang="en-US" sz="2800" b="1" i="0" u="none" strike="noStrike" kern="1200" cap="none" spc="0" normalizeH="0" baseline="0" noProof="0" dirty="0" err="1">
                <a:ln>
                  <a:noFill/>
                </a:ln>
                <a:solidFill>
                  <a:srgbClr val="004D40"/>
                </a:solidFill>
                <a:effectLst/>
                <a:uLnTx/>
                <a:uFillTx/>
                <a:latin typeface="Roboto" pitchFamily="34" charset="0"/>
                <a:ea typeface="Roboto" pitchFamily="34" charset="-122"/>
                <a:cs typeface="Roboto" pitchFamily="34" charset="-120"/>
              </a:rPr>
              <a:t>Estrés</a:t>
            </a:r>
            <a:r>
              <a:rPr kumimoji="0" lang="en-US" sz="280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 </a:t>
            </a:r>
            <a:r>
              <a:rPr kumimoji="0" lang="en-US" sz="2800" b="1" i="0" u="none" strike="noStrike" kern="1200" cap="none" spc="0" normalizeH="0" baseline="0" noProof="0" dirty="0" err="1">
                <a:ln>
                  <a:noFill/>
                </a:ln>
                <a:solidFill>
                  <a:srgbClr val="004D40"/>
                </a:solidFill>
                <a:effectLst/>
                <a:uLnTx/>
                <a:uFillTx/>
                <a:latin typeface="Roboto" pitchFamily="34" charset="0"/>
                <a:ea typeface="Roboto" pitchFamily="34" charset="-122"/>
                <a:cs typeface="Roboto" pitchFamily="34" charset="-120"/>
              </a:rPr>
              <a:t>Emocional</a:t>
            </a:r>
            <a:r>
              <a:rPr kumimoji="0" lang="en-US" sz="280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 Domina la Calidad de Vida</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K-9-text-11"/>
          <p:cNvSpPr/>
          <p:nvPr/>
        </p:nvSpPr>
        <p:spPr>
          <a:xfrm>
            <a:off x="572988" y="1931265"/>
            <a:ext cx="11619012"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*Validación psicométrica del HM-PRO en 660 pacientes con leucemia mieloide crónica*</a:t>
            </a:r>
            <a:endParaRPr kumimoji="0" lang="en-US" sz="13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p:txBody>
      </p:sp>
      <p:sp>
        <p:nvSpPr>
          <p:cNvPr id="13" name="SK-9-text-12"/>
          <p:cNvSpPr/>
          <p:nvPr/>
        </p:nvSpPr>
        <p:spPr>
          <a:xfrm>
            <a:off x="609600" y="2475607"/>
            <a:ext cx="7105650"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 Fiabilidad interna excelente</a:t>
            </a:r>
            <a:endParaRPr kumimoji="0" lang="en-US" sz="150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p:txBody>
      </p:sp>
      <p:sp>
        <p:nvSpPr>
          <p:cNvPr id="14" name="SK-9-text-13"/>
          <p:cNvSpPr/>
          <p:nvPr/>
        </p:nvSpPr>
        <p:spPr>
          <a:xfrm>
            <a:off x="828973" y="2715667"/>
            <a:ext cx="11363027"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Cronbach alfa: PB = 0,832 · EB = 0,881 · SS = 0,807</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K-9-text-14"/>
          <p:cNvSpPr/>
          <p:nvPr/>
        </p:nvSpPr>
        <p:spPr>
          <a:xfrm>
            <a:off x="853380" y="2921496"/>
            <a:ext cx="11338620"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El HM-PRO es un instrumento psicométricamente sólido en LMC</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K-9-text-15"/>
          <p:cNvSpPr/>
          <p:nvPr/>
        </p:nvSpPr>
        <p:spPr>
          <a:xfrm>
            <a:off x="609600" y="3223171"/>
            <a:ext cx="11582400" cy="22621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El Comportamiento Emocional (EB) es el dominio más comprom</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K-9-text-16"/>
          <p:cNvSpPr/>
          <p:nvPr/>
        </p:nvSpPr>
        <p:spPr>
          <a:xfrm>
            <a:off x="828973" y="3463230"/>
            <a:ext cx="5717977" cy="404515"/>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Mediana EB = 40,91 · El 75% de los pacientes reportó efectos moderados a</a:t>
            </a:r>
            <a:endParaRPr kumimoji="0" lang="en-US" sz="13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extremadamente grandes</a:t>
            </a:r>
            <a:endParaRPr kumimoji="0" lang="en-US" sz="13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p:txBody>
      </p:sp>
      <p:sp>
        <p:nvSpPr>
          <p:cNvPr id="18" name="SK-9-text-17"/>
          <p:cNvSpPr/>
          <p:nvPr/>
        </p:nvSpPr>
        <p:spPr>
          <a:xfrm>
            <a:off x="877788" y="3874740"/>
            <a:ext cx="934402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El distrés emocional supera al impacto fíci</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K-9-text-18"/>
          <p:cNvSpPr/>
          <p:nvPr/>
        </p:nvSpPr>
        <p:spPr>
          <a:xfrm>
            <a:off x="609600" y="4176415"/>
            <a:ext cx="10534650"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Preocupaciones emocionales casi universales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9-text-19"/>
          <p:cNvSpPr/>
          <p:nvPr/>
        </p:nvSpPr>
        <p:spPr>
          <a:xfrm>
            <a:off x="828973" y="4402782"/>
            <a:ext cx="5157192" cy="411361"/>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Preocupación por salud futura (85%) · Alteraciones del sueño (73%)</a:t>
            </a:r>
            <a:endParaRPr kumimoji="0" lang="en-US" sz="13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(68%) · Miedo a morir (60%)</a:t>
            </a:r>
            <a:endParaRPr kumimoji="0" lang="en-US" sz="13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p:txBody>
      </p:sp>
      <p:sp>
        <p:nvSpPr>
          <p:cNvPr id="21" name="SK-9-text-20"/>
          <p:cNvSpPr/>
          <p:nvPr/>
        </p:nvSpPr>
        <p:spPr>
          <a:xfrm>
            <a:off x="853380" y="4827984"/>
            <a:ext cx="11338620"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Invisibles en la consulta estándar, dominantes en la experiencia vivida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9-text-21"/>
          <p:cNvSpPr/>
          <p:nvPr/>
        </p:nvSpPr>
        <p:spPr>
          <a:xfrm>
            <a:off x="3398788" y="5280571"/>
            <a:ext cx="871091" cy="308521"/>
          </a:xfrm>
          <a:prstGeom prst="rect">
            <a:avLst/>
          </a:prstGeom>
          <a:noFill/>
          <a:ln/>
        </p:spPr>
        <p:txBody>
          <a:bodyPr vert="horz"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75" b="1"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75%</a:t>
            </a:r>
            <a:endParaRPr kumimoji="0" lang="en-US" sz="2775"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p:txBody>
      </p:sp>
      <p:sp>
        <p:nvSpPr>
          <p:cNvPr id="23" name="SK-9-text-22"/>
          <p:cNvSpPr/>
          <p:nvPr/>
        </p:nvSpPr>
        <p:spPr>
          <a:xfrm>
            <a:off x="1475184" y="5692080"/>
            <a:ext cx="4510980" cy="397669"/>
          </a:xfrm>
          <a:prstGeom prst="rect">
            <a:avLst/>
          </a:prstGeom>
          <a:noFill/>
          <a:ln/>
        </p:spPr>
        <p:txBody>
          <a:bodyPr vert="horz" wrap="none" lIns="0" tIns="0" rIns="0" bIns="0" rtlCol="0" anchor="ctr"/>
          <a:lstStyle/>
          <a:p>
            <a:pPr marL="0" marR="0" lvl="0" indent="0" algn="ctr"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de los pacientes con LMC reportaron efectos moderados a</a:t>
            </a:r>
            <a:endParaRPr kumimoji="0" lang="en-US" sz="13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a:p>
            <a:pPr marL="0" marR="0" lvl="0" indent="0" algn="ctr"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chemeClr val="tx1">
                    <a:lumMod val="75000"/>
                    <a:lumOff val="25000"/>
                  </a:schemeClr>
                </a:solidFill>
                <a:effectLst/>
                <a:uLnTx/>
                <a:uFillTx/>
                <a:latin typeface="Roboto" pitchFamily="34" charset="0"/>
                <a:ea typeface="Roboto" pitchFamily="34" charset="-122"/>
                <a:cs typeface="Roboto" pitchFamily="34" charset="-120"/>
              </a:rPr>
              <a:t>extremadamente grandes en bienestar emocional</a:t>
            </a:r>
            <a:endParaRPr kumimoji="0" lang="en-US" sz="135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endParaRPr>
          </a:p>
        </p:txBody>
      </p:sp>
      <p:sp>
        <p:nvSpPr>
          <p:cNvPr id="24" name="SK-9-text-23"/>
          <p:cNvSpPr/>
          <p:nvPr/>
        </p:nvSpPr>
        <p:spPr>
          <a:xfrm>
            <a:off x="5124152" y="6546502"/>
            <a:ext cx="4974431"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*Cases et al., Blood Global Hematology, 2026. https://doi.org/10.1016/j.b</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9-text-24"/>
          <p:cNvSpPr/>
          <p:nvPr/>
        </p:nvSpPr>
        <p:spPr>
          <a:xfrm>
            <a:off x="341263" y="6563023"/>
            <a:ext cx="11850737" cy="17145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9E9E9E"/>
                </a:solidFill>
                <a:effectLst/>
                <a:uLnTx/>
                <a:uFillTx/>
                <a:latin typeface="Roboto" pitchFamily="34" charset="0"/>
                <a:ea typeface="Roboto" pitchFamily="34" charset="-122"/>
                <a:cs typeface="Roboto" pitchFamily="34" charset="-120"/>
              </a:rPr>
              <a:t>Samantha Nier et al. · ALAN / CMLAN · EHA2026 · PF1396</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9-text-25"/>
          <p:cNvSpPr/>
          <p:nvPr/>
        </p:nvSpPr>
        <p:spPr>
          <a:xfrm>
            <a:off x="11277154" y="6563023"/>
            <a:ext cx="524619" cy="150763"/>
          </a:xfrm>
          <a:prstGeom prst="rect">
            <a:avLst/>
          </a:prstGeom>
          <a:noFill/>
          <a:ln/>
        </p:spPr>
        <p:txBody>
          <a:bodyPr vert="horz" wrap="non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9E9E9E"/>
                </a:solidFill>
                <a:effectLst/>
                <a:uLnTx/>
                <a:uFillTx/>
                <a:latin typeface="Roboto" pitchFamily="34" charset="0"/>
                <a:ea typeface="Roboto" pitchFamily="34" charset="-122"/>
                <a:cs typeface="Roboto" pitchFamily="34" charset="-120"/>
              </a:rPr>
              <a:t>7 / 17</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descr="Acute Leukemia Advocates Network (ALAN) launched - ALAN">
            <a:extLst>
              <a:ext uri="{FF2B5EF4-FFF2-40B4-BE49-F238E27FC236}">
                <a16:creationId xmlns:a16="http://schemas.microsoft.com/office/drawing/2014/main" id="{43062224-5E66-34E4-5895-B2BCFE14D756}"/>
              </a:ext>
            </a:extLst>
          </p:cNvPr>
          <p:cNvPicPr>
            <a:picLocks noChangeAspect="1"/>
          </p:cNvPicPr>
          <p:nvPr/>
        </p:nvPicPr>
        <p:blipFill>
          <a:blip r:embed="rId8"/>
          <a:srcRect t="31836" b="33768"/>
          <a:stretch>
            <a:fillRect/>
          </a:stretch>
        </p:blipFill>
        <p:spPr>
          <a:xfrm>
            <a:off x="9747314" y="48072"/>
            <a:ext cx="2444685" cy="603858"/>
          </a:xfrm>
          <a:prstGeom prst="rect">
            <a:avLst/>
          </a:prstGeom>
        </p:spPr>
      </p:pic>
      <p:pic>
        <p:nvPicPr>
          <p:cNvPr id="29" name="Picture 28">
            <a:extLst>
              <a:ext uri="{FF2B5EF4-FFF2-40B4-BE49-F238E27FC236}">
                <a16:creationId xmlns:a16="http://schemas.microsoft.com/office/drawing/2014/main" id="{146BC143-A80B-97ED-F91C-A888EDFD930F}"/>
              </a:ext>
            </a:extLst>
          </p:cNvPr>
          <p:cNvPicPr>
            <a:picLocks noChangeAspect="1"/>
          </p:cNvPicPr>
          <p:nvPr/>
        </p:nvPicPr>
        <p:blipFill>
          <a:blip r:embed="rId9">
            <a:extLst>
              <a:ext uri="{28A0092B-C50C-407E-A947-70E740481C1C}">
                <a14:useLocalDpi xmlns:a14="http://schemas.microsoft.com/office/drawing/2010/main" val="0"/>
              </a:ext>
            </a:extLst>
          </a:blip>
          <a:srcRect l="69982" t="1691" r="8594" b="39061"/>
          <a:stretch>
            <a:fillRect/>
          </a:stretch>
        </p:blipFill>
        <p:spPr>
          <a:xfrm>
            <a:off x="8336905" y="668451"/>
            <a:ext cx="3659832" cy="56870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560784" y="2345382"/>
            <a:ext cx="5352157" cy="3435846"/>
          </a:xfrm>
          <a:prstGeom prst="rect">
            <a:avLst/>
          </a:prstGeom>
        </p:spPr>
      </p:pic>
      <p:pic>
        <p:nvPicPr>
          <p:cNvPr id="4" name="SK-10-img-3" descr="preencoded.png"/>
          <p:cNvPicPr>
            <a:picLocks noChangeAspect="1"/>
          </p:cNvPicPr>
          <p:nvPr/>
        </p:nvPicPr>
        <p:blipFill>
          <a:blip r:embed="rId5"/>
          <a:stretch>
            <a:fillRect/>
          </a:stretch>
        </p:blipFill>
        <p:spPr>
          <a:xfrm>
            <a:off x="6266557" y="2345382"/>
            <a:ext cx="5364361" cy="3435846"/>
          </a:xfrm>
          <a:prstGeom prst="rect">
            <a:avLst/>
          </a:prstGeom>
        </p:spPr>
      </p:pic>
      <p:pic>
        <p:nvPicPr>
          <p:cNvPr id="5" name="SK-10-img-4" descr="preencoded.png"/>
          <p:cNvPicPr>
            <a:picLocks noChangeAspect="1"/>
          </p:cNvPicPr>
          <p:nvPr/>
        </p:nvPicPr>
        <p:blipFill>
          <a:blip r:embed="rId6"/>
          <a:stretch>
            <a:fillRect/>
          </a:stretch>
        </p:blipFill>
        <p:spPr>
          <a:xfrm>
            <a:off x="0" y="5952679"/>
            <a:ext cx="12192000" cy="610344"/>
          </a:xfrm>
          <a:prstGeom prst="rect">
            <a:avLst/>
          </a:prstGeom>
        </p:spPr>
      </p:pic>
      <p:pic>
        <p:nvPicPr>
          <p:cNvPr id="6" name="SK-10-img-5" descr="preencoded.png"/>
          <p:cNvPicPr>
            <a:picLocks noChangeAspect="1"/>
          </p:cNvPicPr>
          <p:nvPr/>
        </p:nvPicPr>
        <p:blipFill>
          <a:blip r:embed="rId7"/>
          <a:stretch>
            <a:fillRect/>
          </a:stretch>
        </p:blipFill>
        <p:spPr>
          <a:xfrm>
            <a:off x="6766471" y="5109121"/>
            <a:ext cx="4498777" cy="671959"/>
          </a:xfrm>
          <a:prstGeom prst="rect">
            <a:avLst/>
          </a:prstGeom>
        </p:spPr>
      </p:pic>
      <p:pic>
        <p:nvPicPr>
          <p:cNvPr id="7" name="SK-10-img-6" descr="preencoded.png"/>
          <p:cNvPicPr>
            <a:picLocks noChangeAspect="1"/>
          </p:cNvPicPr>
          <p:nvPr/>
        </p:nvPicPr>
        <p:blipFill>
          <a:blip r:embed="rId8"/>
          <a:stretch>
            <a:fillRect/>
          </a:stretch>
        </p:blipFill>
        <p:spPr>
          <a:xfrm>
            <a:off x="560784" y="1652141"/>
            <a:ext cx="914400" cy="28575"/>
          </a:xfrm>
          <a:prstGeom prst="rect">
            <a:avLst/>
          </a:prstGeom>
        </p:spPr>
      </p:pic>
      <p:pic>
        <p:nvPicPr>
          <p:cNvPr id="10" name="SK-10-img-9" descr="preencoded.png"/>
          <p:cNvPicPr>
            <a:picLocks noChangeAspect="1"/>
          </p:cNvPicPr>
          <p:nvPr/>
        </p:nvPicPr>
        <p:blipFill>
          <a:blip r:embed="rId9"/>
          <a:stretch>
            <a:fillRect/>
          </a:stretch>
        </p:blipFill>
        <p:spPr>
          <a:xfrm>
            <a:off x="9853761" y="6103590"/>
            <a:ext cx="19050" cy="308521"/>
          </a:xfrm>
          <a:prstGeom prst="rect">
            <a:avLst/>
          </a:prstGeom>
        </p:spPr>
      </p:pic>
      <p:sp>
        <p:nvSpPr>
          <p:cNvPr id="14" name="SK-10-text-13"/>
          <p:cNvSpPr/>
          <p:nvPr/>
        </p:nvSpPr>
        <p:spPr>
          <a:xfrm>
            <a:off x="359507" y="315201"/>
            <a:ext cx="11472985" cy="987475"/>
          </a:xfrm>
          <a:prstGeom prst="rect">
            <a:avLst/>
          </a:prstGeom>
          <a:noFill/>
          <a:ln/>
        </p:spPr>
        <p:txBody>
          <a:bodyPr vert="horz" wrap="none" lIns="0" tIns="0" rIns="0" bIns="0" rtlCol="0" anchor="ctr"/>
          <a:lstStyle/>
          <a:p>
            <a:pPr marL="0" marR="0" lvl="0" indent="0" algn="l" defTabSz="914400" rtl="0" eaLnBrk="1" fontAlgn="auto" latinLnBrk="0" hangingPunct="1">
              <a:lnSpc>
                <a:spcPts val="3795"/>
              </a:lnSpc>
              <a:spcBef>
                <a:spcPts val="0"/>
              </a:spcBef>
              <a:spcAft>
                <a:spcPts val="0"/>
              </a:spcAft>
              <a:buClrTx/>
              <a:buSzTx/>
              <a:buFontTx/>
              <a:buNone/>
              <a:tabLst/>
              <a:defRPr/>
            </a:pPr>
            <a:r>
              <a:rPr kumimoji="0" lang="en-US" sz="345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Symposium EHA-EMA-FDA:</a:t>
            </a:r>
          </a:p>
          <a:p>
            <a:pPr marL="0" marR="0" lvl="0" indent="0" algn="l" defTabSz="914400" rtl="0" eaLnBrk="1" fontAlgn="auto" latinLnBrk="0" hangingPunct="1">
              <a:lnSpc>
                <a:spcPts val="3795"/>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Datos de Experiencia del </a:t>
            </a:r>
            <a:r>
              <a:rPr kumimoji="0" lang="en-US" sz="3200" b="1" i="0" u="none" strike="noStrike" kern="1200" cap="none" spc="0" normalizeH="0" baseline="0" noProof="0" dirty="0" err="1">
                <a:ln>
                  <a:noFill/>
                </a:ln>
                <a:solidFill>
                  <a:srgbClr val="004433"/>
                </a:solidFill>
                <a:effectLst/>
                <a:uLnTx/>
                <a:uFillTx/>
                <a:latin typeface="Roboto" pitchFamily="34" charset="0"/>
                <a:ea typeface="Roboto" pitchFamily="34" charset="-122"/>
                <a:cs typeface="Roboto" pitchFamily="34" charset="-120"/>
              </a:rPr>
              <a:t>Paciente</a:t>
            </a:r>
            <a:r>
              <a:rPr kumimoji="0" lang="en-US" sz="320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 </a:t>
            </a:r>
            <a:r>
              <a:rPr kumimoji="0" lang="en-US" sz="3200" b="1" i="0" u="none" strike="noStrike" kern="1200" cap="none" spc="0" normalizeH="0" baseline="0" noProof="0" dirty="0" err="1">
                <a:ln>
                  <a:noFill/>
                </a:ln>
                <a:solidFill>
                  <a:srgbClr val="004433"/>
                </a:solidFill>
                <a:effectLst/>
                <a:uLnTx/>
                <a:uFillTx/>
                <a:latin typeface="Roboto" pitchFamily="34" charset="0"/>
                <a:ea typeface="Roboto" pitchFamily="34" charset="-122"/>
                <a:cs typeface="Roboto" pitchFamily="34" charset="-120"/>
              </a:rPr>
              <a:t>en</a:t>
            </a:r>
            <a:r>
              <a:rPr kumimoji="0" lang="en-US" sz="320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 la Aprobación Regulatoria</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K-10-text-14"/>
          <p:cNvSpPr/>
          <p:nvPr/>
        </p:nvSpPr>
        <p:spPr>
          <a:xfrm>
            <a:off x="451098" y="1844725"/>
            <a:ext cx="11740902" cy="27429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777777"/>
                </a:solidFill>
                <a:effectLst/>
                <a:uLnTx/>
                <a:uFillTx/>
                <a:latin typeface="Roboto" pitchFamily="34" charset="0"/>
                <a:ea typeface="Roboto" pitchFamily="34" charset="-122"/>
                <a:cs typeface="Roboto" pitchFamily="34" charset="-120"/>
              </a:rPr>
              <a:t>De sobrevivir a vivir: Por qué la voz del paciente debe moldear la aprobación de </a:t>
            </a:r>
            <a:r>
              <a:rPr kumimoji="0" lang="en-US" sz="1650" b="0" i="0" u="none" strike="noStrike" kern="1200" cap="none" spc="0" normalizeH="0" baseline="0" noProof="0" dirty="0" err="1">
                <a:ln>
                  <a:noFill/>
                </a:ln>
                <a:solidFill>
                  <a:srgbClr val="777777"/>
                </a:solidFill>
                <a:effectLst/>
                <a:uLnTx/>
                <a:uFillTx/>
                <a:latin typeface="Roboto" pitchFamily="34" charset="0"/>
                <a:ea typeface="Roboto" pitchFamily="34" charset="-122"/>
                <a:cs typeface="Roboto" pitchFamily="34" charset="-120"/>
              </a:rPr>
              <a:t>fármacos</a:t>
            </a:r>
            <a:r>
              <a:rPr kumimoji="0" lang="en-US" sz="1650" b="0" i="0" u="none" strike="noStrike" kern="1200" cap="none" spc="0" normalizeH="0" baseline="0" noProof="0" dirty="0">
                <a:ln>
                  <a:noFill/>
                </a:ln>
                <a:solidFill>
                  <a:srgbClr val="777777"/>
                </a:solidFill>
                <a:effectLst/>
                <a:uLnTx/>
                <a:uFillTx/>
                <a:latin typeface="Roboto" pitchFamily="34" charset="0"/>
                <a:ea typeface="Roboto" pitchFamily="34" charset="-122"/>
                <a:cs typeface="Roboto" pitchFamily="34" charset="-120"/>
              </a:rPr>
              <a:t>. Caso: </a:t>
            </a:r>
            <a:r>
              <a:rPr kumimoji="0" lang="en-US" sz="1650" b="0" i="0" u="none" strike="noStrike" kern="1200" cap="none" spc="0" normalizeH="0" baseline="0" noProof="0" dirty="0" err="1">
                <a:ln>
                  <a:noFill/>
                </a:ln>
                <a:solidFill>
                  <a:srgbClr val="777777"/>
                </a:solidFill>
                <a:effectLst/>
                <a:uLnTx/>
                <a:uFillTx/>
                <a:latin typeface="Roboto" pitchFamily="34" charset="0"/>
                <a:ea typeface="Roboto" pitchFamily="34" charset="-122"/>
                <a:cs typeface="Roboto" pitchFamily="34" charset="-120"/>
              </a:rPr>
              <a:t>leucemia</a:t>
            </a:r>
            <a:r>
              <a:rPr kumimoji="0" lang="en-US" sz="1650" b="0" i="0" u="none" strike="noStrike" kern="1200" cap="none" spc="0" normalizeH="0" baseline="0" noProof="0" dirty="0">
                <a:ln>
                  <a:noFill/>
                </a:ln>
                <a:solidFill>
                  <a:srgbClr val="777777"/>
                </a:solidFill>
                <a:effectLst/>
                <a:uLnTx/>
                <a:uFillTx/>
                <a:latin typeface="Roboto" pitchFamily="34" charset="0"/>
                <a:ea typeface="Roboto" pitchFamily="34" charset="-122"/>
                <a:cs typeface="Roboto" pitchFamily="34" charset="-120"/>
              </a:rPr>
              <a:t> </a:t>
            </a:r>
            <a:r>
              <a:rPr kumimoji="0" lang="en-US" sz="1650" b="0" i="0" u="none" strike="noStrike" kern="1200" cap="none" spc="0" normalizeH="0" baseline="0" noProof="0" dirty="0" err="1">
                <a:ln>
                  <a:noFill/>
                </a:ln>
                <a:solidFill>
                  <a:srgbClr val="777777"/>
                </a:solidFill>
                <a:effectLst/>
                <a:uLnTx/>
                <a:uFillTx/>
                <a:latin typeface="Roboto" pitchFamily="34" charset="0"/>
                <a:ea typeface="Roboto" pitchFamily="34" charset="-122"/>
                <a:cs typeface="Roboto" pitchFamily="34" charset="-120"/>
              </a:rPr>
              <a:t>aguda</a:t>
            </a:r>
            <a:r>
              <a:rPr kumimoji="0" lang="en-US" sz="1650" b="0" i="0" u="none" strike="noStrike" kern="1200" cap="none" spc="0" normalizeH="0" baseline="0" noProof="0" dirty="0">
                <a:ln>
                  <a:noFill/>
                </a:ln>
                <a:solidFill>
                  <a:srgbClr val="777777"/>
                </a:solidFill>
                <a:effectLst/>
                <a:uLnTx/>
                <a:uFillTx/>
                <a:latin typeface="Roboto" pitchFamily="34" charset="0"/>
                <a:ea typeface="Roboto" pitchFamily="34" charset="-122"/>
                <a:cs typeface="Roboto" pitchFamily="34" charset="-120"/>
              </a:rPr>
              <a:t> </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K-10-text-15"/>
          <p:cNvSpPr/>
          <p:nvPr/>
        </p:nvSpPr>
        <p:spPr>
          <a:xfrm>
            <a:off x="707082" y="2509986"/>
            <a:ext cx="6315075" cy="31536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El problema actual</a:t>
            </a:r>
            <a:endParaRPr kumimoji="0" lang="en-US" sz="2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K-10-text-16"/>
          <p:cNvSpPr/>
          <p:nvPr/>
        </p:nvSpPr>
        <p:spPr>
          <a:xfrm>
            <a:off x="694879" y="3024336"/>
            <a:ext cx="11497121" cy="25360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Los pacientes llegan tarde al proceso de diseño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K-10-text-17"/>
          <p:cNvSpPr/>
          <p:nvPr/>
        </p:nvSpPr>
        <p:spPr>
          <a:xfrm>
            <a:off x="694879" y="3387775"/>
            <a:ext cx="11497121" cy="23991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La información es a veces anecdótica, no sistemática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K-10-text-18"/>
          <p:cNvSpPr/>
          <p:nvPr/>
        </p:nvSpPr>
        <p:spPr>
          <a:xfrm>
            <a:off x="694879" y="3771900"/>
            <a:ext cx="11497121" cy="25360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Los </a:t>
            </a:r>
            <a:r>
              <a:rPr kumimoji="0" lang="en-US" sz="1650"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resultados</a:t>
            </a:r>
            <a:r>
              <a:rPr kumimoji="0" lang="en-US" sz="16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(endpoints) medidos no reflejan la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realidad</a:t>
            </a:r>
            <a:r>
              <a:rPr kumimoji="0" lang="en-US" sz="16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diaria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10-text-19"/>
          <p:cNvSpPr/>
          <p:nvPr/>
        </p:nvSpPr>
        <p:spPr>
          <a:xfrm>
            <a:off x="694879" y="4199159"/>
            <a:ext cx="4876800" cy="486817"/>
          </a:xfrm>
          <a:prstGeom prst="rect">
            <a:avLst/>
          </a:prstGeom>
          <a:noFill/>
          <a:ln/>
        </p:spPr>
        <p:txBody>
          <a:bodyPr vert="horz" wrap="none" lIns="0" tIns="0" rIns="0" bIns="0" rtlCol="0" anchor="ctr"/>
          <a:lstStyle/>
          <a:p>
            <a:pPr marL="0" marR="0" lvl="0" indent="0" algn="l" defTabSz="914400" rtl="0" eaLnBrk="1" fontAlgn="auto" latinLnBrk="0" hangingPunct="1">
              <a:lnSpc>
                <a:spcPts val="1890"/>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Se aprueban fármacos que prolongan la vida pero</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90"/>
              </a:lnSpc>
              <a:spcBef>
                <a:spcPts val="0"/>
              </a:spcBef>
              <a:spcAft>
                <a:spcPts val="0"/>
              </a:spcAft>
              <a:buClrTx/>
              <a:buSzTx/>
              <a:buFontTx/>
              <a:buNone/>
              <a:tabLst/>
              <a:defRPr/>
            </a:pPr>
            <a:r>
              <a:rPr kumimoji="0" lang="en-US" sz="1575"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ignoran</a:t>
            </a:r>
            <a:r>
              <a:rPr kumimoji="0" lang="en-US" sz="1575"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a:t>
            </a:r>
            <a:r>
              <a:rPr kumimoji="0" lang="en-US" sz="1575"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cuál</a:t>
            </a:r>
            <a:r>
              <a:rPr kumimoji="0" lang="en-US" sz="1575"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es </a:t>
            </a:r>
            <a:r>
              <a:rPr kumimoji="0" lang="en-US" sz="1575"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el</a:t>
            </a:r>
            <a:r>
              <a:rPr kumimoji="0" lang="en-US" sz="1575"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a:t>
            </a:r>
            <a:r>
              <a:rPr kumimoji="0" lang="en-US" sz="1575"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impacto</a:t>
            </a:r>
            <a:r>
              <a:rPr kumimoji="0" lang="en-US" sz="1575"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a:t>
            </a:r>
            <a:r>
              <a:rPr kumimoji="0" lang="en-US" sz="1575"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en</a:t>
            </a:r>
            <a:r>
              <a:rPr kumimoji="0" lang="en-US" sz="1575"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Calidad de </a:t>
            </a:r>
            <a:r>
              <a:rPr lang="en-US" sz="1575" dirty="0">
                <a:solidFill>
                  <a:srgbClr val="333333"/>
                </a:solidFill>
                <a:latin typeface="Roboto" pitchFamily="34" charset="0"/>
                <a:ea typeface="Roboto" pitchFamily="34" charset="-122"/>
                <a:cs typeface="Roboto" pitchFamily="34" charset="-120"/>
              </a:rPr>
              <a:t>V</a:t>
            </a:r>
            <a:r>
              <a:rPr kumimoji="0" lang="en-US" sz="1575" b="0" i="0" u="none" strike="noStrike" kern="1200" cap="none" spc="0" normalizeH="0" baseline="0" noProof="0" dirty="0" err="1">
                <a:ln>
                  <a:noFill/>
                </a:ln>
                <a:solidFill>
                  <a:srgbClr val="333333"/>
                </a:solidFill>
                <a:effectLst/>
                <a:uLnTx/>
                <a:uFillTx/>
                <a:latin typeface="Roboto" pitchFamily="34" charset="0"/>
                <a:ea typeface="Roboto" pitchFamily="34" charset="-122"/>
                <a:cs typeface="Roboto" pitchFamily="34" charset="-120"/>
              </a:rPr>
              <a:t>ida</a:t>
            </a:r>
            <a:r>
              <a:rPr kumimoji="0" lang="en-US" sz="1575"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K-10-text-20"/>
          <p:cNvSpPr/>
          <p:nvPr/>
        </p:nvSpPr>
        <p:spPr>
          <a:xfrm>
            <a:off x="743619" y="5022104"/>
            <a:ext cx="4986486" cy="507355"/>
          </a:xfrm>
          <a:prstGeom prst="rect">
            <a:avLst/>
          </a:prstGeom>
          <a:noFill/>
          <a:ln/>
        </p:spPr>
        <p:txBody>
          <a:bodyPr vert="horz" wrap="none" lIns="0" tIns="0" rIns="0" bIns="0" rtlCol="0" anchor="ctr"/>
          <a:lstStyle/>
          <a:p>
            <a:pPr marL="0" marR="0" lvl="0" indent="0" algn="ctr" defTabSz="914400" rtl="0" eaLnBrk="1" fontAlgn="auto" latinLnBrk="0" hangingPunct="1">
              <a:lnSpc>
                <a:spcPts val="198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“Si no recogemos lo que importa a los pacientes,</a:t>
            </a:r>
            <a:endParaRPr kumimoji="0" lang="en-US" sz="16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98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corremos el riesgo de </a:t>
            </a:r>
            <a:r>
              <a:rPr kumimoji="0" lang="en-US" sz="1650" b="1" i="0" u="none" strike="noStrike" kern="1200" cap="none" spc="0" normalizeH="0" baseline="0" noProof="0" dirty="0" err="1">
                <a:ln>
                  <a:noFill/>
                </a:ln>
                <a:solidFill>
                  <a:srgbClr val="004433"/>
                </a:solidFill>
                <a:effectLst/>
                <a:uLnTx/>
                <a:uFillTx/>
                <a:latin typeface="Roboto" pitchFamily="34" charset="0"/>
                <a:ea typeface="Roboto" pitchFamily="34" charset="-122"/>
                <a:cs typeface="Roboto" pitchFamily="34" charset="-120"/>
              </a:rPr>
              <a:t>ignorar</a:t>
            </a:r>
            <a:r>
              <a:rPr kumimoji="0" lang="en-US" sz="165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 </a:t>
            </a:r>
            <a:r>
              <a:rPr kumimoji="0" lang="en-US" sz="1650" b="1" i="0" u="none" strike="noStrike" kern="1200" cap="none" spc="0" normalizeH="0" baseline="0" noProof="0" dirty="0" err="1">
                <a:ln>
                  <a:noFill/>
                </a:ln>
                <a:solidFill>
                  <a:srgbClr val="004433"/>
                </a:solidFill>
                <a:effectLst/>
                <a:uLnTx/>
                <a:uFillTx/>
                <a:latin typeface="Roboto" pitchFamily="34" charset="0"/>
                <a:ea typeface="Roboto" pitchFamily="34" charset="-122"/>
                <a:cs typeface="Roboto" pitchFamily="34" charset="-120"/>
              </a:rPr>
              <a:t>su</a:t>
            </a:r>
            <a:r>
              <a:rPr kumimoji="0" lang="en-US" sz="165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 </a:t>
            </a:r>
            <a:r>
              <a:rPr kumimoji="0" lang="en-US" sz="1650" b="1" i="0" u="none" strike="noStrike" kern="1200" cap="none" spc="0" normalizeH="0" baseline="0" noProof="0" dirty="0" err="1">
                <a:ln>
                  <a:noFill/>
                </a:ln>
                <a:solidFill>
                  <a:srgbClr val="004433"/>
                </a:solidFill>
                <a:effectLst/>
                <a:uLnTx/>
                <a:uFillTx/>
                <a:latin typeface="Roboto" pitchFamily="34" charset="0"/>
                <a:ea typeface="Roboto" pitchFamily="34" charset="-122"/>
                <a:cs typeface="Roboto" pitchFamily="34" charset="-120"/>
              </a:rPr>
              <a:t>experiencia</a:t>
            </a:r>
            <a:r>
              <a:rPr kumimoji="0" lang="en-US" sz="1650"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 vital.”</a:t>
            </a:r>
            <a:endParaRPr kumimoji="0" lang="en-US" sz="16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10-text-21"/>
          <p:cNvSpPr/>
          <p:nvPr/>
        </p:nvSpPr>
        <p:spPr>
          <a:xfrm>
            <a:off x="6425059" y="2427684"/>
            <a:ext cx="5766941" cy="30167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75" b="1" i="0" u="none" strike="noStrike" kern="1200" cap="none" spc="0" normalizeH="0" baseline="0" noProof="0" dirty="0">
                <a:ln>
                  <a:noFill/>
                </a:ln>
                <a:solidFill>
                  <a:srgbClr val="004433"/>
                </a:solidFill>
                <a:effectLst/>
                <a:uLnTx/>
                <a:uFillTx/>
                <a:latin typeface="Roboto" pitchFamily="34" charset="0"/>
                <a:ea typeface="Roboto" pitchFamily="34" charset="-122"/>
                <a:cs typeface="Roboto" pitchFamily="34" charset="-120"/>
              </a:rPr>
              <a:t>Perfiles de pacientes ALAN</a:t>
            </a:r>
            <a:endParaRPr kumimoji="0" lang="en-US" sz="21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10-text-22"/>
          <p:cNvSpPr/>
          <p:nvPr/>
        </p:nvSpPr>
        <p:spPr>
          <a:xfrm>
            <a:off x="6425059" y="2756892"/>
            <a:ext cx="5766941"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3 perfiles identificados (&gt;2.500 pacientes, &gt;80 países)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10-text-23"/>
          <p:cNvSpPr/>
          <p:nvPr/>
        </p:nvSpPr>
        <p:spPr>
          <a:xfrm>
            <a:off x="6449467" y="3099792"/>
            <a:ext cx="5742533" cy="24675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1"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Grupo 1 — Centrados en eficacia (RAI=77%)</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10-text-24"/>
          <p:cNvSpPr/>
          <p:nvPr/>
        </p:nvSpPr>
        <p:spPr>
          <a:xfrm>
            <a:off x="6717655" y="3360390"/>
            <a:ext cx="547434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Más frecuente en recién diagnosticados y en recaída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10-text-25"/>
          <p:cNvSpPr/>
          <p:nvPr/>
        </p:nvSpPr>
        <p:spPr>
          <a:xfrm>
            <a:off x="6449467" y="3641527"/>
            <a:ext cx="5742533"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Grupo 2 — Eficacia + conveniencia</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10-text-26"/>
          <p:cNvSpPr/>
          <p:nvPr/>
        </p:nvSpPr>
        <p:spPr>
          <a:xfrm>
            <a:off x="6705600" y="3888432"/>
            <a:ext cx="4279255" cy="425053"/>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Valoran la vía oral y domiciliaria; dispuestos a sacrificar</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eficacia por autonomía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10-text-27"/>
          <p:cNvSpPr/>
          <p:nvPr/>
        </p:nvSpPr>
        <p:spPr>
          <a:xfrm>
            <a:off x="6449467" y="4402782"/>
            <a:ext cx="5742533"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 Grupo 3 — Equilibrio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10-text-28"/>
          <p:cNvSpPr/>
          <p:nvPr/>
        </p:nvSpPr>
        <p:spPr>
          <a:xfrm>
            <a:off x="6705600" y="4649688"/>
            <a:ext cx="4279255" cy="418207"/>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Valoran eficacia + calidad de vida durante y después de</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la respuesta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10-text-29"/>
          <p:cNvSpPr/>
          <p:nvPr/>
        </p:nvSpPr>
        <p:spPr>
          <a:xfrm>
            <a:off x="6839694" y="5143500"/>
            <a:ext cx="5352306"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Cargas ocultas dominantes:</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10-text-30"/>
          <p:cNvSpPr/>
          <p:nvPr/>
        </p:nvSpPr>
        <p:spPr>
          <a:xfrm>
            <a:off x="6839694" y="5376565"/>
            <a:ext cx="4218384" cy="404515"/>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Cansancio (97%) · Ansiedad/depresión (90%) · Función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Roboto" pitchFamily="34" charset="0"/>
                <a:ea typeface="Roboto" pitchFamily="34" charset="-122"/>
                <a:cs typeface="Roboto" pitchFamily="34" charset="-120"/>
              </a:rPr>
              <a:t>cognitiva = tan importante como el dolor</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10-text-31"/>
          <p:cNvSpPr/>
          <p:nvPr/>
        </p:nvSpPr>
        <p:spPr>
          <a:xfrm>
            <a:off x="463153" y="6055519"/>
            <a:ext cx="2401788" cy="459432"/>
          </a:xfrm>
          <a:prstGeom prst="rect">
            <a:avLst/>
          </a:prstGeom>
          <a:noFill/>
          <a:ln/>
        </p:spPr>
        <p:txBody>
          <a:bodyPr vert="horz" wrap="none" lIns="0" tIns="0" rIns="0" bIns="0" rtlCol="0" anchor="ctr"/>
          <a:lstStyle/>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Implicación temprana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del paciente en el diseño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10-text-32"/>
          <p:cNvSpPr/>
          <p:nvPr/>
        </p:nvSpPr>
        <p:spPr>
          <a:xfrm>
            <a:off x="3011388" y="6055519"/>
            <a:ext cx="1804392" cy="486817"/>
          </a:xfrm>
          <a:prstGeom prst="rect">
            <a:avLst/>
          </a:prstGeom>
          <a:noFill/>
          <a:ln/>
        </p:spPr>
        <p:txBody>
          <a:bodyPr vert="horz" wrap="none" lIns="0" tIns="0" rIns="0" bIns="0" rtlCol="0" anchor="ctr"/>
          <a:lstStyle/>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PROs validados en</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todos los ensayos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10-text-33"/>
          <p:cNvSpPr/>
          <p:nvPr/>
        </p:nvSpPr>
        <p:spPr>
          <a:xfrm>
            <a:off x="5047357" y="6055519"/>
            <a:ext cx="2511475" cy="486817"/>
          </a:xfrm>
          <a:prstGeom prst="rect">
            <a:avLst/>
          </a:prstGeom>
          <a:noFill/>
          <a:ln/>
        </p:spPr>
        <p:txBody>
          <a:bodyPr vert="horz" wrap="none" lIns="0" tIns="0" rIns="0" bIns="0" rtlCol="0" anchor="ctr"/>
          <a:lstStyle/>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Documentar cómo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influyó la voz del paciente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10-text-34"/>
          <p:cNvSpPr/>
          <p:nvPr/>
        </p:nvSpPr>
        <p:spPr>
          <a:xfrm>
            <a:off x="7766298" y="6055519"/>
            <a:ext cx="1840855" cy="445740"/>
          </a:xfrm>
          <a:prstGeom prst="rect">
            <a:avLst/>
          </a:prstGeom>
          <a:noFill/>
          <a:ln/>
        </p:spPr>
        <p:txBody>
          <a:bodyPr vert="horz" wrap="none" lIns="0" tIns="0" rIns="0" bIns="0" rtlCol="0" anchor="ctr"/>
          <a:lstStyle/>
          <a:p>
            <a:pPr marL="0" marR="0" lvl="0" indent="0" algn="ctr" defTabSz="914400" rtl="0" eaLnBrk="1" fontAlgn="auto" latinLnBrk="0" hangingPunct="1">
              <a:lnSpc>
                <a:spcPts val="1733"/>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Reconocer la carga</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733"/>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del cuidador</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10-text-35"/>
          <p:cNvSpPr/>
          <p:nvPr/>
        </p:nvSpPr>
        <p:spPr>
          <a:xfrm>
            <a:off x="10107067" y="6055519"/>
            <a:ext cx="1389757" cy="459432"/>
          </a:xfrm>
          <a:prstGeom prst="rect">
            <a:avLst/>
          </a:prstGeom>
          <a:noFill/>
          <a:ln/>
        </p:spPr>
        <p:txBody>
          <a:bodyPr vert="horz" wrap="none" lIns="0" tIns="0" rIns="0" bIns="0" rtlCol="0" anchor="ctr"/>
          <a:lstStyle/>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Transparencia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regulatoria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8" name="SK-15-img-12" descr="preencoded.png">
            <a:extLst>
              <a:ext uri="{FF2B5EF4-FFF2-40B4-BE49-F238E27FC236}">
                <a16:creationId xmlns:a16="http://schemas.microsoft.com/office/drawing/2014/main" id="{65C6E05D-3069-A47B-7E0E-886ABBE33512}"/>
              </a:ext>
            </a:extLst>
          </p:cNvPr>
          <p:cNvPicPr>
            <a:picLocks noChangeAspect="1"/>
          </p:cNvPicPr>
          <p:nvPr/>
        </p:nvPicPr>
        <p:blipFill>
          <a:blip r:embed="rId10"/>
          <a:stretch>
            <a:fillRect/>
          </a:stretch>
        </p:blipFill>
        <p:spPr>
          <a:xfrm>
            <a:off x="7972248" y="95548"/>
            <a:ext cx="352372" cy="281136"/>
          </a:xfrm>
          <a:prstGeom prst="rect">
            <a:avLst/>
          </a:prstGeom>
        </p:spPr>
      </p:pic>
      <p:sp>
        <p:nvSpPr>
          <p:cNvPr id="39" name="SK-15-text-35">
            <a:extLst>
              <a:ext uri="{FF2B5EF4-FFF2-40B4-BE49-F238E27FC236}">
                <a16:creationId xmlns:a16="http://schemas.microsoft.com/office/drawing/2014/main" id="{6AE352E7-18A2-090F-2846-101EEF91061D}"/>
              </a:ext>
            </a:extLst>
          </p:cNvPr>
          <p:cNvSpPr/>
          <p:nvPr/>
        </p:nvSpPr>
        <p:spPr>
          <a:xfrm>
            <a:off x="8334946" y="123676"/>
            <a:ext cx="3795422"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EHA Patient Advocacy Committee</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K-12-img-2" descr="preencoded.png"/>
          <p:cNvPicPr>
            <a:picLocks noChangeAspect="1"/>
          </p:cNvPicPr>
          <p:nvPr/>
        </p:nvPicPr>
        <p:blipFill>
          <a:blip r:embed="rId3"/>
          <a:stretch>
            <a:fillRect/>
          </a:stretch>
        </p:blipFill>
        <p:spPr>
          <a:xfrm>
            <a:off x="10424071" y="0"/>
            <a:ext cx="1767929" cy="994470"/>
          </a:xfrm>
          <a:prstGeom prst="rect">
            <a:avLst/>
          </a:prstGeom>
        </p:spPr>
      </p:pic>
      <p:pic>
        <p:nvPicPr>
          <p:cNvPr id="4" name="SK-12-img-3" descr="preencoded.png"/>
          <p:cNvPicPr>
            <a:picLocks noChangeAspect="1"/>
          </p:cNvPicPr>
          <p:nvPr/>
        </p:nvPicPr>
        <p:blipFill>
          <a:blip r:embed="rId4"/>
          <a:stretch>
            <a:fillRect/>
          </a:stretch>
        </p:blipFill>
        <p:spPr>
          <a:xfrm>
            <a:off x="633859" y="1875830"/>
            <a:ext cx="950863" cy="47625"/>
          </a:xfrm>
          <a:prstGeom prst="rect">
            <a:avLst/>
          </a:prstGeom>
        </p:spPr>
      </p:pic>
      <p:pic>
        <p:nvPicPr>
          <p:cNvPr id="5" name="SK-12-img-4" descr="preencoded.png"/>
          <p:cNvPicPr>
            <a:picLocks noChangeAspect="1"/>
          </p:cNvPicPr>
          <p:nvPr/>
        </p:nvPicPr>
        <p:blipFill>
          <a:blip r:embed="rId5"/>
          <a:stretch>
            <a:fillRect/>
          </a:stretch>
        </p:blipFill>
        <p:spPr>
          <a:xfrm>
            <a:off x="0" y="2592288"/>
            <a:ext cx="2316361" cy="2948880"/>
          </a:xfrm>
          <a:prstGeom prst="rect">
            <a:avLst/>
          </a:prstGeom>
        </p:spPr>
      </p:pic>
      <p:pic>
        <p:nvPicPr>
          <p:cNvPr id="6" name="SK-12-img-5" descr="preencoded.png"/>
          <p:cNvPicPr>
            <a:picLocks noChangeAspect="1"/>
          </p:cNvPicPr>
          <p:nvPr/>
        </p:nvPicPr>
        <p:blipFill>
          <a:blip r:embed="rId6"/>
          <a:stretch>
            <a:fillRect/>
          </a:stretch>
        </p:blipFill>
        <p:spPr>
          <a:xfrm>
            <a:off x="531861" y="3302081"/>
            <a:ext cx="1548259" cy="342900"/>
          </a:xfrm>
          <a:prstGeom prst="rect">
            <a:avLst/>
          </a:prstGeom>
        </p:spPr>
      </p:pic>
      <p:pic>
        <p:nvPicPr>
          <p:cNvPr id="7" name="SK-12-img-6" descr="preencoded.png"/>
          <p:cNvPicPr>
            <a:picLocks noChangeAspect="1"/>
          </p:cNvPicPr>
          <p:nvPr/>
        </p:nvPicPr>
        <p:blipFill>
          <a:blip r:embed="rId7"/>
          <a:stretch>
            <a:fillRect/>
          </a:stretch>
        </p:blipFill>
        <p:spPr>
          <a:xfrm>
            <a:off x="548580" y="4185288"/>
            <a:ext cx="1548259" cy="342900"/>
          </a:xfrm>
          <a:prstGeom prst="rect">
            <a:avLst/>
          </a:prstGeom>
        </p:spPr>
      </p:pic>
      <p:pic>
        <p:nvPicPr>
          <p:cNvPr id="8" name="SK-12-img-7" descr="preencoded.png"/>
          <p:cNvPicPr>
            <a:picLocks noChangeAspect="1"/>
          </p:cNvPicPr>
          <p:nvPr/>
        </p:nvPicPr>
        <p:blipFill>
          <a:blip r:embed="rId8"/>
          <a:stretch>
            <a:fillRect/>
          </a:stretch>
        </p:blipFill>
        <p:spPr>
          <a:xfrm>
            <a:off x="548580" y="4800600"/>
            <a:ext cx="1548259" cy="342900"/>
          </a:xfrm>
          <a:prstGeom prst="rect">
            <a:avLst/>
          </a:prstGeom>
        </p:spPr>
      </p:pic>
      <p:pic>
        <p:nvPicPr>
          <p:cNvPr id="9" name="SK-12-img-8" descr="preencoded.png"/>
          <p:cNvPicPr>
            <a:picLocks noChangeAspect="1"/>
          </p:cNvPicPr>
          <p:nvPr/>
        </p:nvPicPr>
        <p:blipFill>
          <a:blip r:embed="rId9"/>
          <a:stretch>
            <a:fillRect/>
          </a:stretch>
        </p:blipFill>
        <p:spPr>
          <a:xfrm>
            <a:off x="2474863" y="2592288"/>
            <a:ext cx="3011388" cy="3470077"/>
          </a:xfrm>
          <a:prstGeom prst="rect">
            <a:avLst/>
          </a:prstGeom>
        </p:spPr>
      </p:pic>
      <p:pic>
        <p:nvPicPr>
          <p:cNvPr id="10" name="SK-12-img-9" descr="preencoded.png"/>
          <p:cNvPicPr>
            <a:picLocks noChangeAspect="1"/>
          </p:cNvPicPr>
          <p:nvPr/>
        </p:nvPicPr>
        <p:blipFill>
          <a:blip r:embed="rId10"/>
          <a:stretch>
            <a:fillRect/>
          </a:stretch>
        </p:blipFill>
        <p:spPr>
          <a:xfrm>
            <a:off x="5644753" y="2592288"/>
            <a:ext cx="3011388" cy="3470077"/>
          </a:xfrm>
          <a:prstGeom prst="rect">
            <a:avLst/>
          </a:prstGeom>
        </p:spPr>
      </p:pic>
      <p:pic>
        <p:nvPicPr>
          <p:cNvPr id="11" name="SK-12-img-10" descr="preencoded.png"/>
          <p:cNvPicPr>
            <a:picLocks noChangeAspect="1"/>
          </p:cNvPicPr>
          <p:nvPr/>
        </p:nvPicPr>
        <p:blipFill>
          <a:blip r:embed="rId11"/>
          <a:stretch>
            <a:fillRect/>
          </a:stretch>
        </p:blipFill>
        <p:spPr>
          <a:xfrm>
            <a:off x="8814792" y="2592288"/>
            <a:ext cx="3011388" cy="3470077"/>
          </a:xfrm>
          <a:prstGeom prst="rect">
            <a:avLst/>
          </a:prstGeom>
        </p:spPr>
      </p:pic>
      <p:pic>
        <p:nvPicPr>
          <p:cNvPr id="12" name="SK-12-img-11" descr="preencoded.png"/>
          <p:cNvPicPr>
            <a:picLocks noChangeAspect="1"/>
          </p:cNvPicPr>
          <p:nvPr/>
        </p:nvPicPr>
        <p:blipFill>
          <a:blip r:embed="rId12"/>
          <a:stretch>
            <a:fillRect/>
          </a:stretch>
        </p:blipFill>
        <p:spPr>
          <a:xfrm>
            <a:off x="0" y="5657850"/>
            <a:ext cx="1767780" cy="1988790"/>
          </a:xfrm>
          <a:prstGeom prst="rect">
            <a:avLst/>
          </a:prstGeom>
        </p:spPr>
      </p:pic>
      <p:pic>
        <p:nvPicPr>
          <p:cNvPr id="13" name="SK-12-img-12" descr="preencoded.png"/>
          <p:cNvPicPr>
            <a:picLocks noChangeAspect="1"/>
          </p:cNvPicPr>
          <p:nvPr/>
        </p:nvPicPr>
        <p:blipFill>
          <a:blip r:embed="rId13"/>
          <a:stretch>
            <a:fillRect/>
          </a:stretch>
        </p:blipFill>
        <p:spPr>
          <a:xfrm>
            <a:off x="2474863" y="6192738"/>
            <a:ext cx="9363373" cy="466279"/>
          </a:xfrm>
          <a:prstGeom prst="rect">
            <a:avLst/>
          </a:prstGeom>
        </p:spPr>
      </p:pic>
      <p:pic>
        <p:nvPicPr>
          <p:cNvPr id="14" name="SK-12-img-13" descr="preencoded.png"/>
          <p:cNvPicPr>
            <a:picLocks noChangeAspect="1"/>
          </p:cNvPicPr>
          <p:nvPr/>
        </p:nvPicPr>
        <p:blipFill>
          <a:blip r:embed="rId14"/>
          <a:stretch>
            <a:fillRect/>
          </a:stretch>
        </p:blipFill>
        <p:spPr>
          <a:xfrm>
            <a:off x="9936361" y="2736205"/>
            <a:ext cx="658267" cy="761107"/>
          </a:xfrm>
          <a:prstGeom prst="rect">
            <a:avLst/>
          </a:prstGeom>
        </p:spPr>
      </p:pic>
      <p:pic>
        <p:nvPicPr>
          <p:cNvPr id="15" name="SK-12-img-14" descr="preencoded.png"/>
          <p:cNvPicPr>
            <a:picLocks noChangeAspect="1"/>
          </p:cNvPicPr>
          <p:nvPr/>
        </p:nvPicPr>
        <p:blipFill>
          <a:blip r:embed="rId15"/>
          <a:stretch>
            <a:fillRect/>
          </a:stretch>
        </p:blipFill>
        <p:spPr>
          <a:xfrm>
            <a:off x="6668988" y="2695129"/>
            <a:ext cx="853380" cy="857250"/>
          </a:xfrm>
          <a:prstGeom prst="rect">
            <a:avLst/>
          </a:prstGeom>
        </p:spPr>
      </p:pic>
      <p:pic>
        <p:nvPicPr>
          <p:cNvPr id="16" name="SK-12-img-15" descr="preencoded.png"/>
          <p:cNvPicPr>
            <a:picLocks noChangeAspect="1"/>
          </p:cNvPicPr>
          <p:nvPr/>
        </p:nvPicPr>
        <p:blipFill>
          <a:blip r:embed="rId16"/>
          <a:stretch>
            <a:fillRect/>
          </a:stretch>
        </p:blipFill>
        <p:spPr>
          <a:xfrm>
            <a:off x="3462486" y="2797969"/>
            <a:ext cx="999679" cy="630882"/>
          </a:xfrm>
          <a:prstGeom prst="rect">
            <a:avLst/>
          </a:prstGeom>
        </p:spPr>
      </p:pic>
      <p:pic>
        <p:nvPicPr>
          <p:cNvPr id="17" name="SK-12-img-16" descr="preencoded.png"/>
          <p:cNvPicPr>
            <a:picLocks noChangeAspect="1"/>
          </p:cNvPicPr>
          <p:nvPr/>
        </p:nvPicPr>
        <p:blipFill>
          <a:blip r:embed="rId17"/>
          <a:stretch>
            <a:fillRect/>
          </a:stretch>
        </p:blipFill>
        <p:spPr>
          <a:xfrm>
            <a:off x="975271" y="2743200"/>
            <a:ext cx="743694" cy="479971"/>
          </a:xfrm>
          <a:prstGeom prst="rect">
            <a:avLst/>
          </a:prstGeom>
        </p:spPr>
      </p:pic>
      <p:sp>
        <p:nvSpPr>
          <p:cNvPr id="18" name="SK-12-text-17"/>
          <p:cNvSpPr/>
          <p:nvPr/>
        </p:nvSpPr>
        <p:spPr>
          <a:xfrm>
            <a:off x="560784" y="418207"/>
            <a:ext cx="8822055" cy="25360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E57373"/>
                </a:solidFill>
                <a:effectLst/>
                <a:uLnTx/>
                <a:uFillTx/>
                <a:latin typeface="Roboto" pitchFamily="34" charset="0"/>
                <a:ea typeface="Roboto" pitchFamily="34" charset="-122"/>
                <a:cs typeface="Roboto" pitchFamily="34" charset="-120"/>
              </a:rPr>
              <a:t>YOUNG</a:t>
            </a:r>
            <a:r>
              <a:rPr lang="en-US" sz="1650" dirty="0">
                <a:solidFill>
                  <a:srgbClr val="E57373"/>
                </a:solidFill>
                <a:latin typeface="Roboto" pitchFamily="34" charset="0"/>
                <a:ea typeface="Roboto" pitchFamily="34" charset="-122"/>
                <a:cs typeface="Roboto" pitchFamily="34" charset="-120"/>
              </a:rPr>
              <a:t> </a:t>
            </a:r>
            <a:r>
              <a:rPr kumimoji="0" lang="en-US" sz="1650" b="0" i="0" u="none" strike="noStrike" kern="1200" cap="none" spc="0" normalizeH="0" baseline="0" noProof="0" dirty="0">
                <a:ln>
                  <a:noFill/>
                </a:ln>
                <a:solidFill>
                  <a:srgbClr val="E57373"/>
                </a:solidFill>
                <a:effectLst/>
                <a:uLnTx/>
                <a:uFillTx/>
                <a:latin typeface="Roboto" pitchFamily="34" charset="0"/>
                <a:ea typeface="Roboto" pitchFamily="34" charset="-122"/>
                <a:cs typeface="Roboto" pitchFamily="34" charset="-120"/>
              </a:rPr>
              <a:t>EHA · PÓSTER EHA2026</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K-12-text-18"/>
          <p:cNvSpPr/>
          <p:nvPr/>
        </p:nvSpPr>
        <p:spPr>
          <a:xfrm>
            <a:off x="585192" y="822871"/>
            <a:ext cx="11606808" cy="46627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334E"/>
                </a:solidFill>
                <a:effectLst/>
                <a:uLnTx/>
                <a:uFillTx/>
                <a:latin typeface="Roboto" pitchFamily="34" charset="0"/>
                <a:ea typeface="Roboto" pitchFamily="34" charset="-122"/>
                <a:cs typeface="Roboto" pitchFamily="34" charset="-120"/>
              </a:rPr>
              <a:t>Más allá del hemograma:</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12-text-19"/>
          <p:cNvSpPr/>
          <p:nvPr/>
        </p:nvSpPr>
        <p:spPr>
          <a:xfrm>
            <a:off x="585192" y="1289298"/>
            <a:ext cx="11606808" cy="47997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334E"/>
                </a:solidFill>
                <a:effectLst/>
                <a:uLnTx/>
                <a:uFillTx/>
                <a:latin typeface="Roboto" pitchFamily="34" charset="0"/>
                <a:ea typeface="Roboto" pitchFamily="34" charset="-122"/>
                <a:cs typeface="Roboto" pitchFamily="34" charset="-120"/>
              </a:rPr>
              <a:t>La experiencia del cuidador informal en leucemia aguda</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K-12-text-20"/>
          <p:cNvSpPr/>
          <p:nvPr/>
        </p:nvSpPr>
        <p:spPr>
          <a:xfrm>
            <a:off x="548580" y="2084784"/>
            <a:ext cx="11643420"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Estudio cualitativo multinacional · 60 cuidadores · Francia, Alemania, Italia, España, Reino Unido, EE.UU.</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12-text-21"/>
          <p:cNvSpPr/>
          <p:nvPr/>
        </p:nvSpPr>
        <p:spPr>
          <a:xfrm>
            <a:off x="1194792" y="3387775"/>
            <a:ext cx="1157288"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00334E"/>
                </a:solidFill>
                <a:effectLst/>
                <a:uLnTx/>
                <a:uFillTx/>
                <a:latin typeface="Roboto" pitchFamily="34" charset="0"/>
                <a:ea typeface="Roboto" pitchFamily="34" charset="-122"/>
                <a:cs typeface="Roboto" pitchFamily="34" charset="-120"/>
              </a:rPr>
              <a:t>60</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12-text-22"/>
          <p:cNvSpPr/>
          <p:nvPr/>
        </p:nvSpPr>
        <p:spPr>
          <a:xfrm>
            <a:off x="938659" y="3692927"/>
            <a:ext cx="1676400" cy="14391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cuidadores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12-text-23"/>
          <p:cNvSpPr/>
          <p:nvPr/>
        </p:nvSpPr>
        <p:spPr>
          <a:xfrm>
            <a:off x="938659" y="3857531"/>
            <a:ext cx="2156460" cy="14391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entrevistados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12-text-24"/>
          <p:cNvSpPr/>
          <p:nvPr/>
        </p:nvSpPr>
        <p:spPr>
          <a:xfrm>
            <a:off x="707082" y="4245025"/>
            <a:ext cx="3420427"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00334E"/>
                </a:solidFill>
                <a:effectLst/>
                <a:uLnTx/>
                <a:uFillTx/>
                <a:latin typeface="Roboto" pitchFamily="34" charset="0"/>
                <a:ea typeface="Roboto" pitchFamily="34" charset="-122"/>
                <a:cs typeface="Roboto" pitchFamily="34" charset="-120"/>
              </a:rPr>
              <a:t>3 regiones</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12-text-25"/>
          <p:cNvSpPr/>
          <p:nvPr/>
        </p:nvSpPr>
        <p:spPr>
          <a:xfrm>
            <a:off x="572988" y="4559604"/>
            <a:ext cx="4076700" cy="13707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UE · Reino Unido · EE.UU.</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12-text-26"/>
          <p:cNvSpPr/>
          <p:nvPr/>
        </p:nvSpPr>
        <p:spPr>
          <a:xfrm>
            <a:off x="1036290" y="4903440"/>
            <a:ext cx="2185988" cy="22621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00334E"/>
                </a:solidFill>
                <a:effectLst/>
                <a:uLnTx/>
                <a:uFillTx/>
                <a:latin typeface="Roboto" pitchFamily="34" charset="0"/>
                <a:ea typeface="Roboto" pitchFamily="34" charset="-122"/>
                <a:cs typeface="Roboto" pitchFamily="34" charset="-120"/>
              </a:rPr>
              <a:t>2024</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12-text-27"/>
          <p:cNvSpPr/>
          <p:nvPr/>
        </p:nvSpPr>
        <p:spPr>
          <a:xfrm>
            <a:off x="914400" y="5191423"/>
            <a:ext cx="2423160" cy="15760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jun–sep 2024</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12-text-28"/>
          <p:cNvSpPr/>
          <p:nvPr/>
        </p:nvSpPr>
        <p:spPr>
          <a:xfrm>
            <a:off x="463153" y="5589240"/>
            <a:ext cx="4465320" cy="13707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Nier S. et al., OHE Grant-Funded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12-text-29"/>
          <p:cNvSpPr/>
          <p:nvPr/>
        </p:nvSpPr>
        <p:spPr>
          <a:xfrm>
            <a:off x="731490" y="5746998"/>
            <a:ext cx="3322320" cy="14391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Research Report, 2025</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12-text-30"/>
          <p:cNvSpPr/>
          <p:nvPr/>
        </p:nvSpPr>
        <p:spPr>
          <a:xfrm>
            <a:off x="2572494" y="3675757"/>
            <a:ext cx="6609397" cy="31536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00334E"/>
                </a:solidFill>
                <a:effectLst/>
                <a:uLnTx/>
                <a:uFillTx/>
                <a:latin typeface="Roboto" pitchFamily="34" charset="0"/>
                <a:ea typeface="Roboto" pitchFamily="34" charset="-122"/>
                <a:cs typeface="Roboto" pitchFamily="34" charset="-120"/>
              </a:rPr>
              <a:t>Vínculos bajo presión</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12-text-31"/>
          <p:cNvSpPr/>
          <p:nvPr/>
        </p:nvSpPr>
        <p:spPr>
          <a:xfrm>
            <a:off x="2608957" y="4073575"/>
            <a:ext cx="2523679" cy="425053"/>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La adversidad compartida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profundiza la intimidad de pareja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12-text-32"/>
          <p:cNvSpPr/>
          <p:nvPr/>
        </p:nvSpPr>
        <p:spPr>
          <a:xfrm>
            <a:off x="2608957" y="4567386"/>
            <a:ext cx="2413992" cy="411361"/>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Incertidumbre constante →</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planificación solo a corto plazo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12-text-33"/>
          <p:cNvSpPr/>
          <p:nvPr/>
        </p:nvSpPr>
        <p:spPr>
          <a:xfrm>
            <a:off x="2608957" y="5061198"/>
            <a:ext cx="2608957" cy="411361"/>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Hijos afectados; algunas parejas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al límite de la ruptura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12-text-34"/>
          <p:cNvSpPr/>
          <p:nvPr/>
        </p:nvSpPr>
        <p:spPr>
          <a:xfrm>
            <a:off x="5754588" y="3682603"/>
            <a:ext cx="5992177" cy="30852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C62828"/>
                </a:solidFill>
                <a:effectLst/>
                <a:uLnTx/>
                <a:uFillTx/>
                <a:latin typeface="Roboto" pitchFamily="34" charset="0"/>
                <a:ea typeface="Roboto" pitchFamily="34" charset="-122"/>
                <a:cs typeface="Roboto" pitchFamily="34" charset="-120"/>
              </a:rPr>
              <a:t>Sobrecarga de roles</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12-text-35"/>
          <p:cNvSpPr/>
          <p:nvPr/>
        </p:nvSpPr>
        <p:spPr>
          <a:xfrm>
            <a:off x="5754588" y="4059882"/>
            <a:ext cx="2608957" cy="397669"/>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Trabajo reducido o abandonado;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toxicidad financiera real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K-12-text-36"/>
          <p:cNvSpPr/>
          <p:nvPr/>
        </p:nvSpPr>
        <p:spPr>
          <a:xfrm>
            <a:off x="5754588" y="4553694"/>
            <a:ext cx="2633365" cy="411361"/>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Tareas 24/7: medicación,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transporte, cocina, administración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K-12-text-37"/>
          <p:cNvSpPr/>
          <p:nvPr/>
        </p:nvSpPr>
        <p:spPr>
          <a:xfrm>
            <a:off x="5754588" y="5061198"/>
            <a:ext cx="2243286" cy="617190"/>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Conflicto constante entre el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"modo cuidador" y ser pareja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o progenitor</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K-12-text-38"/>
          <p:cNvSpPr/>
          <p:nvPr/>
        </p:nvSpPr>
        <p:spPr>
          <a:xfrm>
            <a:off x="8912275" y="3655219"/>
            <a:ext cx="3279725"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El cuidador invisible</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K-12-text-39"/>
          <p:cNvSpPr/>
          <p:nvPr/>
        </p:nvSpPr>
        <p:spPr>
          <a:xfrm>
            <a:off x="8900071" y="4066729"/>
            <a:ext cx="2694384" cy="404515"/>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Se convierten en "expertos legos"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y </a:t>
            </a:r>
            <a:r>
              <a:rPr kumimoji="0" lang="en-US" sz="1350" b="0"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defensores</a:t>
            </a: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dl </a:t>
            </a:r>
            <a:r>
              <a:rPr kumimoji="0" lang="en-US" sz="1350" b="0"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paciente</a:t>
            </a: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SK-12-text-40"/>
          <p:cNvSpPr/>
          <p:nvPr/>
        </p:nvSpPr>
        <p:spPr>
          <a:xfrm>
            <a:off x="8900071" y="4546848"/>
            <a:ext cx="2743200" cy="397669"/>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Su propia salud, ocio y vida social: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sistemáticamente desatendidos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K-12-text-41"/>
          <p:cNvSpPr/>
          <p:nvPr/>
        </p:nvSpPr>
        <p:spPr>
          <a:xfrm>
            <a:off x="8900071" y="5061198"/>
            <a:ext cx="2718792" cy="822871"/>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Priorizan la calidad de vida del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paciente sobre la extensión de vida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discordancia frecuente con el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equipo clínico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K-12-text-42"/>
          <p:cNvSpPr/>
          <p:nvPr/>
        </p:nvSpPr>
        <p:spPr>
          <a:xfrm>
            <a:off x="2657773" y="6316117"/>
            <a:ext cx="9534227"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334E"/>
                </a:solidFill>
                <a:effectLst/>
                <a:uLnTx/>
                <a:uFillTx/>
                <a:latin typeface="Roboto" pitchFamily="34" charset="0"/>
                <a:ea typeface="Roboto" pitchFamily="34" charset="-122"/>
                <a:cs typeface="Roboto" pitchFamily="34" charset="-120"/>
              </a:rPr>
              <a:t>Solo el 43% de los cuidadores se sintió suficientemente involucrado en las decisiones de </a:t>
            </a:r>
            <a:r>
              <a:rPr kumimoji="0" lang="en-US" sz="1500" b="0" i="0" u="none" strike="noStrike" kern="1200" cap="none" spc="0" normalizeH="0" baseline="0" noProof="0" dirty="0" err="1">
                <a:ln>
                  <a:noFill/>
                </a:ln>
                <a:solidFill>
                  <a:srgbClr val="00334E"/>
                </a:solidFill>
                <a:effectLst/>
                <a:uLnTx/>
                <a:uFillTx/>
                <a:latin typeface="Roboto" pitchFamily="34" charset="0"/>
                <a:ea typeface="Roboto" pitchFamily="34" charset="-122"/>
                <a:cs typeface="Roboto" pitchFamily="34" charset="-120"/>
              </a:rPr>
              <a:t>tratamiento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4" name="SK-15-img-12" descr="preencoded.png">
            <a:extLst>
              <a:ext uri="{FF2B5EF4-FFF2-40B4-BE49-F238E27FC236}">
                <a16:creationId xmlns:a16="http://schemas.microsoft.com/office/drawing/2014/main" id="{6DB85667-B20D-69F6-45BB-259949EBA157}"/>
              </a:ext>
            </a:extLst>
          </p:cNvPr>
          <p:cNvPicPr>
            <a:picLocks noChangeAspect="1"/>
          </p:cNvPicPr>
          <p:nvPr/>
        </p:nvPicPr>
        <p:blipFill>
          <a:blip r:embed="rId18"/>
          <a:stretch>
            <a:fillRect/>
          </a:stretch>
        </p:blipFill>
        <p:spPr>
          <a:xfrm>
            <a:off x="7972248" y="199245"/>
            <a:ext cx="352372" cy="281136"/>
          </a:xfrm>
          <a:prstGeom prst="rect">
            <a:avLst/>
          </a:prstGeom>
        </p:spPr>
      </p:pic>
      <p:sp>
        <p:nvSpPr>
          <p:cNvPr id="45" name="SK-15-text-35">
            <a:extLst>
              <a:ext uri="{FF2B5EF4-FFF2-40B4-BE49-F238E27FC236}">
                <a16:creationId xmlns:a16="http://schemas.microsoft.com/office/drawing/2014/main" id="{853D62D5-CCD4-B18E-D851-633AC65FD70B}"/>
              </a:ext>
            </a:extLst>
          </p:cNvPr>
          <p:cNvSpPr/>
          <p:nvPr/>
        </p:nvSpPr>
        <p:spPr>
          <a:xfrm>
            <a:off x="8334946" y="227373"/>
            <a:ext cx="3795422"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EHA Patient Advocacy Committee</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K-13-img-3" descr="preencoded.png"/>
          <p:cNvPicPr>
            <a:picLocks noChangeAspect="1"/>
          </p:cNvPicPr>
          <p:nvPr/>
        </p:nvPicPr>
        <p:blipFill>
          <a:blip r:embed="rId3"/>
          <a:stretch>
            <a:fillRect/>
          </a:stretch>
        </p:blipFill>
        <p:spPr>
          <a:xfrm>
            <a:off x="560784" y="2297311"/>
            <a:ext cx="5425380" cy="3456532"/>
          </a:xfrm>
          <a:prstGeom prst="rect">
            <a:avLst/>
          </a:prstGeom>
        </p:spPr>
      </p:pic>
      <p:pic>
        <p:nvPicPr>
          <p:cNvPr id="5" name="SK-13-img-4" descr="preencoded.png"/>
          <p:cNvPicPr>
            <a:picLocks noChangeAspect="1"/>
          </p:cNvPicPr>
          <p:nvPr/>
        </p:nvPicPr>
        <p:blipFill>
          <a:blip r:embed="rId4"/>
          <a:stretch>
            <a:fillRect/>
          </a:stretch>
        </p:blipFill>
        <p:spPr>
          <a:xfrm>
            <a:off x="6437263" y="2009343"/>
            <a:ext cx="5144988" cy="1405830"/>
          </a:xfrm>
          <a:prstGeom prst="rect">
            <a:avLst/>
          </a:prstGeom>
        </p:spPr>
      </p:pic>
      <p:pic>
        <p:nvPicPr>
          <p:cNvPr id="6" name="SK-13-img-5" descr="preencoded.png"/>
          <p:cNvPicPr>
            <a:picLocks noChangeAspect="1"/>
          </p:cNvPicPr>
          <p:nvPr/>
        </p:nvPicPr>
        <p:blipFill>
          <a:blip r:embed="rId5"/>
          <a:stretch>
            <a:fillRect/>
          </a:stretch>
        </p:blipFill>
        <p:spPr>
          <a:xfrm>
            <a:off x="6437263" y="2009343"/>
            <a:ext cx="121890" cy="1405830"/>
          </a:xfrm>
          <a:prstGeom prst="rect">
            <a:avLst/>
          </a:prstGeom>
        </p:spPr>
      </p:pic>
      <p:pic>
        <p:nvPicPr>
          <p:cNvPr id="7" name="SK-13-img-6" descr="preencoded.png"/>
          <p:cNvPicPr>
            <a:picLocks noChangeAspect="1"/>
          </p:cNvPicPr>
          <p:nvPr/>
        </p:nvPicPr>
        <p:blipFill>
          <a:blip r:embed="rId6"/>
          <a:stretch>
            <a:fillRect/>
          </a:stretch>
        </p:blipFill>
        <p:spPr>
          <a:xfrm>
            <a:off x="6437263" y="3497624"/>
            <a:ext cx="5144988" cy="1014859"/>
          </a:xfrm>
          <a:prstGeom prst="rect">
            <a:avLst/>
          </a:prstGeom>
        </p:spPr>
      </p:pic>
      <p:pic>
        <p:nvPicPr>
          <p:cNvPr id="8" name="SK-13-img-7" descr="preencoded.png"/>
          <p:cNvPicPr>
            <a:picLocks noChangeAspect="1"/>
          </p:cNvPicPr>
          <p:nvPr/>
        </p:nvPicPr>
        <p:blipFill>
          <a:blip r:embed="rId7"/>
          <a:stretch>
            <a:fillRect/>
          </a:stretch>
        </p:blipFill>
        <p:spPr>
          <a:xfrm>
            <a:off x="6437263" y="3497624"/>
            <a:ext cx="121890" cy="1014859"/>
          </a:xfrm>
          <a:prstGeom prst="rect">
            <a:avLst/>
          </a:prstGeom>
        </p:spPr>
      </p:pic>
      <p:pic>
        <p:nvPicPr>
          <p:cNvPr id="9" name="SK-13-img-8" descr="preencoded.png"/>
          <p:cNvPicPr>
            <a:picLocks noChangeAspect="1"/>
          </p:cNvPicPr>
          <p:nvPr/>
        </p:nvPicPr>
        <p:blipFill>
          <a:blip r:embed="rId8"/>
          <a:stretch>
            <a:fillRect/>
          </a:stretch>
        </p:blipFill>
        <p:spPr>
          <a:xfrm>
            <a:off x="6437263" y="4601780"/>
            <a:ext cx="5144988" cy="1200150"/>
          </a:xfrm>
          <a:prstGeom prst="rect">
            <a:avLst/>
          </a:prstGeom>
        </p:spPr>
      </p:pic>
      <p:pic>
        <p:nvPicPr>
          <p:cNvPr id="10" name="SK-13-img-9" descr="preencoded.png"/>
          <p:cNvPicPr>
            <a:picLocks noChangeAspect="1"/>
          </p:cNvPicPr>
          <p:nvPr/>
        </p:nvPicPr>
        <p:blipFill>
          <a:blip r:embed="rId9"/>
          <a:stretch>
            <a:fillRect/>
          </a:stretch>
        </p:blipFill>
        <p:spPr>
          <a:xfrm>
            <a:off x="6437263" y="4601780"/>
            <a:ext cx="121890" cy="1200150"/>
          </a:xfrm>
          <a:prstGeom prst="rect">
            <a:avLst/>
          </a:prstGeom>
        </p:spPr>
      </p:pic>
      <p:pic>
        <p:nvPicPr>
          <p:cNvPr id="15" name="SK-13-img-14" descr="preencoded.png"/>
          <p:cNvPicPr>
            <a:picLocks noChangeAspect="1"/>
          </p:cNvPicPr>
          <p:nvPr/>
        </p:nvPicPr>
        <p:blipFill>
          <a:blip r:embed="rId10"/>
          <a:stretch>
            <a:fillRect/>
          </a:stretch>
        </p:blipFill>
        <p:spPr>
          <a:xfrm>
            <a:off x="0" y="6281886"/>
            <a:ext cx="12192000" cy="575965"/>
          </a:xfrm>
          <a:prstGeom prst="rect">
            <a:avLst/>
          </a:prstGeom>
        </p:spPr>
      </p:pic>
      <p:sp>
        <p:nvSpPr>
          <p:cNvPr id="19" name="SK-13-text-18"/>
          <p:cNvSpPr/>
          <p:nvPr/>
        </p:nvSpPr>
        <p:spPr>
          <a:xfrm>
            <a:off x="0" y="164589"/>
            <a:ext cx="4527798" cy="246757"/>
          </a:xfrm>
          <a:prstGeom prst="rect">
            <a:avLst/>
          </a:prstGeom>
          <a:noFill/>
          <a:ln/>
        </p:spPr>
        <p:txBody>
          <a:bodyPr vert="horz"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86E4F"/>
                </a:solidFill>
                <a:effectLst/>
                <a:uLnTx/>
                <a:uFillTx/>
                <a:latin typeface="Montserrat" pitchFamily="34" charset="0"/>
                <a:ea typeface="Montserrat" pitchFamily="34" charset="-122"/>
                <a:cs typeface="Montserrat" pitchFamily="34" charset="-120"/>
              </a:rPr>
              <a:t>SIMPOSIO INTERACTIVO • EHA2026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13-text-19"/>
          <p:cNvSpPr/>
          <p:nvPr/>
        </p:nvSpPr>
        <p:spPr>
          <a:xfrm>
            <a:off x="3066661" y="527818"/>
            <a:ext cx="5809804" cy="521196"/>
          </a:xfrm>
          <a:prstGeom prst="rect">
            <a:avLst/>
          </a:prstGeom>
          <a:noFill/>
          <a:ln/>
        </p:spPr>
        <p:txBody>
          <a:bodyPr vert="horz"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50" b="1" i="0" u="none" strike="noStrike" kern="1200" cap="none" spc="0" normalizeH="0" baseline="0" noProof="0" dirty="0">
                <a:ln>
                  <a:noFill/>
                </a:ln>
                <a:solidFill>
                  <a:srgbClr val="004B61"/>
                </a:solidFill>
                <a:effectLst/>
                <a:uLnTx/>
                <a:uFillTx/>
                <a:latin typeface="Montserrat" pitchFamily="34" charset="0"/>
                <a:ea typeface="Montserrat" pitchFamily="34" charset="-122"/>
                <a:cs typeface="Montserrat" pitchFamily="34" charset="-120"/>
              </a:rPr>
              <a:t>Más allá de la Empatía</a:t>
            </a:r>
            <a:endParaRPr kumimoji="0" lang="en-US" sz="3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K-13-text-20"/>
          <p:cNvSpPr/>
          <p:nvPr/>
        </p:nvSpPr>
        <p:spPr>
          <a:xfrm>
            <a:off x="686544" y="1289074"/>
            <a:ext cx="10013007" cy="356592"/>
          </a:xfrm>
          <a:prstGeom prst="rect">
            <a:avLst/>
          </a:prstGeom>
          <a:noFill/>
          <a:ln/>
        </p:spPr>
        <p:txBody>
          <a:bodyPr vert="horz"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Repensando la </a:t>
            </a:r>
            <a:r>
              <a:rPr kumimoji="0" lang="en-US" sz="200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comunicación</a:t>
            </a:r>
            <a:r>
              <a:rPr kumimoji="0" lang="en-US" sz="20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a:t>
            </a:r>
            <a:r>
              <a:rPr kumimoji="0" lang="en-US" sz="200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médico-paciente</a:t>
            </a:r>
            <a:r>
              <a:rPr kumimoji="0" lang="en-US" sz="20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en</a:t>
            </a:r>
            <a:r>
              <a:rPr kumimoji="0" lang="en-US" sz="20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la hematología moderna</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13-text-22"/>
          <p:cNvSpPr/>
          <p:nvPr/>
        </p:nvSpPr>
        <p:spPr>
          <a:xfrm>
            <a:off x="816611" y="5911945"/>
            <a:ext cx="10839020" cy="445740"/>
          </a:xfrm>
          <a:prstGeom prst="rect">
            <a:avLst/>
          </a:prstGeom>
          <a:noFill/>
          <a:ln/>
        </p:spPr>
        <p:txBody>
          <a:bodyPr vert="horz" wrap="none" lIns="0" tIns="0" rIns="0" bIns="0" rtlCol="0" anchor="ct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888888"/>
                </a:solidFill>
                <a:effectLst/>
                <a:uLnTx/>
                <a:uFillTx/>
                <a:latin typeface="Montserrat" pitchFamily="34" charset="0"/>
                <a:ea typeface="Montserrat" pitchFamily="34" charset="-122"/>
                <a:cs typeface="Montserrat" pitchFamily="34" charset="-120"/>
              </a:rPr>
              <a:t>Simposio EHA2026 — Sondeo en tiempo real con la audiencia sobre barreras en la comunicación clínica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13-text-23"/>
          <p:cNvSpPr/>
          <p:nvPr/>
        </p:nvSpPr>
        <p:spPr>
          <a:xfrm>
            <a:off x="6705600" y="2084799"/>
            <a:ext cx="5486400" cy="27429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75" b="1" i="0" u="none" strike="noStrike" kern="1200" cap="none" spc="0" normalizeH="0" baseline="0" noProof="0" dirty="0">
                <a:ln>
                  <a:noFill/>
                </a:ln>
                <a:solidFill>
                  <a:srgbClr val="004B61"/>
                </a:solidFill>
                <a:effectLst/>
                <a:uLnTx/>
                <a:uFillTx/>
                <a:latin typeface="Montserrat" pitchFamily="34" charset="0"/>
                <a:ea typeface="Montserrat" pitchFamily="34" charset="-122"/>
                <a:cs typeface="Montserrat" pitchFamily="34" charset="-120"/>
              </a:rPr>
              <a:t>¿Qué impide comunicar bien?</a:t>
            </a:r>
            <a:endParaRPr kumimoji="0" lang="en-US" sz="18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13-text-24"/>
          <p:cNvSpPr/>
          <p:nvPr/>
        </p:nvSpPr>
        <p:spPr>
          <a:xfrm>
            <a:off x="6705600" y="2400315"/>
            <a:ext cx="5486400" cy="23991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Falta de tiempo y presión del sistema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13-text-25"/>
          <p:cNvSpPr/>
          <p:nvPr/>
        </p:nvSpPr>
        <p:spPr>
          <a:xfrm>
            <a:off x="6717655" y="2654067"/>
            <a:ext cx="5474345"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a:t>
            </a:r>
            <a:r>
              <a:rPr kumimoji="0" lang="en-US" sz="1500" b="1"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Cansancio y burnout del clínico</a:t>
            </a:r>
            <a:endPar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13-text-26"/>
          <p:cNvSpPr/>
          <p:nvPr/>
        </p:nvSpPr>
        <p:spPr>
          <a:xfrm>
            <a:off x="6717655" y="2894126"/>
            <a:ext cx="5474345"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Complejidad de la información médica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13-text-27"/>
          <p:cNvSpPr/>
          <p:nvPr/>
        </p:nvSpPr>
        <p:spPr>
          <a:xfrm>
            <a:off x="6717655" y="3147878"/>
            <a:ext cx="5474345"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Altas expectativas del paciente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13-text-28"/>
          <p:cNvSpPr/>
          <p:nvPr/>
        </p:nvSpPr>
        <p:spPr>
          <a:xfrm>
            <a:off x="6656784" y="3655382"/>
            <a:ext cx="4559796" cy="678805"/>
          </a:xfrm>
          <a:prstGeom prst="rect">
            <a:avLst/>
          </a:prstGeom>
          <a:noFill/>
          <a:ln/>
        </p:spPr>
        <p:txBody>
          <a:bodyPr vert="horz" wrap="none" lIns="0" tIns="0" rIns="0" bIns="0" rtlCol="0" anchor="ct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Solo el 43% de los pacientes se sienten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suficientemente involucrados en las decisiones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de tratamiento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13-text-29"/>
          <p:cNvSpPr/>
          <p:nvPr/>
        </p:nvSpPr>
        <p:spPr>
          <a:xfrm>
            <a:off x="6705600" y="4670390"/>
            <a:ext cx="5486400" cy="25360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75" b="1" i="0" u="none" strike="noStrike" kern="1200" cap="none" spc="0" normalizeH="0" baseline="0" noProof="0" dirty="0">
                <a:ln>
                  <a:noFill/>
                </a:ln>
                <a:solidFill>
                  <a:srgbClr val="004B61"/>
                </a:solidFill>
                <a:effectLst/>
                <a:uLnTx/>
                <a:uFillTx/>
                <a:latin typeface="Montserrat" pitchFamily="34" charset="0"/>
                <a:ea typeface="Montserrat" pitchFamily="34" charset="-122"/>
                <a:cs typeface="Montserrat" pitchFamily="34" charset="-120"/>
              </a:rPr>
              <a:t>El cambio de modelo</a:t>
            </a:r>
            <a:endParaRPr kumimoji="0" lang="en-US" sz="18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13-text-30"/>
          <p:cNvSpPr/>
          <p:nvPr/>
        </p:nvSpPr>
        <p:spPr>
          <a:xfrm>
            <a:off x="6656784" y="5020136"/>
            <a:ext cx="4645075" cy="671959"/>
          </a:xfrm>
          <a:prstGeom prst="rect">
            <a:avLst/>
          </a:prstGeom>
          <a:noFill/>
          <a:ln/>
        </p:spPr>
        <p:txBody>
          <a:bodyPr vert="horz" wrap="none" lIns="0" tIns="0" rIns="0" bIns="0" rtlCol="0" anchor="ctr"/>
          <a:lstStyle/>
          <a:p>
            <a:pPr marL="285750" marR="0" lvl="0" indent="-285750" algn="l" defTabSz="914400" rtl="0" eaLnBrk="1" fontAlgn="auto" latinLnBrk="0" hangingPunct="1">
              <a:lnSpc>
                <a:spcPts val="1800"/>
              </a:lnSpc>
              <a:spcBef>
                <a:spcPts val="0"/>
              </a:spcBef>
              <a:spcAft>
                <a:spcPts val="0"/>
              </a:spcAft>
              <a:buClrTx/>
              <a:buSzTx/>
              <a:buFont typeface="Courier New" panose="02070309020205020404" pitchFamily="49" charset="0"/>
              <a:buChar char="o"/>
              <a:tabLst/>
              <a:defRPr/>
            </a:pPr>
            <a:r>
              <a:rPr kumimoji="0" lang="en-US" sz="1500" b="1"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Empatía</a:t>
            </a:r>
            <a:r>
              <a:rPr kumimoji="0" lang="en-US" sz="150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 </a:t>
            </a:r>
            <a:r>
              <a:rPr kumimoji="0" lang="en-US" sz="1500" b="1"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agotadora</a:t>
            </a:r>
            <a:r>
              <a:rPr kumimoji="0" lang="en-US" sz="150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insostenible a largo plazo</a:t>
            </a:r>
            <a:endParaRPr kumimoji="0" lang="en-US" sz="15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ts val="1800"/>
              </a:lnSpc>
              <a:spcBef>
                <a:spcPts val="0"/>
              </a:spcBef>
              <a:spcAft>
                <a:spcPts val="0"/>
              </a:spcAft>
              <a:buClrTx/>
              <a:buSzTx/>
              <a:buFont typeface="Wingdings" panose="05000000000000000000" pitchFamily="2" charset="2"/>
              <a:buChar char="ü"/>
              <a:tabLst/>
              <a:defRPr/>
            </a:pPr>
            <a:r>
              <a:rPr kumimoji="0" lang="en-US" sz="1500" b="1"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Compasión</a:t>
            </a:r>
            <a:r>
              <a:rPr kumimoji="0" lang="en-US" sz="150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 </a:t>
            </a:r>
            <a:r>
              <a:rPr kumimoji="0" lang="en-US" sz="1500" b="1"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sostenible</a:t>
            </a:r>
            <a:r>
              <a:rPr kumimoji="0" lang="en-US" sz="150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y lo que los pacientes</a:t>
            </a:r>
            <a:endParaRPr kumimoji="0" lang="en-US" sz="15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ts val="1800"/>
              </a:lnSpc>
              <a:spcBef>
                <a:spcPts val="0"/>
              </a:spcBef>
              <a:spcAft>
                <a:spcPts val="0"/>
              </a:spcAft>
              <a:buClrTx/>
              <a:buSzTx/>
              <a:tabLst/>
              <a:defRPr/>
            </a:pPr>
            <a:r>
              <a:rPr kumimoji="0" lang="en-US" sz="150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a:t>
            </a:r>
            <a:r>
              <a:rPr kumimoji="0" lang="en-US" sz="1500" i="0" u="none" strike="noStrike" kern="1200" cap="none" spc="0" normalizeH="0" baseline="0" noProof="0" dirty="0" err="1">
                <a:ln>
                  <a:noFill/>
                </a:ln>
                <a:solidFill>
                  <a:srgbClr val="333333"/>
                </a:solidFill>
                <a:effectLst/>
                <a:uLnTx/>
                <a:uFillTx/>
                <a:latin typeface="Montserrat" pitchFamily="34" charset="0"/>
                <a:ea typeface="Montserrat" pitchFamily="34" charset="-122"/>
                <a:cs typeface="Montserrat" pitchFamily="34" charset="-120"/>
              </a:rPr>
              <a:t>realmente</a:t>
            </a:r>
            <a:r>
              <a:rPr kumimoji="0" lang="en-US" sz="150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valoran</a:t>
            </a:r>
            <a:endParaRPr kumimoji="0" lang="en-US" sz="15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13-text-31"/>
          <p:cNvSpPr/>
          <p:nvPr/>
        </p:nvSpPr>
        <p:spPr>
          <a:xfrm>
            <a:off x="686544" y="6460182"/>
            <a:ext cx="11099155" cy="281136"/>
          </a:xfrm>
          <a:prstGeom prst="rect">
            <a:avLst/>
          </a:prstGeom>
          <a:noFill/>
          <a:ln/>
        </p:spPr>
        <p:txBody>
          <a:bodyPr vert="horz"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La comunicación de calidad no es un lujo — es una herramienta clínica de eficacia comprobada</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a:extLst>
              <a:ext uri="{FF2B5EF4-FFF2-40B4-BE49-F238E27FC236}">
                <a16:creationId xmlns:a16="http://schemas.microsoft.com/office/drawing/2014/main" id="{A1C8BA18-923B-E6D0-CC53-6DF51A9CCE0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91530" y="281803"/>
            <a:ext cx="1900469" cy="643594"/>
          </a:xfrm>
          <a:prstGeom prst="rect">
            <a:avLst/>
          </a:prstGeom>
        </p:spPr>
      </p:pic>
      <p:pic>
        <p:nvPicPr>
          <p:cNvPr id="35" name="Picture 34">
            <a:extLst>
              <a:ext uri="{FF2B5EF4-FFF2-40B4-BE49-F238E27FC236}">
                <a16:creationId xmlns:a16="http://schemas.microsoft.com/office/drawing/2014/main" id="{81A7469E-CFF4-00C4-A172-EA2DDFD44F5B}"/>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2000"/>
                    </a14:imgEffect>
                  </a14:imgLayer>
                </a14:imgProps>
              </a:ext>
              <a:ext uri="{28A0092B-C50C-407E-A947-70E740481C1C}">
                <a14:useLocalDpi xmlns:a14="http://schemas.microsoft.com/office/drawing/2010/main" val="0"/>
              </a:ext>
            </a:extLst>
          </a:blip>
          <a:srcRect b="16725"/>
          <a:stretch>
            <a:fillRect/>
          </a:stretch>
        </p:blipFill>
        <p:spPr>
          <a:xfrm>
            <a:off x="329938" y="1998482"/>
            <a:ext cx="6045901" cy="37071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6" name="SK-15-img-12" descr="preencoded.png">
            <a:extLst>
              <a:ext uri="{FF2B5EF4-FFF2-40B4-BE49-F238E27FC236}">
                <a16:creationId xmlns:a16="http://schemas.microsoft.com/office/drawing/2014/main" id="{9F3E974D-5D81-30D6-4FD6-4BC7A8D9A1DC}"/>
              </a:ext>
            </a:extLst>
          </p:cNvPr>
          <p:cNvPicPr>
            <a:picLocks noChangeAspect="1"/>
          </p:cNvPicPr>
          <p:nvPr/>
        </p:nvPicPr>
        <p:blipFill>
          <a:blip r:embed="rId14"/>
          <a:stretch>
            <a:fillRect/>
          </a:stretch>
        </p:blipFill>
        <p:spPr>
          <a:xfrm>
            <a:off x="7972248" y="48413"/>
            <a:ext cx="352372" cy="281136"/>
          </a:xfrm>
          <a:prstGeom prst="rect">
            <a:avLst/>
          </a:prstGeom>
        </p:spPr>
      </p:pic>
      <p:sp>
        <p:nvSpPr>
          <p:cNvPr id="37" name="SK-15-text-35">
            <a:extLst>
              <a:ext uri="{FF2B5EF4-FFF2-40B4-BE49-F238E27FC236}">
                <a16:creationId xmlns:a16="http://schemas.microsoft.com/office/drawing/2014/main" id="{10B0DBCB-DA97-6FB8-4CC4-0094C34BC3F6}"/>
              </a:ext>
            </a:extLst>
          </p:cNvPr>
          <p:cNvSpPr/>
          <p:nvPr/>
        </p:nvSpPr>
        <p:spPr>
          <a:xfrm>
            <a:off x="8334946" y="76541"/>
            <a:ext cx="3795422"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EHA Patient Advocacy Committee</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6" name="SK-14-img-5" descr="preencoded.png"/>
          <p:cNvPicPr>
            <a:picLocks noChangeAspect="1"/>
          </p:cNvPicPr>
          <p:nvPr/>
        </p:nvPicPr>
        <p:blipFill>
          <a:blip r:embed="rId4"/>
          <a:stretch>
            <a:fillRect/>
          </a:stretch>
        </p:blipFill>
        <p:spPr>
          <a:xfrm>
            <a:off x="585192" y="1471761"/>
            <a:ext cx="609600" cy="19050"/>
          </a:xfrm>
          <a:prstGeom prst="rect">
            <a:avLst/>
          </a:prstGeom>
        </p:spPr>
      </p:pic>
      <p:pic>
        <p:nvPicPr>
          <p:cNvPr id="7" name="SK-14-img-6" descr="preencoded.png"/>
          <p:cNvPicPr>
            <a:picLocks noChangeAspect="1"/>
          </p:cNvPicPr>
          <p:nvPr/>
        </p:nvPicPr>
        <p:blipFill>
          <a:blip r:embed="rId5"/>
          <a:stretch>
            <a:fillRect/>
          </a:stretch>
        </p:blipFill>
        <p:spPr>
          <a:xfrm>
            <a:off x="609600" y="2091630"/>
            <a:ext cx="5303490" cy="3257550"/>
          </a:xfrm>
          <a:prstGeom prst="rect">
            <a:avLst/>
          </a:prstGeom>
        </p:spPr>
      </p:pic>
      <p:pic>
        <p:nvPicPr>
          <p:cNvPr id="8" name="SK-14-img-7" descr="preencoded.png"/>
          <p:cNvPicPr>
            <a:picLocks noChangeAspect="1"/>
          </p:cNvPicPr>
          <p:nvPr/>
        </p:nvPicPr>
        <p:blipFill>
          <a:blip r:embed="rId6"/>
          <a:stretch>
            <a:fillRect/>
          </a:stretch>
        </p:blipFill>
        <p:spPr>
          <a:xfrm>
            <a:off x="1036290" y="4825305"/>
            <a:ext cx="451098" cy="19050"/>
          </a:xfrm>
          <a:prstGeom prst="rect">
            <a:avLst/>
          </a:prstGeom>
        </p:spPr>
      </p:pic>
      <p:pic>
        <p:nvPicPr>
          <p:cNvPr id="9" name="SK-14-img-8" descr="preencoded.png"/>
          <p:cNvPicPr>
            <a:picLocks noChangeAspect="1"/>
          </p:cNvPicPr>
          <p:nvPr/>
        </p:nvPicPr>
        <p:blipFill>
          <a:blip r:embed="rId7"/>
          <a:stretch>
            <a:fillRect/>
          </a:stretch>
        </p:blipFill>
        <p:spPr>
          <a:xfrm>
            <a:off x="6138601" y="2091630"/>
            <a:ext cx="194965" cy="994321"/>
          </a:xfrm>
          <a:prstGeom prst="rect">
            <a:avLst/>
          </a:prstGeom>
        </p:spPr>
      </p:pic>
      <p:pic>
        <p:nvPicPr>
          <p:cNvPr id="10" name="SK-14-img-9" descr="preencoded.png"/>
          <p:cNvPicPr>
            <a:picLocks noChangeAspect="1"/>
          </p:cNvPicPr>
          <p:nvPr/>
        </p:nvPicPr>
        <p:blipFill>
          <a:blip r:embed="rId8"/>
          <a:stretch>
            <a:fillRect/>
          </a:stretch>
        </p:blipFill>
        <p:spPr>
          <a:xfrm>
            <a:off x="6522690" y="2091630"/>
            <a:ext cx="5120580" cy="994321"/>
          </a:xfrm>
          <a:prstGeom prst="rect">
            <a:avLst/>
          </a:prstGeom>
        </p:spPr>
      </p:pic>
      <p:pic>
        <p:nvPicPr>
          <p:cNvPr id="11" name="SK-14-img-10" descr="preencoded.png"/>
          <p:cNvPicPr>
            <a:picLocks noChangeAspect="1"/>
          </p:cNvPicPr>
          <p:nvPr/>
        </p:nvPicPr>
        <p:blipFill>
          <a:blip r:embed="rId9"/>
          <a:stretch>
            <a:fillRect/>
          </a:stretch>
        </p:blipFill>
        <p:spPr>
          <a:xfrm>
            <a:off x="6148028" y="3168253"/>
            <a:ext cx="194965" cy="994321"/>
          </a:xfrm>
          <a:prstGeom prst="rect">
            <a:avLst/>
          </a:prstGeom>
        </p:spPr>
      </p:pic>
      <p:pic>
        <p:nvPicPr>
          <p:cNvPr id="12" name="SK-14-img-11" descr="preencoded.png"/>
          <p:cNvPicPr>
            <a:picLocks noChangeAspect="1"/>
          </p:cNvPicPr>
          <p:nvPr/>
        </p:nvPicPr>
        <p:blipFill>
          <a:blip r:embed="rId8"/>
          <a:stretch>
            <a:fillRect/>
          </a:stretch>
        </p:blipFill>
        <p:spPr>
          <a:xfrm>
            <a:off x="6522690" y="3168253"/>
            <a:ext cx="5120580" cy="994321"/>
          </a:xfrm>
          <a:prstGeom prst="rect">
            <a:avLst/>
          </a:prstGeom>
        </p:spPr>
      </p:pic>
      <p:pic>
        <p:nvPicPr>
          <p:cNvPr id="13" name="SK-14-img-12" descr="preencoded.png"/>
          <p:cNvPicPr>
            <a:picLocks noChangeAspect="1"/>
          </p:cNvPicPr>
          <p:nvPr/>
        </p:nvPicPr>
        <p:blipFill>
          <a:blip r:embed="rId10"/>
          <a:stretch>
            <a:fillRect/>
          </a:stretch>
        </p:blipFill>
        <p:spPr>
          <a:xfrm>
            <a:off x="6148028" y="4245025"/>
            <a:ext cx="194965" cy="994321"/>
          </a:xfrm>
          <a:prstGeom prst="rect">
            <a:avLst/>
          </a:prstGeom>
        </p:spPr>
      </p:pic>
      <p:pic>
        <p:nvPicPr>
          <p:cNvPr id="14" name="SK-14-img-13" descr="preencoded.png"/>
          <p:cNvPicPr>
            <a:picLocks noChangeAspect="1"/>
          </p:cNvPicPr>
          <p:nvPr/>
        </p:nvPicPr>
        <p:blipFill>
          <a:blip r:embed="rId8"/>
          <a:stretch>
            <a:fillRect/>
          </a:stretch>
        </p:blipFill>
        <p:spPr>
          <a:xfrm>
            <a:off x="6522690" y="4245025"/>
            <a:ext cx="5120580" cy="994321"/>
          </a:xfrm>
          <a:prstGeom prst="rect">
            <a:avLst/>
          </a:prstGeom>
        </p:spPr>
      </p:pic>
      <p:pic>
        <p:nvPicPr>
          <p:cNvPr id="15" name="SK-14-img-14" descr="preencoded.png"/>
          <p:cNvPicPr>
            <a:picLocks noChangeAspect="1"/>
          </p:cNvPicPr>
          <p:nvPr/>
        </p:nvPicPr>
        <p:blipFill>
          <a:blip r:embed="rId11"/>
          <a:stretch>
            <a:fillRect/>
          </a:stretch>
        </p:blipFill>
        <p:spPr>
          <a:xfrm>
            <a:off x="609600" y="5520630"/>
            <a:ext cx="10972800" cy="788640"/>
          </a:xfrm>
          <a:prstGeom prst="rect">
            <a:avLst/>
          </a:prstGeom>
        </p:spPr>
      </p:pic>
      <p:pic>
        <p:nvPicPr>
          <p:cNvPr id="16" name="SK-14-img-15" descr="preencoded.png"/>
          <p:cNvPicPr>
            <a:picLocks noChangeAspect="1"/>
          </p:cNvPicPr>
          <p:nvPr/>
        </p:nvPicPr>
        <p:blipFill>
          <a:blip r:embed="rId12"/>
          <a:stretch>
            <a:fillRect/>
          </a:stretch>
        </p:blipFill>
        <p:spPr>
          <a:xfrm>
            <a:off x="609600" y="6510338"/>
            <a:ext cx="10972800" cy="9525"/>
          </a:xfrm>
          <a:prstGeom prst="rect">
            <a:avLst/>
          </a:prstGeom>
        </p:spPr>
      </p:pic>
      <p:sp>
        <p:nvSpPr>
          <p:cNvPr id="18" name="SK-14-text-17"/>
          <p:cNvSpPr/>
          <p:nvPr/>
        </p:nvSpPr>
        <p:spPr>
          <a:xfrm>
            <a:off x="536377" y="287982"/>
            <a:ext cx="598360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67E6E"/>
                </a:solidFill>
                <a:effectLst/>
                <a:uLnTx/>
                <a:uFillTx/>
                <a:latin typeface="Montserrat" pitchFamily="34" charset="0"/>
                <a:ea typeface="Montserrat" pitchFamily="34" charset="-122"/>
                <a:cs typeface="Montserrat" pitchFamily="34" charset="-120"/>
              </a:rPr>
              <a:t>EUROACT · S326 · EHA2026</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K-14-text-20"/>
          <p:cNvSpPr/>
          <p:nvPr/>
        </p:nvSpPr>
        <p:spPr>
          <a:xfrm>
            <a:off x="487561" y="603498"/>
            <a:ext cx="6985992" cy="822871"/>
          </a:xfrm>
          <a:prstGeom prst="rect">
            <a:avLst/>
          </a:prstGeom>
          <a:noFill/>
          <a:ln/>
        </p:spPr>
        <p:txBody>
          <a:bodyPr vert="horz" wrap="none" lIns="0" tIns="0" rIns="0" bIns="0" rtlCol="0" anchor="ctr"/>
          <a:lstStyle/>
          <a:p>
            <a:pPr marL="0" marR="0" lvl="0" indent="0" algn="l" defTabSz="914400" rtl="0" eaLnBrk="1" fontAlgn="auto" latinLnBrk="0" hangingPunct="1">
              <a:lnSpc>
                <a:spcPts val="3135"/>
              </a:lnSpc>
              <a:spcBef>
                <a:spcPts val="0"/>
              </a:spcBef>
              <a:spcAft>
                <a:spcPts val="0"/>
              </a:spcAft>
              <a:buClrTx/>
              <a:buSzTx/>
              <a:buFontTx/>
              <a:buNone/>
              <a:tabLst/>
              <a:defRPr/>
            </a:pPr>
            <a:r>
              <a:rPr kumimoji="0" lang="en-US" sz="28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EuroACT: Mapeando la Investigación</a:t>
            </a:r>
            <a:endParaRPr kumimoji="0" lang="en-US" sz="28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3135"/>
              </a:lnSpc>
              <a:spcBef>
                <a:spcPts val="0"/>
              </a:spcBef>
              <a:spcAft>
                <a:spcPts val="0"/>
              </a:spcAft>
              <a:buClrTx/>
              <a:buSzTx/>
              <a:buFontTx/>
              <a:buNone/>
              <a:tabLst/>
              <a:defRPr/>
            </a:pPr>
            <a:r>
              <a:rPr kumimoji="0" lang="en-US" sz="28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y la </a:t>
            </a:r>
            <a:r>
              <a:rPr kumimoji="0" lang="en-US" sz="2850" b="1" i="0" u="none" strike="noStrike" kern="1200" cap="none" spc="0" normalizeH="0" baseline="0" noProof="0" dirty="0" err="1">
                <a:ln>
                  <a:noFill/>
                </a:ln>
                <a:solidFill>
                  <a:srgbClr val="003344"/>
                </a:solidFill>
                <a:effectLst/>
                <a:uLnTx/>
                <a:uFillTx/>
                <a:latin typeface="Montserrat" pitchFamily="34" charset="0"/>
                <a:ea typeface="Montserrat" pitchFamily="34" charset="-122"/>
                <a:cs typeface="Montserrat" pitchFamily="34" charset="-120"/>
              </a:rPr>
              <a:t>Equidad</a:t>
            </a:r>
            <a:r>
              <a:rPr kumimoji="0" lang="en-US" sz="28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 </a:t>
            </a:r>
            <a:r>
              <a:rPr kumimoji="0" lang="en-US" sz="2850" b="1" i="0" u="none" strike="noStrike" kern="1200" cap="none" spc="0" normalizeH="0" baseline="0" noProof="0" dirty="0" err="1">
                <a:ln>
                  <a:noFill/>
                </a:ln>
                <a:solidFill>
                  <a:srgbClr val="003344"/>
                </a:solidFill>
                <a:effectLst/>
                <a:uLnTx/>
                <a:uFillTx/>
                <a:latin typeface="Montserrat" pitchFamily="34" charset="0"/>
                <a:ea typeface="Montserrat" pitchFamily="34" charset="-122"/>
                <a:cs typeface="Montserrat" pitchFamily="34" charset="-120"/>
              </a:rPr>
              <a:t>en</a:t>
            </a:r>
            <a:r>
              <a:rPr kumimoji="0" lang="en-US" sz="28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 </a:t>
            </a:r>
            <a:r>
              <a:rPr kumimoji="0" lang="en-US" sz="2850" b="1" i="0" u="none" strike="noStrike" kern="1200" cap="none" spc="0" normalizeH="0" baseline="0" noProof="0" dirty="0" err="1">
                <a:ln>
                  <a:noFill/>
                </a:ln>
                <a:solidFill>
                  <a:srgbClr val="003344"/>
                </a:solidFill>
                <a:effectLst/>
                <a:uLnTx/>
                <a:uFillTx/>
                <a:latin typeface="Montserrat" pitchFamily="34" charset="0"/>
                <a:ea typeface="Montserrat" pitchFamily="34" charset="-122"/>
                <a:cs typeface="Montserrat" pitchFamily="34" charset="-120"/>
              </a:rPr>
              <a:t>Ensayos</a:t>
            </a:r>
            <a:r>
              <a:rPr kumimoji="0" lang="en-US" sz="28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 </a:t>
            </a:r>
            <a:r>
              <a:rPr kumimoji="0" lang="en-US" sz="2850" b="1" i="0" u="none" strike="noStrike" kern="1200" cap="none" spc="0" normalizeH="0" baseline="0" noProof="0" dirty="0" err="1">
                <a:ln>
                  <a:noFill/>
                </a:ln>
                <a:solidFill>
                  <a:srgbClr val="003344"/>
                </a:solidFill>
                <a:effectLst/>
                <a:uLnTx/>
                <a:uFillTx/>
                <a:latin typeface="Montserrat" pitchFamily="34" charset="0"/>
                <a:ea typeface="Montserrat" pitchFamily="34" charset="-122"/>
                <a:cs typeface="Montserrat" pitchFamily="34" charset="-120"/>
              </a:rPr>
              <a:t>Clínicos</a:t>
            </a:r>
            <a:r>
              <a:rPr kumimoji="0" lang="en-US" sz="28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 </a:t>
            </a:r>
            <a:r>
              <a:rPr kumimoji="0" lang="en-US" sz="2850" b="1" i="0" u="none" strike="noStrike" kern="1200" cap="none" spc="0" normalizeH="0" baseline="0" noProof="0" dirty="0" err="1">
                <a:ln>
                  <a:noFill/>
                </a:ln>
                <a:solidFill>
                  <a:srgbClr val="003344"/>
                </a:solidFill>
                <a:effectLst/>
                <a:uLnTx/>
                <a:uFillTx/>
                <a:latin typeface="Montserrat" pitchFamily="34" charset="0"/>
                <a:ea typeface="Montserrat" pitchFamily="34" charset="-122"/>
                <a:cs typeface="Montserrat" pitchFamily="34" charset="-120"/>
              </a:rPr>
              <a:t>en</a:t>
            </a:r>
            <a:r>
              <a:rPr kumimoji="0" lang="en-US" sz="28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 Europa</a:t>
            </a:r>
            <a:endParaRPr kumimoji="0" lang="en-US" sz="2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14-text-21"/>
          <p:cNvSpPr/>
          <p:nvPr/>
        </p:nvSpPr>
        <p:spPr>
          <a:xfrm>
            <a:off x="511969" y="1625203"/>
            <a:ext cx="11680031" cy="27429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Dra. Lis Puga (EPAI) — Cases et al., Blood Global Hematology, 2026</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14-text-22"/>
          <p:cNvSpPr/>
          <p:nvPr/>
        </p:nvSpPr>
        <p:spPr>
          <a:xfrm>
            <a:off x="767953" y="2256234"/>
            <a:ext cx="4128135" cy="27429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¿QUÉ ES EUROACT?</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14-text-23"/>
          <p:cNvSpPr/>
          <p:nvPr/>
        </p:nvSpPr>
        <p:spPr>
          <a:xfrm>
            <a:off x="731490" y="2701975"/>
            <a:ext cx="4657279" cy="548580"/>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Proyecto colaborativo: WECAN Foundation,</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HemCAB, EPAI &amp; Syreon Research Institute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14-text-24"/>
          <p:cNvSpPr/>
          <p:nvPr/>
        </p:nvSpPr>
        <p:spPr>
          <a:xfrm>
            <a:off x="719286" y="3415159"/>
            <a:ext cx="4864596" cy="555427"/>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Objetivo: acceso equitativo a ensayos clínicos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y uso de evidencia del paciente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14-text-25"/>
          <p:cNvSpPr/>
          <p:nvPr/>
        </p:nvSpPr>
        <p:spPr>
          <a:xfrm>
            <a:off x="719286" y="4128492"/>
            <a:ext cx="4279255" cy="555427"/>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53 países europeos · 27 enfermedades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hematológicas analizadas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14-text-26"/>
          <p:cNvSpPr/>
          <p:nvPr/>
        </p:nvSpPr>
        <p:spPr>
          <a:xfrm>
            <a:off x="1036290" y="4958209"/>
            <a:ext cx="10195560"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55555"/>
                </a:solidFill>
                <a:effectLst/>
                <a:uLnTx/>
                <a:uFillTx/>
                <a:latin typeface="Montserrat" pitchFamily="34" charset="0"/>
                <a:ea typeface="Montserrat" pitchFamily="34" charset="-122"/>
                <a:cs typeface="Montserrat" pitchFamily="34" charset="-120"/>
              </a:rPr>
              <a:t>Fuentes: EudraCT, NCT, CTIS · 26 parámetros por ensayo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14-text-27"/>
          <p:cNvSpPr/>
          <p:nvPr/>
        </p:nvSpPr>
        <p:spPr>
          <a:xfrm>
            <a:off x="6425059" y="2180779"/>
            <a:ext cx="4413498" cy="528042"/>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&gt;24.797 ensayos clínicos en cáncer 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hematología mapeados en Europa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14-text-28"/>
          <p:cNvSpPr/>
          <p:nvPr/>
        </p:nvSpPr>
        <p:spPr>
          <a:xfrm>
            <a:off x="6437263" y="2777430"/>
            <a:ext cx="5754737"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6.809 en enfermedades hematológicas (hasta febrero 2025)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14-text-29"/>
          <p:cNvSpPr/>
          <p:nvPr/>
        </p:nvSpPr>
        <p:spPr>
          <a:xfrm>
            <a:off x="6425059" y="3305473"/>
            <a:ext cx="4864596" cy="521196"/>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67E6E"/>
                </a:solidFill>
                <a:effectLst/>
                <a:uLnTx/>
                <a:uFillTx/>
                <a:latin typeface="Montserrat" pitchFamily="34" charset="0"/>
                <a:ea typeface="Montserrat" pitchFamily="34" charset="-122"/>
                <a:cs typeface="Montserrat" pitchFamily="34" charset="-120"/>
              </a:rPr>
              <a:t>~22% de los ensayos incluyen resultados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67E6E"/>
                </a:solidFill>
                <a:effectLst/>
                <a:uLnTx/>
                <a:uFillTx/>
                <a:latin typeface="Montserrat" pitchFamily="34" charset="0"/>
                <a:ea typeface="Montserrat" pitchFamily="34" charset="-122"/>
                <a:cs typeface="Montserrat" pitchFamily="34" charset="-120"/>
              </a:rPr>
              <a:t>reportados por pacientes (PROs)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14-text-30"/>
          <p:cNvSpPr/>
          <p:nvPr/>
        </p:nvSpPr>
        <p:spPr>
          <a:xfrm>
            <a:off x="6437263" y="3908971"/>
            <a:ext cx="5754737" cy="22621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Solo 1 de cada 5 ensayos incluye la voz del paciente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14-text-31"/>
          <p:cNvSpPr/>
          <p:nvPr/>
        </p:nvSpPr>
        <p:spPr>
          <a:xfrm>
            <a:off x="6425059" y="4416475"/>
            <a:ext cx="5766941"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1" i="0" u="none" strike="noStrike" kern="1200" cap="none" spc="0" normalizeH="0" baseline="0" noProof="0" dirty="0">
                <a:ln>
                  <a:noFill/>
                </a:ln>
                <a:solidFill>
                  <a:srgbClr val="40998E"/>
                </a:solidFill>
                <a:effectLst/>
                <a:uLnTx/>
                <a:uFillTx/>
                <a:latin typeface="Montserrat" pitchFamily="34" charset="0"/>
                <a:ea typeface="Montserrat" pitchFamily="34" charset="-122"/>
                <a:cs typeface="Montserrat" pitchFamily="34" charset="-120"/>
              </a:rPr>
              <a:t>53 países europeos incluidos ·</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14-text-32"/>
          <p:cNvSpPr/>
          <p:nvPr/>
        </p:nvSpPr>
        <p:spPr>
          <a:xfrm>
            <a:off x="6425059" y="4683919"/>
            <a:ext cx="5766941" cy="22621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1" i="0" u="none" strike="noStrike" kern="1200" cap="none" spc="0" normalizeH="0" baseline="0" noProof="0" dirty="0">
                <a:ln>
                  <a:noFill/>
                </a:ln>
                <a:solidFill>
                  <a:srgbClr val="40998E"/>
                </a:solidFill>
                <a:effectLst/>
                <a:uLnTx/>
                <a:uFillTx/>
                <a:latin typeface="Montserrat" pitchFamily="34" charset="0"/>
                <a:ea typeface="Montserrat" pitchFamily="34" charset="-122"/>
                <a:cs typeface="Montserrat" pitchFamily="34" charset="-120"/>
              </a:rPr>
              <a:t>27 enfermedades analizadas</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14-text-33"/>
          <p:cNvSpPr/>
          <p:nvPr/>
        </p:nvSpPr>
        <p:spPr>
          <a:xfrm>
            <a:off x="6437263" y="5033665"/>
            <a:ext cx="5754737"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11 preguntas de investigación respondidas con la comunidad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14-text-34"/>
          <p:cNvSpPr/>
          <p:nvPr/>
        </p:nvSpPr>
        <p:spPr>
          <a:xfrm>
            <a:off x="975271" y="5657850"/>
            <a:ext cx="9948565" cy="548580"/>
          </a:xfrm>
          <a:prstGeom prst="rect">
            <a:avLst/>
          </a:prstGeom>
          <a:noFill/>
          <a:ln/>
        </p:spPr>
        <p:txBody>
          <a:bodyPr vert="horz" wrap="none" lIns="0" tIns="0" rIns="0" bIns="0" rtlCol="0" anchor="ctr"/>
          <a:lstStyle/>
          <a:p>
            <a:pPr marL="0" marR="0" lvl="0" indent="0" algn="ctr" defTabSz="914400" rtl="0" eaLnBrk="1" fontAlgn="auto" latinLnBrk="0" hangingPunct="1">
              <a:lnSpc>
                <a:spcPts val="216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La distribución geográfica de los ensayos en Europa es </a:t>
            </a:r>
            <a:r>
              <a:rPr kumimoji="0" lang="en-US" sz="1800" b="1" i="0" u="none" strike="noStrike" kern="1200" cap="none" spc="0" normalizeH="0" baseline="0" noProof="0" dirty="0" err="1">
                <a:ln>
                  <a:noFill/>
                </a:ln>
                <a:solidFill>
                  <a:srgbClr val="003344"/>
                </a:solidFill>
                <a:effectLst/>
                <a:uLnTx/>
                <a:uFillTx/>
                <a:latin typeface="Montserrat" pitchFamily="34" charset="0"/>
                <a:ea typeface="Montserrat" pitchFamily="34" charset="-122"/>
                <a:cs typeface="Montserrat" pitchFamily="34" charset="-120"/>
              </a:rPr>
              <a:t>profundamente</a:t>
            </a:r>
            <a:r>
              <a:rPr kumimoji="0" lang="en-US" sz="180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 </a:t>
            </a:r>
            <a:r>
              <a:rPr kumimoji="0" lang="en-US" sz="1800" b="1" i="0" u="none" strike="noStrike" kern="1200" cap="none" spc="0" normalizeH="0" baseline="0" noProof="0" dirty="0" err="1">
                <a:ln>
                  <a:noFill/>
                </a:ln>
                <a:solidFill>
                  <a:srgbClr val="003344"/>
                </a:solidFill>
                <a:effectLst/>
                <a:uLnTx/>
                <a:uFillTx/>
                <a:latin typeface="Montserrat" pitchFamily="34" charset="0"/>
                <a:ea typeface="Montserrat" pitchFamily="34" charset="-122"/>
                <a:cs typeface="Montserrat" pitchFamily="34" charset="-120"/>
              </a:rPr>
              <a:t>desigual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216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344"/>
                </a:solidFill>
                <a:effectLst/>
                <a:uLnTx/>
                <a:uFillTx/>
                <a:latin typeface="Montserrat" pitchFamily="34" charset="0"/>
                <a:ea typeface="Montserrat" pitchFamily="34" charset="-122"/>
                <a:cs typeface="Montserrat" pitchFamily="34" charset="-120"/>
              </a:rPr>
              <a:t>y la voz del paciente sigue siendo invisible en 4 de cada 5 estudios.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14-text-35"/>
          <p:cNvSpPr/>
          <p:nvPr/>
        </p:nvSpPr>
        <p:spPr>
          <a:xfrm>
            <a:off x="499765" y="6604248"/>
            <a:ext cx="11692235" cy="22621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55555"/>
                </a:solidFill>
                <a:effectLst/>
                <a:uLnTx/>
                <a:uFillTx/>
                <a:latin typeface="Montserrat" pitchFamily="34" charset="0"/>
                <a:ea typeface="Montserrat" pitchFamily="34" charset="-122"/>
                <a:cs typeface="Montserrat" pitchFamily="34" charset="-120"/>
              </a:rPr>
              <a:t>Cases et al., Blood Global Hematology, 2026 · https://doi.org/10.1016/j.bglo.2026.100107 · Presentación oral S326, Congreso EHA2026, 12 junio 2026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descr="WECAN Advocate Logo">
            <a:extLst>
              <a:ext uri="{FF2B5EF4-FFF2-40B4-BE49-F238E27FC236}">
                <a16:creationId xmlns:a16="http://schemas.microsoft.com/office/drawing/2014/main" id="{AD196C8D-AC7B-EE38-4532-EC2A41A31479}"/>
              </a:ext>
            </a:extLst>
          </p:cNvPr>
          <p:cNvPicPr>
            <a:picLocks noChangeAspect="1"/>
          </p:cNvPicPr>
          <p:nvPr/>
        </p:nvPicPr>
        <p:blipFill>
          <a:blip r:embed="rId13"/>
          <a:stretch>
            <a:fillRect/>
          </a:stretch>
        </p:blipFill>
        <p:spPr>
          <a:xfrm>
            <a:off x="10718276" y="720413"/>
            <a:ext cx="1465503" cy="416203"/>
          </a:xfrm>
          <a:prstGeom prst="rect">
            <a:avLst/>
          </a:prstGeom>
        </p:spPr>
      </p:pic>
      <p:pic>
        <p:nvPicPr>
          <p:cNvPr id="39" name="Picture 38" descr="EuroACT - WECAN Advocate">
            <a:extLst>
              <a:ext uri="{FF2B5EF4-FFF2-40B4-BE49-F238E27FC236}">
                <a16:creationId xmlns:a16="http://schemas.microsoft.com/office/drawing/2014/main" id="{23EA001E-8E36-109E-0DE9-313C7A7C5239}"/>
              </a:ext>
            </a:extLst>
          </p:cNvPr>
          <p:cNvPicPr>
            <a:picLocks noChangeAspect="1"/>
          </p:cNvPicPr>
          <p:nvPr/>
        </p:nvPicPr>
        <p:blipFill>
          <a:blip r:embed="rId14"/>
          <a:stretch>
            <a:fillRect/>
          </a:stretch>
        </p:blipFill>
        <p:spPr>
          <a:xfrm>
            <a:off x="9082980" y="27533"/>
            <a:ext cx="2968861" cy="90905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K-15-img-4" descr="preencoded.png"/>
          <p:cNvPicPr>
            <a:picLocks noChangeAspect="1"/>
          </p:cNvPicPr>
          <p:nvPr/>
        </p:nvPicPr>
        <p:blipFill>
          <a:blip r:embed="rId3"/>
          <a:stretch>
            <a:fillRect/>
          </a:stretch>
        </p:blipFill>
        <p:spPr>
          <a:xfrm>
            <a:off x="682675" y="1279773"/>
            <a:ext cx="609600" cy="19050"/>
          </a:xfrm>
          <a:prstGeom prst="rect">
            <a:avLst/>
          </a:prstGeom>
        </p:spPr>
      </p:pic>
      <p:pic>
        <p:nvPicPr>
          <p:cNvPr id="6" name="SK-15-img-5" descr="preencoded.png"/>
          <p:cNvPicPr>
            <a:picLocks noChangeAspect="1"/>
          </p:cNvPicPr>
          <p:nvPr/>
        </p:nvPicPr>
        <p:blipFill>
          <a:blip r:embed="rId4"/>
          <a:stretch>
            <a:fillRect/>
          </a:stretch>
        </p:blipFill>
        <p:spPr>
          <a:xfrm>
            <a:off x="682675" y="1947565"/>
            <a:ext cx="5418088" cy="4334173"/>
          </a:xfrm>
          <a:prstGeom prst="rect">
            <a:avLst/>
          </a:prstGeom>
        </p:spPr>
      </p:pic>
      <p:pic>
        <p:nvPicPr>
          <p:cNvPr id="7" name="SK-15-img-6" descr="preencoded.png"/>
          <p:cNvPicPr>
            <a:picLocks noChangeAspect="1"/>
          </p:cNvPicPr>
          <p:nvPr/>
        </p:nvPicPr>
        <p:blipFill>
          <a:blip r:embed="rId5"/>
          <a:stretch>
            <a:fillRect/>
          </a:stretch>
        </p:blipFill>
        <p:spPr>
          <a:xfrm>
            <a:off x="682675" y="5457728"/>
            <a:ext cx="5408563" cy="486817"/>
          </a:xfrm>
          <a:prstGeom prst="rect">
            <a:avLst/>
          </a:prstGeom>
        </p:spPr>
      </p:pic>
      <p:pic>
        <p:nvPicPr>
          <p:cNvPr id="8" name="SK-15-img-7" descr="preencoded.png"/>
          <p:cNvPicPr>
            <a:picLocks noChangeAspect="1"/>
          </p:cNvPicPr>
          <p:nvPr/>
        </p:nvPicPr>
        <p:blipFill>
          <a:blip r:embed="rId6"/>
          <a:stretch>
            <a:fillRect/>
          </a:stretch>
        </p:blipFill>
        <p:spPr>
          <a:xfrm>
            <a:off x="6437263" y="1947565"/>
            <a:ext cx="5071765" cy="4334173"/>
          </a:xfrm>
          <a:prstGeom prst="rect">
            <a:avLst/>
          </a:prstGeom>
        </p:spPr>
      </p:pic>
      <p:pic>
        <p:nvPicPr>
          <p:cNvPr id="9" name="SK-15-img-8" descr="preencoded.png"/>
          <p:cNvPicPr>
            <a:picLocks noChangeAspect="1"/>
          </p:cNvPicPr>
          <p:nvPr/>
        </p:nvPicPr>
        <p:blipFill>
          <a:blip r:embed="rId7"/>
          <a:stretch>
            <a:fillRect/>
          </a:stretch>
        </p:blipFill>
        <p:spPr>
          <a:xfrm>
            <a:off x="6656784" y="4505623"/>
            <a:ext cx="4584055" cy="706338"/>
          </a:xfrm>
          <a:prstGeom prst="rect">
            <a:avLst/>
          </a:prstGeom>
        </p:spPr>
      </p:pic>
      <p:pic>
        <p:nvPicPr>
          <p:cNvPr id="10" name="SK-15-img-9" descr="preencoded.png"/>
          <p:cNvPicPr>
            <a:picLocks noChangeAspect="1"/>
          </p:cNvPicPr>
          <p:nvPr/>
        </p:nvPicPr>
        <p:blipFill>
          <a:blip r:embed="rId8"/>
          <a:stretch>
            <a:fillRect/>
          </a:stretch>
        </p:blipFill>
        <p:spPr>
          <a:xfrm>
            <a:off x="6091238" y="1947565"/>
            <a:ext cx="9525" cy="4334173"/>
          </a:xfrm>
          <a:prstGeom prst="rect">
            <a:avLst/>
          </a:prstGeom>
        </p:spPr>
      </p:pic>
      <p:pic>
        <p:nvPicPr>
          <p:cNvPr id="11" name="SK-15-img-10" descr="preencoded.png"/>
          <p:cNvPicPr>
            <a:picLocks noChangeAspect="1"/>
          </p:cNvPicPr>
          <p:nvPr/>
        </p:nvPicPr>
        <p:blipFill>
          <a:blip r:embed="rId9"/>
          <a:stretch>
            <a:fillRect/>
          </a:stretch>
        </p:blipFill>
        <p:spPr>
          <a:xfrm>
            <a:off x="6022777" y="3367236"/>
            <a:ext cx="146298" cy="130225"/>
          </a:xfrm>
          <a:prstGeom prst="rect">
            <a:avLst/>
          </a:prstGeom>
        </p:spPr>
      </p:pic>
      <p:pic>
        <p:nvPicPr>
          <p:cNvPr id="12" name="SK-15-img-11" descr="preencoded.png"/>
          <p:cNvPicPr>
            <a:picLocks noChangeAspect="1"/>
          </p:cNvPicPr>
          <p:nvPr/>
        </p:nvPicPr>
        <p:blipFill>
          <a:blip r:embed="rId10"/>
          <a:stretch>
            <a:fillRect/>
          </a:stretch>
        </p:blipFill>
        <p:spPr>
          <a:xfrm>
            <a:off x="0" y="6462266"/>
            <a:ext cx="12192000" cy="9525"/>
          </a:xfrm>
          <a:prstGeom prst="rect">
            <a:avLst/>
          </a:prstGeom>
        </p:spPr>
      </p:pic>
      <p:pic>
        <p:nvPicPr>
          <p:cNvPr id="13" name="SK-15-img-12" descr="preencoded.png"/>
          <p:cNvPicPr>
            <a:picLocks noChangeAspect="1"/>
          </p:cNvPicPr>
          <p:nvPr/>
        </p:nvPicPr>
        <p:blipFill>
          <a:blip r:embed="rId11"/>
          <a:stretch>
            <a:fillRect/>
          </a:stretch>
        </p:blipFill>
        <p:spPr>
          <a:xfrm>
            <a:off x="11058079" y="6528792"/>
            <a:ext cx="304800" cy="281136"/>
          </a:xfrm>
          <a:prstGeom prst="rect">
            <a:avLst/>
          </a:prstGeom>
        </p:spPr>
      </p:pic>
      <p:pic>
        <p:nvPicPr>
          <p:cNvPr id="14" name="SK-15-img-13" descr="preencoded.png"/>
          <p:cNvPicPr>
            <a:picLocks noChangeAspect="1"/>
          </p:cNvPicPr>
          <p:nvPr/>
        </p:nvPicPr>
        <p:blipFill>
          <a:blip r:embed="rId12"/>
          <a:stretch>
            <a:fillRect/>
          </a:stretch>
        </p:blipFill>
        <p:spPr>
          <a:xfrm>
            <a:off x="8644086" y="5335488"/>
            <a:ext cx="670471" cy="857250"/>
          </a:xfrm>
          <a:prstGeom prst="rect">
            <a:avLst/>
          </a:prstGeom>
        </p:spPr>
      </p:pic>
      <p:sp>
        <p:nvSpPr>
          <p:cNvPr id="16" name="SK-15-text-15"/>
          <p:cNvSpPr/>
          <p:nvPr/>
        </p:nvSpPr>
        <p:spPr>
          <a:xfrm>
            <a:off x="621655" y="370284"/>
            <a:ext cx="3940492"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E57373"/>
                </a:solidFill>
                <a:effectLst/>
                <a:uLnTx/>
                <a:uFillTx/>
                <a:latin typeface="Montserrat" pitchFamily="34" charset="0"/>
                <a:ea typeface="Montserrat" pitchFamily="34" charset="-122"/>
                <a:cs typeface="Montserrat" pitchFamily="34" charset="-120"/>
              </a:rPr>
              <a:t>EUROACT · S326</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K-15-text-18"/>
          <p:cNvSpPr/>
          <p:nvPr/>
        </p:nvSpPr>
        <p:spPr>
          <a:xfrm>
            <a:off x="658267" y="740569"/>
            <a:ext cx="11533733" cy="452586"/>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4D61"/>
                </a:solidFill>
                <a:effectLst/>
                <a:uLnTx/>
                <a:uFillTx/>
                <a:latin typeface="Montserrat" pitchFamily="34" charset="0"/>
                <a:ea typeface="Montserrat" pitchFamily="34" charset="-122"/>
                <a:cs typeface="Montserrat" pitchFamily="34" charset="-120"/>
              </a:rPr>
              <a:t>Dashboard Interactivo y Próximos Pasos</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15-text-19"/>
          <p:cNvSpPr/>
          <p:nvPr/>
        </p:nvSpPr>
        <p:spPr>
          <a:xfrm>
            <a:off x="609600" y="1501825"/>
            <a:ext cx="11582400"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err="1">
                <a:ln>
                  <a:noFill/>
                </a:ln>
                <a:solidFill>
                  <a:schemeClr val="tx1">
                    <a:lumMod val="85000"/>
                    <a:lumOff val="15000"/>
                  </a:schemeClr>
                </a:solidFill>
                <a:effectLst/>
                <a:uLnTx/>
                <a:uFillTx/>
                <a:latin typeface="Montserrat Medium" panose="00000600000000000000" pitchFamily="2" charset="0"/>
                <a:ea typeface="Montserrat" pitchFamily="34" charset="-122"/>
                <a:cs typeface="Montserrat" pitchFamily="34" charset="-120"/>
              </a:rPr>
              <a:t>Herramienta</a:t>
            </a:r>
            <a:r>
              <a:rPr kumimoji="0" lang="en-US" sz="1650" b="0" i="0" u="none" strike="noStrike" kern="1200" cap="none" spc="0" normalizeH="0" baseline="0" noProof="0" dirty="0">
                <a:ln>
                  <a:noFill/>
                </a:ln>
                <a:solidFill>
                  <a:schemeClr val="tx1">
                    <a:lumMod val="85000"/>
                    <a:lumOff val="15000"/>
                  </a:schemeClr>
                </a:solidFill>
                <a:effectLst/>
                <a:uLnTx/>
                <a:uFillTx/>
                <a:latin typeface="Montserrat Medium" panose="00000600000000000000" pitchFamily="2" charset="0"/>
                <a:ea typeface="Montserrat" pitchFamily="34" charset="-122"/>
                <a:cs typeface="Montserrat" pitchFamily="34" charset="-120"/>
              </a:rPr>
              <a:t> de acceso abierto para pacientes, investigadores y tomadores de decisiones</a:t>
            </a:r>
            <a:endParaRPr kumimoji="0" lang="en-US" sz="1650" b="0" i="0" u="none" strike="noStrike" kern="1200" cap="none" spc="0" normalizeH="0" baseline="0" noProof="0" dirty="0">
              <a:ln>
                <a:noFill/>
              </a:ln>
              <a:solidFill>
                <a:schemeClr val="tx1">
                  <a:lumMod val="85000"/>
                  <a:lumOff val="15000"/>
                </a:schemeClr>
              </a:solidFill>
              <a:effectLst/>
              <a:uLnTx/>
              <a:uFillTx/>
              <a:latin typeface="Montserrat Medium" panose="00000600000000000000" pitchFamily="2" charset="0"/>
            </a:endParaRPr>
          </a:p>
        </p:txBody>
      </p:sp>
      <p:sp>
        <p:nvSpPr>
          <p:cNvPr id="21" name="SK-15-text-20"/>
          <p:cNvSpPr/>
          <p:nvPr/>
        </p:nvSpPr>
        <p:spPr>
          <a:xfrm>
            <a:off x="963067" y="2013512"/>
            <a:ext cx="3789045"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897B"/>
                </a:solidFill>
                <a:effectLst/>
                <a:uLnTx/>
                <a:uFillTx/>
                <a:latin typeface="Montserrat" pitchFamily="34" charset="0"/>
                <a:ea typeface="Montserrat" pitchFamily="34" charset="-122"/>
                <a:cs typeface="Montserrat" pitchFamily="34" charset="-120"/>
              </a:rPr>
              <a:t>● DISPONIBLE AHORA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15-text-21"/>
          <p:cNvSpPr/>
          <p:nvPr/>
        </p:nvSpPr>
        <p:spPr>
          <a:xfrm>
            <a:off x="963067" y="2388496"/>
            <a:ext cx="4976813" cy="24675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75"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Dashboard EuroACT</a:t>
            </a:r>
            <a:endParaRPr kumimoji="0" lang="en-US" sz="18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15-text-22"/>
          <p:cNvSpPr/>
          <p:nvPr/>
        </p:nvSpPr>
        <p:spPr>
          <a:xfrm>
            <a:off x="963067" y="2914650"/>
            <a:ext cx="4096494" cy="452586"/>
          </a:xfrm>
          <a:prstGeom prst="rect">
            <a:avLst/>
          </a:prstGeom>
          <a:noFill/>
          <a:ln/>
        </p:spPr>
        <p:txBody>
          <a:bodyPr vert="horz" wrap="none" lIns="0" tIns="0" rIns="0" bIns="0" rtlCol="0" anchor="ctr"/>
          <a:lstStyle/>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Acceso gratuito a datos de más de 24.797</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ensayos clínicos en Europa</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15-text-23"/>
          <p:cNvSpPr/>
          <p:nvPr/>
        </p:nvSpPr>
        <p:spPr>
          <a:xfrm>
            <a:off x="963067" y="3483972"/>
            <a:ext cx="4657279" cy="459432"/>
          </a:xfrm>
          <a:prstGeom prst="rect">
            <a:avLst/>
          </a:prstGeom>
          <a:noFill/>
          <a:ln/>
        </p:spPr>
        <p:txBody>
          <a:bodyPr vert="horz" wrap="none" lIns="0" tIns="0" rIns="0" bIns="0" rtlCol="0" anchor="ctr"/>
          <a:lstStyle/>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Explora brechas de acceso, distribución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geográfica y cobertura de PROs por enfermedad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15-text-24"/>
          <p:cNvSpPr/>
          <p:nvPr/>
        </p:nvSpPr>
        <p:spPr>
          <a:xfrm>
            <a:off x="963067" y="4021210"/>
            <a:ext cx="4145161" cy="452586"/>
          </a:xfrm>
          <a:prstGeom prst="rect">
            <a:avLst/>
          </a:prstGeom>
          <a:noFill/>
          <a:ln/>
        </p:spPr>
        <p:txBody>
          <a:bodyPr vert="horz" wrap="none" lIns="0" tIns="0" rIns="0" bIns="0" rtlCol="0" anchor="ctr"/>
          <a:lstStyle/>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Diseñado para </a:t>
            </a:r>
            <a:r>
              <a:rPr kumimoji="0" lang="en-US" sz="1600" b="0" i="0" u="none" strike="noStrike" kern="1200" cap="none" spc="0" normalizeH="0" baseline="0" noProof="0" dirty="0" err="1">
                <a:ln>
                  <a:noFill/>
                </a:ln>
                <a:solidFill>
                  <a:srgbClr val="424242"/>
                </a:solidFill>
                <a:effectLst/>
                <a:uLnTx/>
                <a:uFillTx/>
                <a:latin typeface="Montserrat" pitchFamily="34" charset="0"/>
                <a:ea typeface="Montserrat" pitchFamily="34" charset="-122"/>
                <a:cs typeface="Montserrat" pitchFamily="34" charset="-120"/>
              </a:rPr>
              <a:t>defensores</a:t>
            </a: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de </a:t>
            </a:r>
            <a:r>
              <a:rPr kumimoji="0" lang="en-US" sz="1600" b="0" i="0" u="none" strike="noStrike" kern="1200" cap="none" spc="0" normalizeH="0" baseline="0" noProof="0" dirty="0" err="1">
                <a:ln>
                  <a:noFill/>
                </a:ln>
                <a:solidFill>
                  <a:srgbClr val="424242"/>
                </a:solidFill>
                <a:effectLst/>
                <a:uLnTx/>
                <a:uFillTx/>
                <a:latin typeface="Montserrat" pitchFamily="34" charset="0"/>
                <a:ea typeface="Montserrat" pitchFamily="34" charset="-122"/>
                <a:cs typeface="Montserrat" pitchFamily="34" charset="-120"/>
              </a:rPr>
              <a:t>pacientes</a:t>
            </a: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investigadores,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reguladores y tomadores de decisiones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15-text-25"/>
          <p:cNvSpPr/>
          <p:nvPr/>
        </p:nvSpPr>
        <p:spPr>
          <a:xfrm>
            <a:off x="2608753" y="5526337"/>
            <a:ext cx="2195326" cy="17145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75"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Accede en:</a:t>
            </a:r>
            <a:endParaRPr kumimoji="0" lang="en-US" sz="12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15-text-26"/>
          <p:cNvSpPr/>
          <p:nvPr/>
        </p:nvSpPr>
        <p:spPr>
          <a:xfrm>
            <a:off x="838197" y="5749082"/>
            <a:ext cx="10000360" cy="185142"/>
          </a:xfrm>
          <a:prstGeom prst="rect">
            <a:avLst/>
          </a:prstGeom>
          <a:noFill/>
          <a:ln/>
        </p:spPr>
        <p:txBody>
          <a:bodyPr vert="horz" wrap="none" lIns="0" tIns="0" rIns="0" bIns="0" rtlCol="0" anchor="ctr"/>
          <a:lstStyle/>
          <a:p>
            <a:pPr lvl="0"/>
            <a:r>
              <a:rPr lang="en-US" sz="1100" b="1" dirty="0">
                <a:solidFill>
                  <a:srgbClr val="004D61"/>
                </a:solidFill>
                <a:latin typeface="Montserrat" pitchFamily="34" charset="0"/>
                <a:ea typeface="Montserrat" pitchFamily="34" charset="-122"/>
                <a:cs typeface="Montserrat" pitchFamily="34" charset="-120"/>
              </a:rPr>
              <a:t>https://euroact.syreon.eu/superset/dashboard/euroact-introduction/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15-text-28"/>
          <p:cNvSpPr/>
          <p:nvPr/>
        </p:nvSpPr>
        <p:spPr>
          <a:xfrm>
            <a:off x="6693396" y="2052443"/>
            <a:ext cx="317182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C00000"/>
                </a:solidFill>
                <a:effectLst/>
                <a:uLnTx/>
                <a:uFillTx/>
                <a:latin typeface="Montserrat" pitchFamily="34" charset="0"/>
                <a:ea typeface="Montserrat" pitchFamily="34" charset="-122"/>
                <a:cs typeface="Montserrat" pitchFamily="34" charset="-120"/>
              </a:rPr>
              <a:t>◆ EN DESARROLLO</a:t>
            </a:r>
            <a:endParaRPr kumimoji="0" lang="en-US" sz="135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30" name="SK-15-text-29"/>
          <p:cNvSpPr/>
          <p:nvPr/>
        </p:nvSpPr>
        <p:spPr>
          <a:xfrm>
            <a:off x="6693396" y="2411385"/>
            <a:ext cx="5262563" cy="26059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75"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Chatbot IA EuroACT</a:t>
            </a:r>
            <a:endParaRPr kumimoji="0" lang="en-US" sz="18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15-text-30"/>
          <p:cNvSpPr/>
          <p:nvPr/>
        </p:nvSpPr>
        <p:spPr>
          <a:xfrm>
            <a:off x="6705600" y="2802356"/>
            <a:ext cx="4132957" cy="452586"/>
          </a:xfrm>
          <a:prstGeom prst="rect">
            <a:avLst/>
          </a:prstGeom>
          <a:noFill/>
          <a:ln/>
        </p:spPr>
        <p:txBody>
          <a:bodyPr vert="horz" wrap="none" lIns="0" tIns="0" rIns="0" bIns="0" rtlCol="0" anchor="ctr"/>
          <a:lstStyle/>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Interfaz conversacional tipo ChatGPT para</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explorar datos de ensayos clínicos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15-text-31"/>
          <p:cNvSpPr/>
          <p:nvPr/>
        </p:nvSpPr>
        <p:spPr>
          <a:xfrm>
            <a:off x="6705600" y="3371678"/>
            <a:ext cx="4108698" cy="452586"/>
          </a:xfrm>
          <a:prstGeom prst="rect">
            <a:avLst/>
          </a:prstGeom>
          <a:noFill/>
          <a:ln/>
        </p:spPr>
        <p:txBody>
          <a:bodyPr vert="horz" wrap="none" lIns="0" tIns="0" rIns="0" bIns="0" rtlCol="0" anchor="ctr"/>
          <a:lstStyle/>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Soporte en múltiples idiomas, incluyendo</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español — accesible para todos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15-text-32"/>
          <p:cNvSpPr/>
          <p:nvPr/>
        </p:nvSpPr>
        <p:spPr>
          <a:xfrm>
            <a:off x="6705600" y="3943350"/>
            <a:ext cx="4803428" cy="466279"/>
          </a:xfrm>
          <a:prstGeom prst="rect">
            <a:avLst/>
          </a:prstGeom>
          <a:noFill/>
          <a:ln/>
        </p:spPr>
        <p:txBody>
          <a:bodyPr vert="horz" wrap="none" lIns="0" tIns="0" rIns="0" bIns="0" rtlCol="0" anchor="ctr"/>
          <a:lstStyle/>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Previsto hacia finales de 2026</a:t>
            </a:r>
            <a:r>
              <a:rPr lang="en-US" sz="1600" dirty="0">
                <a:solidFill>
                  <a:srgbClr val="424242"/>
                </a:solidFill>
                <a:latin typeface="Montserrat" pitchFamily="34" charset="0"/>
                <a:ea typeface="Montserrat" pitchFamily="34" charset="-122"/>
                <a:cs typeface="Montserrat" pitchFamily="34" charset="-120"/>
              </a:rPr>
              <a:t>:</a:t>
            </a: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 requiere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52"/>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Montserrat" pitchFamily="34" charset="0"/>
                <a:ea typeface="Montserrat" pitchFamily="34" charset="-122"/>
                <a:cs typeface="Montserrat" pitchFamily="34" charset="-120"/>
              </a:rPr>
              <a:t>financiación y desarrollo técnico adicional</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15-text-33"/>
          <p:cNvSpPr/>
          <p:nvPr/>
        </p:nvSpPr>
        <p:spPr>
          <a:xfrm>
            <a:off x="6803082" y="4558190"/>
            <a:ext cx="4474369" cy="624036"/>
          </a:xfrm>
          <a:prstGeom prst="rect">
            <a:avLst/>
          </a:prstGeom>
          <a:noFill/>
          <a:ln/>
        </p:spPr>
        <p:txBody>
          <a:bodyPr vert="horz" wrap="none" lIns="0" tIns="0" rIns="0" bIns="0" rtlCol="0" anchor="ctr"/>
          <a:lstStyle/>
          <a:p>
            <a:pPr marL="0" marR="0" lvl="0" indent="0" algn="ctr"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212121"/>
                </a:solidFill>
                <a:effectLst/>
                <a:uLnTx/>
                <a:uFillTx/>
                <a:latin typeface="Montserrat" pitchFamily="34" charset="0"/>
                <a:ea typeface="Montserrat" pitchFamily="34" charset="-122"/>
                <a:cs typeface="Montserrat" pitchFamily="34" charset="-120"/>
              </a:rPr>
              <a:t>Objetivo: democratizar el acceso a la información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212121"/>
                </a:solidFill>
                <a:effectLst/>
                <a:uLnTx/>
                <a:uFillTx/>
                <a:latin typeface="Montserrat" pitchFamily="34" charset="0"/>
                <a:ea typeface="Montserrat" pitchFamily="34" charset="-122"/>
                <a:cs typeface="Montserrat" pitchFamily="34" charset="-120"/>
              </a:rPr>
              <a:t>de ensayos clínicos para defensores del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212121"/>
                </a:solidFill>
                <a:effectLst/>
                <a:uLnTx/>
                <a:uFillTx/>
                <a:latin typeface="Montserrat" pitchFamily="34" charset="0"/>
                <a:ea typeface="Montserrat" pitchFamily="34" charset="-122"/>
                <a:cs typeface="Montserrat" pitchFamily="34" charset="-120"/>
              </a:rPr>
              <a:t>paciente en todo el mundo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15-text-34"/>
          <p:cNvSpPr/>
          <p:nvPr/>
        </p:nvSpPr>
        <p:spPr>
          <a:xfrm>
            <a:off x="597396" y="6590407"/>
            <a:ext cx="11594604" cy="18514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Presentación oral S326, EHA2026, 12 junio 2026 · Cases et al., Blood Global Hematology, 2026 · doi.org/10.1016/j.bglo.2026.100107</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15-text-35"/>
          <p:cNvSpPr/>
          <p:nvPr/>
        </p:nvSpPr>
        <p:spPr>
          <a:xfrm>
            <a:off x="11362879" y="6521946"/>
            <a:ext cx="829121"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eha</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descr="WECAN Advocate Logo">
            <a:extLst>
              <a:ext uri="{FF2B5EF4-FFF2-40B4-BE49-F238E27FC236}">
                <a16:creationId xmlns:a16="http://schemas.microsoft.com/office/drawing/2014/main" id="{653A7172-048A-037F-703C-469D5DB3EF80}"/>
              </a:ext>
            </a:extLst>
          </p:cNvPr>
          <p:cNvPicPr>
            <a:picLocks noChangeAspect="1"/>
          </p:cNvPicPr>
          <p:nvPr/>
        </p:nvPicPr>
        <p:blipFill>
          <a:blip r:embed="rId13"/>
          <a:stretch>
            <a:fillRect/>
          </a:stretch>
        </p:blipFill>
        <p:spPr>
          <a:xfrm>
            <a:off x="10718276" y="720413"/>
            <a:ext cx="1465503" cy="416203"/>
          </a:xfrm>
          <a:prstGeom prst="rect">
            <a:avLst/>
          </a:prstGeom>
        </p:spPr>
      </p:pic>
      <p:pic>
        <p:nvPicPr>
          <p:cNvPr id="38" name="Picture 37" descr="EuroACT - WECAN Advocate">
            <a:extLst>
              <a:ext uri="{FF2B5EF4-FFF2-40B4-BE49-F238E27FC236}">
                <a16:creationId xmlns:a16="http://schemas.microsoft.com/office/drawing/2014/main" id="{300D6EAE-D495-42A1-08BD-20ADB73A5CB6}"/>
              </a:ext>
            </a:extLst>
          </p:cNvPr>
          <p:cNvPicPr>
            <a:picLocks noChangeAspect="1"/>
          </p:cNvPicPr>
          <p:nvPr/>
        </p:nvPicPr>
        <p:blipFill>
          <a:blip r:embed="rId14"/>
          <a:stretch>
            <a:fillRect/>
          </a:stretch>
        </p:blipFill>
        <p:spPr>
          <a:xfrm>
            <a:off x="9082980" y="27533"/>
            <a:ext cx="2968861" cy="909056"/>
          </a:xfrm>
          <a:prstGeom prst="rect">
            <a:avLst/>
          </a:prstGeom>
        </p:spPr>
      </p:pic>
      <p:pic>
        <p:nvPicPr>
          <p:cNvPr id="40" name="Picture 39">
            <a:extLst>
              <a:ext uri="{FF2B5EF4-FFF2-40B4-BE49-F238E27FC236}">
                <a16:creationId xmlns:a16="http://schemas.microsoft.com/office/drawing/2014/main" id="{4B7DC4C0-685F-E29D-BC1C-AA6A3289EFF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645122" y="4572075"/>
            <a:ext cx="819596" cy="81959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K-16-img-2" descr="preencoded.png"/>
          <p:cNvPicPr>
            <a:picLocks noChangeAspect="1"/>
          </p:cNvPicPr>
          <p:nvPr/>
        </p:nvPicPr>
        <p:blipFill>
          <a:blip r:embed="rId3"/>
          <a:stretch>
            <a:fillRect/>
          </a:stretch>
        </p:blipFill>
        <p:spPr>
          <a:xfrm>
            <a:off x="10582573" y="0"/>
            <a:ext cx="1609427" cy="1440210"/>
          </a:xfrm>
          <a:prstGeom prst="rect">
            <a:avLst/>
          </a:prstGeom>
        </p:spPr>
      </p:pic>
      <p:pic>
        <p:nvPicPr>
          <p:cNvPr id="6" name="SK-16-img-5" descr="preencoded.png"/>
          <p:cNvPicPr>
            <a:picLocks noChangeAspect="1"/>
          </p:cNvPicPr>
          <p:nvPr/>
        </p:nvPicPr>
        <p:blipFill>
          <a:blip r:embed="rId4"/>
          <a:stretch>
            <a:fillRect/>
          </a:stretch>
        </p:blipFill>
        <p:spPr>
          <a:xfrm>
            <a:off x="0" y="2043559"/>
            <a:ext cx="4084290" cy="1693813"/>
          </a:xfrm>
          <a:prstGeom prst="rect">
            <a:avLst/>
          </a:prstGeom>
        </p:spPr>
      </p:pic>
      <p:pic>
        <p:nvPicPr>
          <p:cNvPr id="7" name="SK-16-img-6" descr="preencoded.png"/>
          <p:cNvPicPr>
            <a:picLocks noChangeAspect="1"/>
          </p:cNvPicPr>
          <p:nvPr/>
        </p:nvPicPr>
        <p:blipFill>
          <a:blip r:embed="rId5"/>
          <a:stretch>
            <a:fillRect/>
          </a:stretch>
        </p:blipFill>
        <p:spPr>
          <a:xfrm>
            <a:off x="-85247" y="2016890"/>
            <a:ext cx="4169537" cy="45719"/>
          </a:xfrm>
          <a:prstGeom prst="rect">
            <a:avLst/>
          </a:prstGeom>
        </p:spPr>
      </p:pic>
      <p:pic>
        <p:nvPicPr>
          <p:cNvPr id="8" name="SK-16-img-7" descr="preencoded.png"/>
          <p:cNvPicPr>
            <a:picLocks noChangeAspect="1"/>
          </p:cNvPicPr>
          <p:nvPr/>
        </p:nvPicPr>
        <p:blipFill>
          <a:blip r:embed="rId6"/>
          <a:stretch>
            <a:fillRect/>
          </a:stretch>
        </p:blipFill>
        <p:spPr>
          <a:xfrm>
            <a:off x="4328071" y="2043559"/>
            <a:ext cx="3474690" cy="1693813"/>
          </a:xfrm>
          <a:prstGeom prst="rect">
            <a:avLst/>
          </a:prstGeom>
        </p:spPr>
      </p:pic>
      <p:pic>
        <p:nvPicPr>
          <p:cNvPr id="9" name="SK-16-img-8" descr="preencoded.png"/>
          <p:cNvPicPr>
            <a:picLocks noChangeAspect="1"/>
          </p:cNvPicPr>
          <p:nvPr/>
        </p:nvPicPr>
        <p:blipFill>
          <a:blip r:embed="rId5"/>
          <a:stretch>
            <a:fillRect/>
          </a:stretch>
        </p:blipFill>
        <p:spPr>
          <a:xfrm>
            <a:off x="4328071" y="2024509"/>
            <a:ext cx="3474690" cy="38100"/>
          </a:xfrm>
          <a:prstGeom prst="rect">
            <a:avLst/>
          </a:prstGeom>
        </p:spPr>
      </p:pic>
      <p:pic>
        <p:nvPicPr>
          <p:cNvPr id="10" name="SK-16-img-9" descr="preencoded.png"/>
          <p:cNvPicPr>
            <a:picLocks noChangeAspect="1"/>
          </p:cNvPicPr>
          <p:nvPr/>
        </p:nvPicPr>
        <p:blipFill>
          <a:blip r:embed="rId4"/>
          <a:stretch>
            <a:fillRect/>
          </a:stretch>
        </p:blipFill>
        <p:spPr>
          <a:xfrm>
            <a:off x="8046690" y="2043559"/>
            <a:ext cx="4145310" cy="1693813"/>
          </a:xfrm>
          <a:prstGeom prst="rect">
            <a:avLst/>
          </a:prstGeom>
        </p:spPr>
      </p:pic>
      <p:pic>
        <p:nvPicPr>
          <p:cNvPr id="11" name="SK-16-img-10" descr="preencoded.png"/>
          <p:cNvPicPr>
            <a:picLocks noChangeAspect="1"/>
          </p:cNvPicPr>
          <p:nvPr/>
        </p:nvPicPr>
        <p:blipFill>
          <a:blip r:embed="rId5"/>
          <a:stretch>
            <a:fillRect/>
          </a:stretch>
        </p:blipFill>
        <p:spPr>
          <a:xfrm>
            <a:off x="8046689" y="2024508"/>
            <a:ext cx="4169537" cy="45719"/>
          </a:xfrm>
          <a:prstGeom prst="rect">
            <a:avLst/>
          </a:prstGeom>
        </p:spPr>
      </p:pic>
      <p:pic>
        <p:nvPicPr>
          <p:cNvPr id="12" name="SK-16-img-11" descr="preencoded.png"/>
          <p:cNvPicPr>
            <a:picLocks noChangeAspect="1"/>
          </p:cNvPicPr>
          <p:nvPr/>
        </p:nvPicPr>
        <p:blipFill>
          <a:blip r:embed="rId7"/>
          <a:stretch>
            <a:fillRect/>
          </a:stretch>
        </p:blipFill>
        <p:spPr>
          <a:xfrm>
            <a:off x="0" y="3943350"/>
            <a:ext cx="4084290" cy="1693813"/>
          </a:xfrm>
          <a:prstGeom prst="rect">
            <a:avLst/>
          </a:prstGeom>
        </p:spPr>
      </p:pic>
      <p:pic>
        <p:nvPicPr>
          <p:cNvPr id="13" name="SK-16-img-12" descr="preencoded.png"/>
          <p:cNvPicPr>
            <a:picLocks noChangeAspect="1"/>
          </p:cNvPicPr>
          <p:nvPr/>
        </p:nvPicPr>
        <p:blipFill>
          <a:blip r:embed="rId8"/>
          <a:stretch>
            <a:fillRect/>
          </a:stretch>
        </p:blipFill>
        <p:spPr>
          <a:xfrm>
            <a:off x="-85247" y="3916681"/>
            <a:ext cx="4169537" cy="45719"/>
          </a:xfrm>
          <a:prstGeom prst="rect">
            <a:avLst/>
          </a:prstGeom>
        </p:spPr>
      </p:pic>
      <p:pic>
        <p:nvPicPr>
          <p:cNvPr id="14" name="SK-16-img-13" descr="preencoded.png"/>
          <p:cNvPicPr>
            <a:picLocks noChangeAspect="1"/>
          </p:cNvPicPr>
          <p:nvPr/>
        </p:nvPicPr>
        <p:blipFill>
          <a:blip r:embed="rId9"/>
          <a:stretch>
            <a:fillRect/>
          </a:stretch>
        </p:blipFill>
        <p:spPr>
          <a:xfrm>
            <a:off x="3462486" y="4066729"/>
            <a:ext cx="463153" cy="425053"/>
          </a:xfrm>
          <a:prstGeom prst="rect">
            <a:avLst/>
          </a:prstGeom>
        </p:spPr>
      </p:pic>
      <p:pic>
        <p:nvPicPr>
          <p:cNvPr id="15" name="SK-16-img-14" descr="preencoded.png"/>
          <p:cNvPicPr>
            <a:picLocks noChangeAspect="1"/>
          </p:cNvPicPr>
          <p:nvPr/>
        </p:nvPicPr>
        <p:blipFill>
          <a:blip r:embed="rId10"/>
          <a:stretch>
            <a:fillRect/>
          </a:stretch>
        </p:blipFill>
        <p:spPr>
          <a:xfrm>
            <a:off x="4328071" y="3943350"/>
            <a:ext cx="3474690" cy="1693813"/>
          </a:xfrm>
          <a:prstGeom prst="rect">
            <a:avLst/>
          </a:prstGeom>
        </p:spPr>
      </p:pic>
      <p:pic>
        <p:nvPicPr>
          <p:cNvPr id="16" name="SK-16-img-15" descr="preencoded.png"/>
          <p:cNvPicPr>
            <a:picLocks noChangeAspect="1"/>
          </p:cNvPicPr>
          <p:nvPr/>
        </p:nvPicPr>
        <p:blipFill>
          <a:blip r:embed="rId8"/>
          <a:stretch>
            <a:fillRect/>
          </a:stretch>
        </p:blipFill>
        <p:spPr>
          <a:xfrm>
            <a:off x="4328071" y="3924300"/>
            <a:ext cx="3474690" cy="38100"/>
          </a:xfrm>
          <a:prstGeom prst="rect">
            <a:avLst/>
          </a:prstGeom>
        </p:spPr>
      </p:pic>
      <p:pic>
        <p:nvPicPr>
          <p:cNvPr id="17" name="SK-16-img-16" descr="preencoded.png"/>
          <p:cNvPicPr>
            <a:picLocks noChangeAspect="1"/>
          </p:cNvPicPr>
          <p:nvPr/>
        </p:nvPicPr>
        <p:blipFill>
          <a:blip r:embed="rId7"/>
          <a:stretch>
            <a:fillRect/>
          </a:stretch>
        </p:blipFill>
        <p:spPr>
          <a:xfrm>
            <a:off x="8098206" y="3922813"/>
            <a:ext cx="4057326" cy="1693813"/>
          </a:xfrm>
          <a:prstGeom prst="rect">
            <a:avLst/>
          </a:prstGeom>
        </p:spPr>
      </p:pic>
      <p:pic>
        <p:nvPicPr>
          <p:cNvPr id="18" name="SK-16-img-17" descr="preencoded.png"/>
          <p:cNvPicPr>
            <a:picLocks noChangeAspect="1"/>
          </p:cNvPicPr>
          <p:nvPr/>
        </p:nvPicPr>
        <p:blipFill>
          <a:blip r:embed="rId8"/>
          <a:stretch>
            <a:fillRect/>
          </a:stretch>
        </p:blipFill>
        <p:spPr>
          <a:xfrm flipV="1">
            <a:off x="8046689" y="3878581"/>
            <a:ext cx="4169537" cy="45719"/>
          </a:xfrm>
          <a:prstGeom prst="rect">
            <a:avLst/>
          </a:prstGeom>
        </p:spPr>
      </p:pic>
      <p:pic>
        <p:nvPicPr>
          <p:cNvPr id="19" name="SK-16-img-18" descr="preencoded.png"/>
          <p:cNvPicPr>
            <a:picLocks noChangeAspect="1"/>
          </p:cNvPicPr>
          <p:nvPr/>
        </p:nvPicPr>
        <p:blipFill>
          <a:blip r:embed="rId11"/>
          <a:stretch>
            <a:fillRect/>
          </a:stretch>
        </p:blipFill>
        <p:spPr>
          <a:xfrm>
            <a:off x="10899577" y="4066729"/>
            <a:ext cx="463153" cy="425053"/>
          </a:xfrm>
          <a:prstGeom prst="rect">
            <a:avLst/>
          </a:prstGeom>
        </p:spPr>
      </p:pic>
      <p:pic>
        <p:nvPicPr>
          <p:cNvPr id="20" name="SK-16-img-19" descr="preencoded.png"/>
          <p:cNvPicPr>
            <a:picLocks noChangeAspect="1"/>
          </p:cNvPicPr>
          <p:nvPr/>
        </p:nvPicPr>
        <p:blipFill>
          <a:blip r:embed="rId12"/>
          <a:stretch>
            <a:fillRect/>
          </a:stretch>
        </p:blipFill>
        <p:spPr>
          <a:xfrm>
            <a:off x="597396" y="5884069"/>
            <a:ext cx="10997059" cy="411361"/>
          </a:xfrm>
          <a:prstGeom prst="rect">
            <a:avLst/>
          </a:prstGeom>
        </p:spPr>
      </p:pic>
      <p:pic>
        <p:nvPicPr>
          <p:cNvPr id="21" name="SK-16-img-20" descr="preencoded.png"/>
          <p:cNvPicPr>
            <a:picLocks noChangeAspect="1"/>
          </p:cNvPicPr>
          <p:nvPr/>
        </p:nvPicPr>
        <p:blipFill>
          <a:blip r:embed="rId13"/>
          <a:stretch>
            <a:fillRect/>
          </a:stretch>
        </p:blipFill>
        <p:spPr>
          <a:xfrm>
            <a:off x="597396" y="6510338"/>
            <a:ext cx="10997059" cy="9525"/>
          </a:xfrm>
          <a:prstGeom prst="rect">
            <a:avLst/>
          </a:prstGeom>
        </p:spPr>
      </p:pic>
      <p:pic>
        <p:nvPicPr>
          <p:cNvPr id="22" name="SK-16-img-21" descr="preencoded.png"/>
          <p:cNvPicPr>
            <a:picLocks noChangeAspect="1"/>
          </p:cNvPicPr>
          <p:nvPr/>
        </p:nvPicPr>
        <p:blipFill>
          <a:blip r:embed="rId14"/>
          <a:stretch>
            <a:fillRect/>
          </a:stretch>
        </p:blipFill>
        <p:spPr>
          <a:xfrm>
            <a:off x="10911780" y="2160240"/>
            <a:ext cx="511969" cy="432048"/>
          </a:xfrm>
          <a:prstGeom prst="rect">
            <a:avLst/>
          </a:prstGeom>
        </p:spPr>
      </p:pic>
      <p:pic>
        <p:nvPicPr>
          <p:cNvPr id="23" name="SK-16-img-22" descr="preencoded.png"/>
          <p:cNvPicPr>
            <a:picLocks noChangeAspect="1"/>
          </p:cNvPicPr>
          <p:nvPr/>
        </p:nvPicPr>
        <p:blipFill>
          <a:blip r:embed="rId15"/>
          <a:stretch>
            <a:fillRect/>
          </a:stretch>
        </p:blipFill>
        <p:spPr>
          <a:xfrm>
            <a:off x="7229773" y="4018657"/>
            <a:ext cx="499765" cy="507355"/>
          </a:xfrm>
          <a:prstGeom prst="rect">
            <a:avLst/>
          </a:prstGeom>
        </p:spPr>
      </p:pic>
      <p:pic>
        <p:nvPicPr>
          <p:cNvPr id="24" name="SK-16-img-23" descr="preencoded.png"/>
          <p:cNvPicPr>
            <a:picLocks noChangeAspect="1"/>
          </p:cNvPicPr>
          <p:nvPr/>
        </p:nvPicPr>
        <p:blipFill>
          <a:blip r:embed="rId16"/>
          <a:stretch>
            <a:fillRect/>
          </a:stretch>
        </p:blipFill>
        <p:spPr>
          <a:xfrm>
            <a:off x="7205365" y="2180779"/>
            <a:ext cx="487561" cy="404515"/>
          </a:xfrm>
          <a:prstGeom prst="rect">
            <a:avLst/>
          </a:prstGeom>
        </p:spPr>
      </p:pic>
      <p:pic>
        <p:nvPicPr>
          <p:cNvPr id="25" name="SK-16-img-24" descr="preencoded.png"/>
          <p:cNvPicPr>
            <a:picLocks noChangeAspect="1"/>
          </p:cNvPicPr>
          <p:nvPr/>
        </p:nvPicPr>
        <p:blipFill>
          <a:blip r:embed="rId17"/>
          <a:stretch>
            <a:fillRect/>
          </a:stretch>
        </p:blipFill>
        <p:spPr>
          <a:xfrm>
            <a:off x="3450282" y="2160240"/>
            <a:ext cx="463153" cy="459432"/>
          </a:xfrm>
          <a:prstGeom prst="rect">
            <a:avLst/>
          </a:prstGeom>
        </p:spPr>
      </p:pic>
      <p:sp>
        <p:nvSpPr>
          <p:cNvPr id="26" name="SK-16-text-25"/>
          <p:cNvSpPr/>
          <p:nvPr/>
        </p:nvSpPr>
        <p:spPr>
          <a:xfrm>
            <a:off x="536377" y="342900"/>
            <a:ext cx="6191250" cy="23991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EHA2026 · SÍNTESIS FINAL</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16-text-26"/>
          <p:cNvSpPr/>
          <p:nvPr/>
        </p:nvSpPr>
        <p:spPr>
          <a:xfrm>
            <a:off x="572988" y="713184"/>
            <a:ext cx="11619012" cy="58965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003B46"/>
                </a:solidFill>
                <a:effectLst/>
                <a:uLnTx/>
                <a:uFillTx/>
                <a:latin typeface="Montserrat" pitchFamily="34" charset="0"/>
                <a:ea typeface="Montserrat" pitchFamily="34" charset="-122"/>
                <a:cs typeface="Montserrat" pitchFamily="34" charset="-120"/>
              </a:rPr>
              <a:t>Mensajes Clave y Conclusiones</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16-text-27"/>
          <p:cNvSpPr/>
          <p:nvPr/>
        </p:nvSpPr>
        <p:spPr>
          <a:xfrm>
            <a:off x="511969" y="1549896"/>
            <a:ext cx="11680031" cy="24675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*Siete hallazgos que definen la agenda del paciente en hematología moderna*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16-text-28"/>
          <p:cNvSpPr/>
          <p:nvPr/>
        </p:nvSpPr>
        <p:spPr>
          <a:xfrm>
            <a:off x="755898" y="2208163"/>
            <a:ext cx="1714500" cy="34290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8A65"/>
                </a:solidFill>
                <a:effectLst/>
                <a:uLnTx/>
                <a:uFillTx/>
                <a:latin typeface="Montserrat" pitchFamily="34" charset="0"/>
                <a:ea typeface="Montserrat" pitchFamily="34" charset="-122"/>
                <a:cs typeface="Montserrat" pitchFamily="34" charset="-120"/>
              </a:rPr>
              <a:t>01</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16-text-29"/>
          <p:cNvSpPr/>
          <p:nvPr/>
        </p:nvSpPr>
        <p:spPr>
          <a:xfrm>
            <a:off x="743694" y="2674590"/>
            <a:ext cx="5636895" cy="26059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Inequidad en el acceso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16-text-30"/>
          <p:cNvSpPr/>
          <p:nvPr/>
        </p:nvSpPr>
        <p:spPr>
          <a:xfrm>
            <a:off x="731490" y="2996803"/>
            <a:ext cx="3060055" cy="562273"/>
          </a:xfrm>
          <a:prstGeom prst="rect">
            <a:avLst/>
          </a:prstGeom>
          <a:noFill/>
          <a:ln/>
        </p:spPr>
        <p:txBody>
          <a:bodyPr vert="horz" wrap="none" lIns="0" tIns="0" rIns="0" bIns="0"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Solo el 22% de ensayos clínicos en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Europa incluyen PROs. La distribución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geográfica es profundamente desigual.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16-text-31"/>
          <p:cNvSpPr/>
          <p:nvPr/>
        </p:nvSpPr>
        <p:spPr>
          <a:xfrm>
            <a:off x="755898" y="4066729"/>
            <a:ext cx="1714500" cy="33590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8A65"/>
                </a:solidFill>
                <a:effectLst/>
                <a:uLnTx/>
                <a:uFillTx/>
                <a:latin typeface="Montserrat" pitchFamily="34" charset="0"/>
                <a:ea typeface="Montserrat" pitchFamily="34" charset="-122"/>
                <a:cs typeface="Montserrat" pitchFamily="34" charset="-120"/>
              </a:rPr>
              <a:t>04</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16-text-32"/>
          <p:cNvSpPr/>
          <p:nvPr/>
        </p:nvSpPr>
        <p:spPr>
          <a:xfrm>
            <a:off x="731490" y="4498777"/>
            <a:ext cx="2109192" cy="452586"/>
          </a:xfrm>
          <a:prstGeom prst="rect">
            <a:avLst/>
          </a:prstGeom>
          <a:noFill/>
          <a:ln/>
        </p:spPr>
        <p:txBody>
          <a:bodyPr vert="horz" wrap="none" lIns="0" tIns="0" rIns="0" bIns="0" rtlCol="0" anchor="ctr"/>
          <a:lstStyle/>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Brecha en terapias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innovadoras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16-text-33"/>
          <p:cNvSpPr/>
          <p:nvPr/>
        </p:nvSpPr>
        <p:spPr>
          <a:xfrm>
            <a:off x="731490" y="5026819"/>
            <a:ext cx="2986980" cy="562273"/>
          </a:xfrm>
          <a:prstGeom prst="rect">
            <a:avLst/>
          </a:prstGeom>
          <a:noFill/>
          <a:ln/>
        </p:spPr>
        <p:txBody>
          <a:bodyPr vert="horz" wrap="none" lIns="0" tIns="0" rIns="0" bIns="0"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No existen PROs validados para CAR-T.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Caso de </a:t>
            </a:r>
            <a:r>
              <a:rPr kumimoji="0" lang="en-US" sz="1200" b="0" i="0" u="none" strike="noStrike" kern="1200" cap="none" spc="0" normalizeH="0" baseline="0" noProof="0" dirty="0" err="1">
                <a:ln>
                  <a:noFill/>
                </a:ln>
                <a:solidFill>
                  <a:srgbClr val="333333"/>
                </a:solidFill>
                <a:effectLst/>
                <a:uLnTx/>
                <a:uFillTx/>
                <a:latin typeface="Montserrat" pitchFamily="34" charset="0"/>
                <a:ea typeface="Montserrat" pitchFamily="34" charset="-122"/>
                <a:cs typeface="Montserrat" pitchFamily="34" charset="-120"/>
              </a:rPr>
              <a:t>Estudio</a:t>
            </a: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Solo el 10% de </a:t>
            </a:r>
            <a:r>
              <a:rPr kumimoji="0" lang="en-US" sz="1200" b="0" i="0" u="none" strike="noStrike" kern="1200" cap="none" spc="0" normalizeH="0" baseline="0" noProof="0" dirty="0" err="1">
                <a:ln>
                  <a:noFill/>
                </a:ln>
                <a:solidFill>
                  <a:srgbClr val="333333"/>
                </a:solidFill>
                <a:effectLst/>
                <a:uLnTx/>
                <a:uFillTx/>
                <a:latin typeface="Montserrat" pitchFamily="34" charset="0"/>
                <a:ea typeface="Montserrat" pitchFamily="34" charset="-122"/>
                <a:cs typeface="Montserrat" pitchFamily="34" charset="-120"/>
              </a:rPr>
              <a:t>elegibles</a:t>
            </a: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a:t>
            </a:r>
            <a:r>
              <a:rPr kumimoji="0" lang="en-US" sz="1200" b="0" i="0" u="none" strike="noStrike" kern="1200" cap="none" spc="0" normalizeH="0" baseline="0" noProof="0" dirty="0" err="1">
                <a:ln>
                  <a:noFill/>
                </a:ln>
                <a:solidFill>
                  <a:srgbClr val="333333"/>
                </a:solidFill>
                <a:effectLst/>
                <a:uLnTx/>
                <a:uFillTx/>
                <a:latin typeface="Montserrat" pitchFamily="34" charset="0"/>
                <a:ea typeface="Montserrat" pitchFamily="34" charset="-122"/>
                <a:cs typeface="Montserrat" pitchFamily="34" charset="-120"/>
              </a:rPr>
              <a:t>en</a:t>
            </a:r>
            <a:endPar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Alemania </a:t>
            </a:r>
            <a:r>
              <a:rPr kumimoji="0" lang="en-US" sz="1200" b="0" i="0" u="none" strike="noStrike" kern="1200" cap="none" spc="0" normalizeH="0" baseline="0" noProof="0" dirty="0" err="1">
                <a:ln>
                  <a:noFill/>
                </a:ln>
                <a:solidFill>
                  <a:srgbClr val="333333"/>
                </a:solidFill>
                <a:effectLst/>
                <a:uLnTx/>
                <a:uFillTx/>
                <a:latin typeface="Montserrat" pitchFamily="34" charset="0"/>
                <a:ea typeface="Montserrat" pitchFamily="34" charset="-122"/>
                <a:cs typeface="Montserrat" pitchFamily="34" charset="-120"/>
              </a:rPr>
              <a:t>recibió</a:t>
            </a: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 esta terapia.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16-text-34"/>
          <p:cNvSpPr/>
          <p:nvPr/>
        </p:nvSpPr>
        <p:spPr>
          <a:xfrm>
            <a:off x="4523184" y="2208163"/>
            <a:ext cx="1714500" cy="34290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8A65"/>
                </a:solidFill>
                <a:effectLst/>
                <a:uLnTx/>
                <a:uFillTx/>
                <a:latin typeface="Montserrat" pitchFamily="34" charset="0"/>
                <a:ea typeface="Montserrat" pitchFamily="34" charset="-122"/>
                <a:cs typeface="Montserrat" pitchFamily="34" charset="-120"/>
              </a:rPr>
              <a:t>02</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16-text-35"/>
          <p:cNvSpPr/>
          <p:nvPr/>
        </p:nvSpPr>
        <p:spPr>
          <a:xfrm>
            <a:off x="4498777" y="2667744"/>
            <a:ext cx="7145655"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Carga invisible del cuidador</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K-16-text-36"/>
          <p:cNvSpPr/>
          <p:nvPr/>
        </p:nvSpPr>
        <p:spPr>
          <a:xfrm>
            <a:off x="4498777" y="3003798"/>
            <a:ext cx="3182094" cy="541734"/>
          </a:xfrm>
          <a:prstGeom prst="rect">
            <a:avLst/>
          </a:prstGeom>
          <a:noFill/>
          <a:ln/>
        </p:spPr>
        <p:txBody>
          <a:bodyPr vert="horz" wrap="none" lIns="0" tIns="0" rIns="0" bIns="0"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El 27% presta más de 36 h/semana.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La carga emocional es sistemáticamente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subestimada.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K-16-text-37"/>
          <p:cNvSpPr/>
          <p:nvPr/>
        </p:nvSpPr>
        <p:spPr>
          <a:xfrm>
            <a:off x="4523184" y="4066729"/>
            <a:ext cx="1714500" cy="33590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8A65"/>
                </a:solidFill>
                <a:effectLst/>
                <a:uLnTx/>
                <a:uFillTx/>
                <a:latin typeface="Montserrat" pitchFamily="34" charset="0"/>
                <a:ea typeface="Montserrat" pitchFamily="34" charset="-122"/>
                <a:cs typeface="Montserrat" pitchFamily="34" charset="-120"/>
              </a:rPr>
              <a:t>05</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K-16-text-38"/>
          <p:cNvSpPr/>
          <p:nvPr/>
        </p:nvSpPr>
        <p:spPr>
          <a:xfrm>
            <a:off x="4498777" y="4505623"/>
            <a:ext cx="2121396" cy="486817"/>
          </a:xfrm>
          <a:prstGeom prst="rect">
            <a:avLst/>
          </a:prstGeom>
          <a:noFill/>
          <a:ln/>
        </p:spPr>
        <p:txBody>
          <a:bodyPr vert="horz" wrap="none" lIns="0" tIns="0" rIns="0" bIns="0" rtlCol="0" anchor="ctr"/>
          <a:lstStyle/>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45% de DLBCL mal</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Diagnosticados</a:t>
            </a: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a:t>
            </a:r>
            <a:r>
              <a:rPr kumimoji="0" lang="en-US" sz="165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inicialmente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K-16-text-39"/>
          <p:cNvSpPr/>
          <p:nvPr/>
        </p:nvSpPr>
        <p:spPr>
          <a:xfrm>
            <a:off x="4486573" y="5026819"/>
            <a:ext cx="3194298" cy="562273"/>
          </a:xfrm>
          <a:prstGeom prst="rect">
            <a:avLst/>
          </a:prstGeom>
          <a:noFill/>
          <a:ln/>
        </p:spPr>
        <p:txBody>
          <a:bodyPr vert="horz" wrap="none" lIns="0" tIns="0" rIns="0" bIns="0"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El error diagnóstico genera retrasos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clínicamente significativos y mayor carga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sanitaria en Europa.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SK-16-text-40"/>
          <p:cNvSpPr/>
          <p:nvPr/>
        </p:nvSpPr>
        <p:spPr>
          <a:xfrm>
            <a:off x="8278267" y="2201317"/>
            <a:ext cx="1714500" cy="34290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8A65"/>
                </a:solidFill>
                <a:effectLst/>
                <a:uLnTx/>
                <a:uFillTx/>
                <a:latin typeface="Montserrat" pitchFamily="34" charset="0"/>
                <a:ea typeface="Montserrat" pitchFamily="34" charset="-122"/>
                <a:cs typeface="Montserrat" pitchFamily="34" charset="-120"/>
              </a:rPr>
              <a:t>03</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K-16-text-41"/>
          <p:cNvSpPr/>
          <p:nvPr/>
        </p:nvSpPr>
        <p:spPr>
          <a:xfrm>
            <a:off x="8266063" y="2667744"/>
            <a:ext cx="3925937" cy="24675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El distrés emocional domina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K-16-text-42"/>
          <p:cNvSpPr/>
          <p:nvPr/>
        </p:nvSpPr>
        <p:spPr>
          <a:xfrm>
            <a:off x="8229600" y="3003798"/>
            <a:ext cx="3060055" cy="541734"/>
          </a:xfrm>
          <a:prstGeom prst="rect">
            <a:avLst/>
          </a:prstGeom>
          <a:noFill/>
          <a:ln/>
        </p:spPr>
        <p:txBody>
          <a:bodyPr vert="horz" wrap="none" lIns="0" tIns="0" rIns="0" bIns="0"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En LMC, el comportamiento emocional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es el principal contribuyente a la carga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total de la enfermedad.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SK-16-text-43"/>
          <p:cNvSpPr/>
          <p:nvPr/>
        </p:nvSpPr>
        <p:spPr>
          <a:xfrm>
            <a:off x="8278267" y="4066729"/>
            <a:ext cx="1714500" cy="33590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8A65"/>
                </a:solidFill>
                <a:effectLst/>
                <a:uLnTx/>
                <a:uFillTx/>
                <a:latin typeface="Montserrat" pitchFamily="34" charset="0"/>
                <a:ea typeface="Montserrat" pitchFamily="34" charset="-122"/>
                <a:cs typeface="Montserrat" pitchFamily="34" charset="-120"/>
              </a:rPr>
              <a:t>06</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K-16-text-44"/>
          <p:cNvSpPr/>
          <p:nvPr/>
        </p:nvSpPr>
        <p:spPr>
          <a:xfrm>
            <a:off x="8241655" y="4498777"/>
            <a:ext cx="2231082" cy="452586"/>
          </a:xfrm>
          <a:prstGeom prst="rect">
            <a:avLst/>
          </a:prstGeom>
          <a:noFill/>
          <a:ln/>
        </p:spPr>
        <p:txBody>
          <a:bodyPr vert="horz" wrap="none" lIns="0" tIns="0" rIns="0" bIns="0" rtlCol="0" anchor="ctr"/>
          <a:lstStyle/>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La </a:t>
            </a:r>
            <a:r>
              <a:rPr kumimoji="0" lang="en-US" sz="165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comunicación</a:t>
            </a: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medico-</a:t>
            </a:r>
            <a:r>
              <a:rPr kumimoji="0" lang="en-US" sz="165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paciente</a:t>
            </a: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a:t>
            </a:r>
          </a:p>
          <a:p>
            <a:pPr marL="0" marR="0" lvl="0" indent="0" algn="l" defTabSz="914400" rtl="0" eaLnBrk="1" fontAlgn="auto" latinLnBrk="0" hangingPunct="1">
              <a:lnSpc>
                <a:spcPts val="1815"/>
              </a:lnSpc>
              <a:spcBef>
                <a:spcPts val="0"/>
              </a:spcBef>
              <a:spcAft>
                <a:spcPts val="0"/>
              </a:spcAft>
              <a:buClrTx/>
              <a:buSzTx/>
              <a:buFontTx/>
              <a:buNone/>
              <a:tabLst/>
              <a:defRPr/>
            </a:pPr>
            <a:r>
              <a:rPr lang="en-US" sz="1650" b="1" dirty="0">
                <a:solidFill>
                  <a:srgbClr val="000000"/>
                </a:solidFill>
                <a:latin typeface="Montserrat" pitchFamily="34" charset="0"/>
                <a:ea typeface="Montserrat" pitchFamily="34" charset="-122"/>
                <a:cs typeface="Montserrat" pitchFamily="34" charset="-120"/>
              </a:rPr>
              <a:t>e</a:t>
            </a: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s </a:t>
            </a:r>
            <a:r>
              <a:rPr kumimoji="0" lang="en-US" sz="1650" b="1" i="0" u="none" strike="noStrike" kern="1200" cap="none" spc="0" normalizeH="0" baseline="0" noProof="0" dirty="0" err="1">
                <a:ln>
                  <a:noFill/>
                </a:ln>
                <a:solidFill>
                  <a:srgbClr val="000000"/>
                </a:solidFill>
                <a:effectLst/>
                <a:uLnTx/>
                <a:uFillTx/>
                <a:latin typeface="Montserrat" pitchFamily="34" charset="0"/>
                <a:ea typeface="Montserrat" pitchFamily="34" charset="-122"/>
                <a:cs typeface="Montserrat" pitchFamily="34" charset="-120"/>
              </a:rPr>
              <a:t>herramienta</a:t>
            </a: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clínica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K-16-text-45"/>
          <p:cNvSpPr/>
          <p:nvPr/>
        </p:nvSpPr>
        <p:spPr>
          <a:xfrm>
            <a:off x="8229600" y="5026819"/>
            <a:ext cx="3206353" cy="562273"/>
          </a:xfrm>
          <a:prstGeom prst="rect">
            <a:avLst/>
          </a:prstGeom>
          <a:noFill/>
          <a:ln/>
        </p:spPr>
        <p:txBody>
          <a:bodyPr vert="horz" wrap="none" lIns="0" tIns="0" rIns="0" bIns="0"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Más allá de la empatía: técnicas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sostenibles mejoran resultados, eficiencia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y previenen el burnout.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SK-16-text-46"/>
          <p:cNvSpPr/>
          <p:nvPr/>
        </p:nvSpPr>
        <p:spPr>
          <a:xfrm>
            <a:off x="1337370" y="5973217"/>
            <a:ext cx="9663261" cy="267444"/>
          </a:xfrm>
          <a:prstGeom prst="rect">
            <a:avLst/>
          </a:prstGeom>
          <a:noFill/>
          <a:ln/>
        </p:spPr>
        <p:txBody>
          <a:bodyPr vert="horz"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La voz del paciente no es un complemento — es el núcleo de la hematología moderna.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SK-16-text-47"/>
          <p:cNvSpPr/>
          <p:nvPr/>
        </p:nvSpPr>
        <p:spPr>
          <a:xfrm>
            <a:off x="536377" y="6597253"/>
            <a:ext cx="9342120" cy="178296"/>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EHA2026 · Organizaciones de Defensa del Paciente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SK-16-text-48"/>
          <p:cNvSpPr/>
          <p:nvPr/>
        </p:nvSpPr>
        <p:spPr>
          <a:xfrm>
            <a:off x="11131153" y="6597253"/>
            <a:ext cx="1060847" cy="15760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57575"/>
                </a:solidFill>
                <a:effectLst/>
                <a:uLnTx/>
                <a:uFillTx/>
                <a:latin typeface="Montserrat" pitchFamily="34" charset="0"/>
                <a:ea typeface="Montserrat" pitchFamily="34" charset="-122"/>
                <a:cs typeface="Montserrat" pitchFamily="34" charset="-120"/>
              </a:rPr>
              <a:t>16 / 17</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5" name="SK-17-img-4" descr="preencoded.png"/>
          <p:cNvPicPr>
            <a:picLocks noChangeAspect="1"/>
          </p:cNvPicPr>
          <p:nvPr/>
        </p:nvPicPr>
        <p:blipFill>
          <a:blip r:embed="rId4"/>
          <a:stretch>
            <a:fillRect/>
          </a:stretch>
        </p:blipFill>
        <p:spPr>
          <a:xfrm>
            <a:off x="609600" y="1430536"/>
            <a:ext cx="1219200" cy="19050"/>
          </a:xfrm>
          <a:prstGeom prst="rect">
            <a:avLst/>
          </a:prstGeom>
        </p:spPr>
      </p:pic>
      <p:pic>
        <p:nvPicPr>
          <p:cNvPr id="6" name="SK-17-img-5" descr="preencoded.png"/>
          <p:cNvPicPr>
            <a:picLocks noChangeAspect="1"/>
          </p:cNvPicPr>
          <p:nvPr/>
        </p:nvPicPr>
        <p:blipFill>
          <a:blip r:embed="rId5"/>
          <a:stretch>
            <a:fillRect/>
          </a:stretch>
        </p:blipFill>
        <p:spPr>
          <a:xfrm>
            <a:off x="0" y="6283970"/>
            <a:ext cx="12192000" cy="9525"/>
          </a:xfrm>
          <a:prstGeom prst="rect">
            <a:avLst/>
          </a:prstGeom>
        </p:spPr>
      </p:pic>
      <p:pic>
        <p:nvPicPr>
          <p:cNvPr id="7" name="SK-17-img-6" descr="preencoded.png"/>
          <p:cNvPicPr>
            <a:picLocks noChangeAspect="1"/>
          </p:cNvPicPr>
          <p:nvPr/>
        </p:nvPicPr>
        <p:blipFill>
          <a:blip r:embed="rId6"/>
          <a:stretch>
            <a:fillRect/>
          </a:stretch>
        </p:blipFill>
        <p:spPr>
          <a:xfrm>
            <a:off x="560784" y="2331690"/>
            <a:ext cx="2060377" cy="2763738"/>
          </a:xfrm>
          <a:prstGeom prst="rect">
            <a:avLst/>
          </a:prstGeom>
        </p:spPr>
      </p:pic>
      <p:pic>
        <p:nvPicPr>
          <p:cNvPr id="8" name="SK-17-img-7" descr="preencoded.png"/>
          <p:cNvPicPr>
            <a:picLocks noChangeAspect="1"/>
          </p:cNvPicPr>
          <p:nvPr/>
        </p:nvPicPr>
        <p:blipFill>
          <a:blip r:embed="rId7"/>
          <a:stretch>
            <a:fillRect/>
          </a:stretch>
        </p:blipFill>
        <p:spPr>
          <a:xfrm>
            <a:off x="560784" y="2249388"/>
            <a:ext cx="2060377" cy="191988"/>
          </a:xfrm>
          <a:prstGeom prst="rect">
            <a:avLst/>
          </a:prstGeom>
        </p:spPr>
      </p:pic>
      <p:pic>
        <p:nvPicPr>
          <p:cNvPr id="9" name="SK-17-img-8" descr="preencoded.png"/>
          <p:cNvPicPr>
            <a:picLocks noChangeAspect="1"/>
          </p:cNvPicPr>
          <p:nvPr/>
        </p:nvPicPr>
        <p:blipFill>
          <a:blip r:embed="rId8"/>
          <a:stretch>
            <a:fillRect/>
          </a:stretch>
        </p:blipFill>
        <p:spPr>
          <a:xfrm>
            <a:off x="2828479" y="2331690"/>
            <a:ext cx="2060377" cy="2763738"/>
          </a:xfrm>
          <a:prstGeom prst="rect">
            <a:avLst/>
          </a:prstGeom>
        </p:spPr>
      </p:pic>
      <p:pic>
        <p:nvPicPr>
          <p:cNvPr id="10" name="SK-17-img-9" descr="preencoded.png"/>
          <p:cNvPicPr>
            <a:picLocks noChangeAspect="1"/>
          </p:cNvPicPr>
          <p:nvPr/>
        </p:nvPicPr>
        <p:blipFill>
          <a:blip r:embed="rId9"/>
          <a:stretch>
            <a:fillRect/>
          </a:stretch>
        </p:blipFill>
        <p:spPr>
          <a:xfrm>
            <a:off x="2828479" y="2249388"/>
            <a:ext cx="2060377" cy="191988"/>
          </a:xfrm>
          <a:prstGeom prst="rect">
            <a:avLst/>
          </a:prstGeom>
        </p:spPr>
      </p:pic>
      <p:pic>
        <p:nvPicPr>
          <p:cNvPr id="11" name="SK-17-img-10" descr="preencoded.png"/>
          <p:cNvPicPr>
            <a:picLocks noChangeAspect="1"/>
          </p:cNvPicPr>
          <p:nvPr/>
        </p:nvPicPr>
        <p:blipFill>
          <a:blip r:embed="rId6"/>
          <a:stretch>
            <a:fillRect/>
          </a:stretch>
        </p:blipFill>
        <p:spPr>
          <a:xfrm>
            <a:off x="5096173" y="2331690"/>
            <a:ext cx="2060377" cy="2763738"/>
          </a:xfrm>
          <a:prstGeom prst="rect">
            <a:avLst/>
          </a:prstGeom>
        </p:spPr>
      </p:pic>
      <p:pic>
        <p:nvPicPr>
          <p:cNvPr id="12" name="SK-17-img-11" descr="preencoded.png"/>
          <p:cNvPicPr>
            <a:picLocks noChangeAspect="1"/>
          </p:cNvPicPr>
          <p:nvPr/>
        </p:nvPicPr>
        <p:blipFill>
          <a:blip r:embed="rId7"/>
          <a:stretch>
            <a:fillRect/>
          </a:stretch>
        </p:blipFill>
        <p:spPr>
          <a:xfrm>
            <a:off x="5096173" y="2249388"/>
            <a:ext cx="2060377" cy="191988"/>
          </a:xfrm>
          <a:prstGeom prst="rect">
            <a:avLst/>
          </a:prstGeom>
        </p:spPr>
      </p:pic>
      <p:pic>
        <p:nvPicPr>
          <p:cNvPr id="13" name="SK-17-img-12" descr="preencoded.png"/>
          <p:cNvPicPr>
            <a:picLocks noChangeAspect="1"/>
          </p:cNvPicPr>
          <p:nvPr/>
        </p:nvPicPr>
        <p:blipFill>
          <a:blip r:embed="rId6"/>
          <a:stretch>
            <a:fillRect/>
          </a:stretch>
        </p:blipFill>
        <p:spPr>
          <a:xfrm>
            <a:off x="7363867" y="2321421"/>
            <a:ext cx="2060377" cy="2763738"/>
          </a:xfrm>
          <a:prstGeom prst="rect">
            <a:avLst/>
          </a:prstGeom>
        </p:spPr>
      </p:pic>
      <p:pic>
        <p:nvPicPr>
          <p:cNvPr id="14" name="SK-17-img-13" descr="preencoded.png"/>
          <p:cNvPicPr>
            <a:picLocks noChangeAspect="1"/>
          </p:cNvPicPr>
          <p:nvPr/>
        </p:nvPicPr>
        <p:blipFill>
          <a:blip r:embed="rId10"/>
          <a:stretch>
            <a:fillRect/>
          </a:stretch>
        </p:blipFill>
        <p:spPr>
          <a:xfrm>
            <a:off x="7363867" y="2249388"/>
            <a:ext cx="2060377" cy="191988"/>
          </a:xfrm>
          <a:prstGeom prst="rect">
            <a:avLst/>
          </a:prstGeom>
        </p:spPr>
      </p:pic>
      <p:pic>
        <p:nvPicPr>
          <p:cNvPr id="15" name="SK-17-img-14" descr="preencoded.png"/>
          <p:cNvPicPr>
            <a:picLocks noChangeAspect="1"/>
          </p:cNvPicPr>
          <p:nvPr/>
        </p:nvPicPr>
        <p:blipFill>
          <a:blip r:embed="rId11"/>
          <a:stretch>
            <a:fillRect/>
          </a:stretch>
        </p:blipFill>
        <p:spPr>
          <a:xfrm>
            <a:off x="9631561" y="2331690"/>
            <a:ext cx="2060377" cy="2763738"/>
          </a:xfrm>
          <a:prstGeom prst="rect">
            <a:avLst/>
          </a:prstGeom>
        </p:spPr>
      </p:pic>
      <p:pic>
        <p:nvPicPr>
          <p:cNvPr id="16" name="SK-17-img-15" descr="preencoded.png"/>
          <p:cNvPicPr>
            <a:picLocks noChangeAspect="1"/>
          </p:cNvPicPr>
          <p:nvPr/>
        </p:nvPicPr>
        <p:blipFill>
          <a:blip r:embed="rId12"/>
          <a:stretch>
            <a:fillRect/>
          </a:stretch>
        </p:blipFill>
        <p:spPr>
          <a:xfrm>
            <a:off x="9631561" y="2249388"/>
            <a:ext cx="2060377" cy="191988"/>
          </a:xfrm>
          <a:prstGeom prst="rect">
            <a:avLst/>
          </a:prstGeom>
        </p:spPr>
      </p:pic>
      <p:pic>
        <p:nvPicPr>
          <p:cNvPr id="20" name="SK-17-img-19" descr="preencoded.png"/>
          <p:cNvPicPr>
            <a:picLocks noChangeAspect="1"/>
          </p:cNvPicPr>
          <p:nvPr/>
        </p:nvPicPr>
        <p:blipFill>
          <a:blip r:embed="rId13"/>
          <a:stretch>
            <a:fillRect/>
          </a:stretch>
        </p:blipFill>
        <p:spPr>
          <a:xfrm>
            <a:off x="7973467" y="2825353"/>
            <a:ext cx="743694" cy="754261"/>
          </a:xfrm>
          <a:prstGeom prst="rect">
            <a:avLst/>
          </a:prstGeom>
        </p:spPr>
      </p:pic>
      <p:pic>
        <p:nvPicPr>
          <p:cNvPr id="21" name="SK-17-img-20" descr="preencoded.png"/>
          <p:cNvPicPr>
            <a:picLocks noChangeAspect="1"/>
          </p:cNvPicPr>
          <p:nvPr/>
        </p:nvPicPr>
        <p:blipFill>
          <a:blip r:embed="rId14"/>
          <a:stretch>
            <a:fillRect/>
          </a:stretch>
        </p:blipFill>
        <p:spPr>
          <a:xfrm>
            <a:off x="5778996" y="2852886"/>
            <a:ext cx="609600" cy="699492"/>
          </a:xfrm>
          <a:prstGeom prst="rect">
            <a:avLst/>
          </a:prstGeom>
        </p:spPr>
      </p:pic>
      <p:pic>
        <p:nvPicPr>
          <p:cNvPr id="22" name="SK-17-img-21" descr="preencoded.png"/>
          <p:cNvPicPr>
            <a:picLocks noChangeAspect="1"/>
          </p:cNvPicPr>
          <p:nvPr/>
        </p:nvPicPr>
        <p:blipFill>
          <a:blip r:embed="rId15"/>
          <a:stretch>
            <a:fillRect/>
          </a:stretch>
        </p:blipFill>
        <p:spPr>
          <a:xfrm>
            <a:off x="3486894" y="2846040"/>
            <a:ext cx="707082" cy="706338"/>
          </a:xfrm>
          <a:prstGeom prst="rect">
            <a:avLst/>
          </a:prstGeom>
        </p:spPr>
      </p:pic>
      <p:pic>
        <p:nvPicPr>
          <p:cNvPr id="23" name="SK-17-img-22" descr="preencoded.png"/>
          <p:cNvPicPr>
            <a:picLocks noChangeAspect="1"/>
          </p:cNvPicPr>
          <p:nvPr/>
        </p:nvPicPr>
        <p:blipFill>
          <a:blip r:embed="rId16"/>
          <a:stretch>
            <a:fillRect/>
          </a:stretch>
        </p:blipFill>
        <p:spPr>
          <a:xfrm>
            <a:off x="1267867" y="2846040"/>
            <a:ext cx="646063" cy="713184"/>
          </a:xfrm>
          <a:prstGeom prst="rect">
            <a:avLst/>
          </a:prstGeom>
        </p:spPr>
      </p:pic>
      <p:sp>
        <p:nvSpPr>
          <p:cNvPr id="24" name="SK-17-text-23"/>
          <p:cNvSpPr/>
          <p:nvPr/>
        </p:nvSpPr>
        <p:spPr>
          <a:xfrm>
            <a:off x="536377" y="119809"/>
            <a:ext cx="10946786" cy="514348"/>
          </a:xfrm>
          <a:prstGeom prst="rect">
            <a:avLst/>
          </a:prstGeom>
          <a:noFill/>
          <a:ln/>
        </p:spPr>
        <p:txBody>
          <a:bodyPr vert="horz" wrap="none" lIns="0" tIns="0" rIns="0" bIns="0" rtlCol="0" anchor="ctr"/>
          <a:lstStyle/>
          <a:p>
            <a:pPr>
              <a:lnSpc>
                <a:spcPts val="2145"/>
              </a:lnSpc>
            </a:pPr>
            <a:r>
              <a:rPr kumimoji="0" lang="en-US" sz="1600" b="1" i="0" u="none" strike="noStrike" kern="1200" cap="none" spc="0" normalizeH="0" baseline="0" noProof="0" dirty="0">
                <a:ln>
                  <a:noFill/>
                </a:ln>
                <a:solidFill>
                  <a:srgbClr val="E68A7C"/>
                </a:solidFill>
                <a:effectLst/>
                <a:uLnTx/>
                <a:uFillTx/>
                <a:latin typeface="Montserrat" pitchFamily="34" charset="0"/>
                <a:ea typeface="Montserrat" pitchFamily="34" charset="-122"/>
                <a:cs typeface="Montserrat" pitchFamily="34" charset="-120"/>
              </a:rPr>
              <a:t>EHA2026: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Resumen</a:t>
            </a:r>
            <a:r>
              <a:rPr lang="en-US" sz="1600" b="1" dirty="0">
                <a:solidFill>
                  <a:schemeClr val="tx1">
                    <a:lumMod val="65000"/>
                    <a:lumOff val="35000"/>
                  </a:schemeClr>
                </a:solidFill>
                <a:latin typeface="Montserrat" pitchFamily="34" charset="0"/>
                <a:ea typeface="Montserrat" pitchFamily="34" charset="-122"/>
                <a:cs typeface="Montserrat" pitchFamily="34" charset="-120"/>
              </a:rPr>
              <a:t> de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iniciativas</a:t>
            </a:r>
            <a:r>
              <a:rPr lang="en-US" sz="1600" b="1" dirty="0">
                <a:solidFill>
                  <a:schemeClr val="tx1">
                    <a:lumMod val="65000"/>
                    <a:lumOff val="35000"/>
                  </a:schemeClr>
                </a:solidFill>
                <a:latin typeface="Montserrat" pitchFamily="34" charset="0"/>
                <a:ea typeface="Montserrat" pitchFamily="34" charset="-122"/>
                <a:cs typeface="Montserrat" pitchFamily="34" charset="-120"/>
              </a:rPr>
              <a:t>,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datos</a:t>
            </a:r>
            <a:r>
              <a:rPr lang="en-US" sz="1600" b="1" dirty="0">
                <a:solidFill>
                  <a:schemeClr val="tx1">
                    <a:lumMod val="65000"/>
                    <a:lumOff val="35000"/>
                  </a:schemeClr>
                </a:solidFill>
                <a:latin typeface="Montserrat" pitchFamily="34" charset="0"/>
                <a:ea typeface="Montserrat" pitchFamily="34" charset="-122"/>
                <a:cs typeface="Montserrat" pitchFamily="34" charset="-120"/>
              </a:rPr>
              <a:t> y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hallazgos</a:t>
            </a:r>
            <a:r>
              <a:rPr lang="en-US" sz="1600" b="1" dirty="0">
                <a:solidFill>
                  <a:schemeClr val="tx1">
                    <a:lumMod val="65000"/>
                    <a:lumOff val="35000"/>
                  </a:schemeClr>
                </a:solidFill>
                <a:latin typeface="Montserrat" pitchFamily="34" charset="0"/>
                <a:ea typeface="Montserrat" pitchFamily="34" charset="-122"/>
                <a:cs typeface="Montserrat" pitchFamily="34" charset="-120"/>
              </a:rPr>
              <a:t> clave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presentados</a:t>
            </a:r>
            <a:r>
              <a:rPr lang="en-US" sz="1600" b="1" dirty="0">
                <a:solidFill>
                  <a:schemeClr val="tx1">
                    <a:lumMod val="65000"/>
                    <a:lumOff val="35000"/>
                  </a:schemeClr>
                </a:solidFill>
                <a:latin typeface="Montserrat" pitchFamily="34" charset="0"/>
                <a:ea typeface="Montserrat" pitchFamily="34" charset="-122"/>
                <a:cs typeface="Montserrat" pitchFamily="34" charset="-120"/>
              </a:rPr>
              <a:t>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por</a:t>
            </a:r>
            <a:r>
              <a:rPr lang="en-US" sz="1600" b="1" dirty="0">
                <a:solidFill>
                  <a:schemeClr val="tx1">
                    <a:lumMod val="65000"/>
                    <a:lumOff val="35000"/>
                  </a:schemeClr>
                </a:solidFill>
                <a:latin typeface="Montserrat" pitchFamily="34" charset="0"/>
                <a:ea typeface="Montserrat" pitchFamily="34" charset="-122"/>
                <a:cs typeface="Montserrat" pitchFamily="34" charset="-120"/>
              </a:rPr>
              <a:t>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organizaciones</a:t>
            </a:r>
            <a:r>
              <a:rPr lang="en-US" sz="1600" b="1" dirty="0">
                <a:solidFill>
                  <a:schemeClr val="tx1">
                    <a:lumMod val="65000"/>
                    <a:lumOff val="35000"/>
                  </a:schemeClr>
                </a:solidFill>
                <a:latin typeface="Montserrat" pitchFamily="34" charset="0"/>
                <a:ea typeface="Montserrat" pitchFamily="34" charset="-122"/>
                <a:cs typeface="Montserrat" pitchFamily="34" charset="-120"/>
              </a:rPr>
              <a:t> de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pacientes</a:t>
            </a:r>
            <a:r>
              <a:rPr lang="en-US" sz="1600" b="1" dirty="0">
                <a:solidFill>
                  <a:schemeClr val="tx1">
                    <a:lumMod val="65000"/>
                    <a:lumOff val="35000"/>
                  </a:schemeClr>
                </a:solidFill>
                <a:latin typeface="Montserrat" pitchFamily="34" charset="0"/>
                <a:ea typeface="Montserrat" pitchFamily="34" charset="-122"/>
                <a:cs typeface="Montserrat" pitchFamily="34" charset="-120"/>
              </a:rPr>
              <a:t> </a:t>
            </a:r>
          </a:p>
          <a:p>
            <a:pPr>
              <a:lnSpc>
                <a:spcPts val="2145"/>
              </a:lnSpc>
            </a:pPr>
            <a:r>
              <a:rPr lang="en-US" sz="1600" b="1" dirty="0" err="1">
                <a:solidFill>
                  <a:schemeClr val="tx1">
                    <a:lumMod val="65000"/>
                    <a:lumOff val="35000"/>
                  </a:schemeClr>
                </a:solidFill>
                <a:latin typeface="Montserrat" pitchFamily="34" charset="0"/>
                <a:ea typeface="Montserrat" pitchFamily="34" charset="-122"/>
                <a:cs typeface="Montserrat" pitchFamily="34" charset="-120"/>
              </a:rPr>
              <a:t>en</a:t>
            </a:r>
            <a:r>
              <a:rPr lang="en-US" sz="1600" b="1" dirty="0">
                <a:solidFill>
                  <a:schemeClr val="tx1">
                    <a:lumMod val="65000"/>
                    <a:lumOff val="35000"/>
                  </a:schemeClr>
                </a:solidFill>
                <a:latin typeface="Montserrat" pitchFamily="34" charset="0"/>
                <a:ea typeface="Montserrat" pitchFamily="34" charset="-122"/>
                <a:cs typeface="Montserrat" pitchFamily="34" charset="-120"/>
              </a:rPr>
              <a:t>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el</a:t>
            </a:r>
            <a:r>
              <a:rPr lang="en-US" sz="1600" b="1" dirty="0">
                <a:solidFill>
                  <a:schemeClr val="tx1">
                    <a:lumMod val="65000"/>
                    <a:lumOff val="35000"/>
                  </a:schemeClr>
                </a:solidFill>
                <a:latin typeface="Montserrat" pitchFamily="34" charset="0"/>
                <a:ea typeface="Montserrat" pitchFamily="34" charset="-122"/>
                <a:cs typeface="Montserrat" pitchFamily="34" charset="-120"/>
              </a:rPr>
              <a:t> Congreso EHA 2026 para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fortalecer</a:t>
            </a:r>
            <a:r>
              <a:rPr lang="en-US" sz="1600" b="1" dirty="0">
                <a:solidFill>
                  <a:schemeClr val="tx1">
                    <a:lumMod val="65000"/>
                    <a:lumOff val="35000"/>
                  </a:schemeClr>
                </a:solidFill>
                <a:latin typeface="Montserrat" pitchFamily="34" charset="0"/>
                <a:ea typeface="Montserrat" pitchFamily="34" charset="-122"/>
                <a:cs typeface="Montserrat" pitchFamily="34" charset="-120"/>
              </a:rPr>
              <a:t> la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voz</a:t>
            </a:r>
            <a:r>
              <a:rPr lang="en-US" sz="1600" b="1" dirty="0">
                <a:solidFill>
                  <a:schemeClr val="tx1">
                    <a:lumMod val="65000"/>
                    <a:lumOff val="35000"/>
                  </a:schemeClr>
                </a:solidFill>
                <a:latin typeface="Montserrat" pitchFamily="34" charset="0"/>
                <a:ea typeface="Montserrat" pitchFamily="34" charset="-122"/>
                <a:cs typeface="Montserrat" pitchFamily="34" charset="-120"/>
              </a:rPr>
              <a:t> del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paciente</a:t>
            </a:r>
            <a:r>
              <a:rPr lang="en-US" sz="1600" b="1" dirty="0">
                <a:solidFill>
                  <a:schemeClr val="tx1">
                    <a:lumMod val="65000"/>
                    <a:lumOff val="35000"/>
                  </a:schemeClr>
                </a:solidFill>
                <a:latin typeface="Montserrat" pitchFamily="34" charset="0"/>
                <a:ea typeface="Montserrat" pitchFamily="34" charset="-122"/>
                <a:cs typeface="Montserrat" pitchFamily="34" charset="-120"/>
              </a:rPr>
              <a:t>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en</a:t>
            </a:r>
            <a:r>
              <a:rPr lang="en-US" sz="1600" b="1" dirty="0">
                <a:solidFill>
                  <a:schemeClr val="tx1">
                    <a:lumMod val="65000"/>
                    <a:lumOff val="35000"/>
                  </a:schemeClr>
                </a:solidFill>
                <a:latin typeface="Montserrat" pitchFamily="34" charset="0"/>
                <a:ea typeface="Montserrat" pitchFamily="34" charset="-122"/>
                <a:cs typeface="Montserrat" pitchFamily="34" charset="-120"/>
              </a:rPr>
              <a:t> </a:t>
            </a:r>
            <a:r>
              <a:rPr lang="en-US" sz="1600" b="1" dirty="0" err="1">
                <a:solidFill>
                  <a:schemeClr val="tx1">
                    <a:lumMod val="65000"/>
                    <a:lumOff val="35000"/>
                  </a:schemeClr>
                </a:solidFill>
                <a:latin typeface="Montserrat" pitchFamily="34" charset="0"/>
                <a:ea typeface="Montserrat" pitchFamily="34" charset="-122"/>
                <a:cs typeface="Montserrat" pitchFamily="34" charset="-120"/>
              </a:rPr>
              <a:t>hematología</a:t>
            </a:r>
            <a:endParaRPr kumimoji="0" lang="en-US" sz="1575" b="0" i="0" u="none" strike="noStrike" kern="1200" cap="none" spc="0" normalizeH="0" baseline="0" noProof="0" dirty="0">
              <a:ln>
                <a:noFill/>
              </a:ln>
              <a:solidFill>
                <a:schemeClr val="tx1">
                  <a:lumMod val="65000"/>
                  <a:lumOff val="35000"/>
                </a:schemeClr>
              </a:solidFill>
              <a:effectLst/>
              <a:uLnTx/>
              <a:uFillTx/>
              <a:latin typeface="Calibri" panose="020F0502020204030204"/>
              <a:ea typeface="+mn-ea"/>
              <a:cs typeface="+mn-cs"/>
            </a:endParaRPr>
          </a:p>
        </p:txBody>
      </p:sp>
      <p:sp>
        <p:nvSpPr>
          <p:cNvPr id="25" name="SK-17-text-24"/>
          <p:cNvSpPr/>
          <p:nvPr/>
        </p:nvSpPr>
        <p:spPr>
          <a:xfrm>
            <a:off x="597396" y="928176"/>
            <a:ext cx="9986963" cy="46627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Llamada a la Acción</a:t>
            </a:r>
            <a:endParaRPr kumimoji="0" lang="en-US" sz="33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17-text-25"/>
          <p:cNvSpPr/>
          <p:nvPr/>
        </p:nvSpPr>
        <p:spPr>
          <a:xfrm>
            <a:off x="536377" y="1625203"/>
            <a:ext cx="11655623" cy="32905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D4D4D"/>
                </a:solidFill>
                <a:effectLst/>
                <a:uLnTx/>
                <a:uFillTx/>
                <a:latin typeface="Montserrat" pitchFamily="34" charset="0"/>
                <a:ea typeface="Montserrat" pitchFamily="34" charset="-122"/>
                <a:cs typeface="Montserrat" pitchFamily="34" charset="-120"/>
              </a:rPr>
              <a:t>Para investigadores, clínicos, reguladores y organizaciones de pacientes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17-text-26"/>
          <p:cNvSpPr/>
          <p:nvPr/>
        </p:nvSpPr>
        <p:spPr>
          <a:xfrm>
            <a:off x="1158180" y="2461915"/>
            <a:ext cx="2034540"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Clínica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17-text-27"/>
          <p:cNvSpPr/>
          <p:nvPr/>
        </p:nvSpPr>
        <p:spPr>
          <a:xfrm>
            <a:off x="743694" y="3716982"/>
            <a:ext cx="1694557" cy="445740"/>
          </a:xfrm>
          <a:prstGeom prst="rect">
            <a:avLst/>
          </a:prstGeom>
          <a:noFill/>
          <a:ln/>
        </p:spPr>
        <p:txBody>
          <a:bodyPr vert="horz" wrap="none" lIns="0" tIns="0" rIns="0" bIns="0" rtlCol="0" anchor="ctr"/>
          <a:lstStyle/>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Adoptar</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PROMs/FROMs</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17-text-28"/>
          <p:cNvSpPr/>
          <p:nvPr/>
        </p:nvSpPr>
        <p:spPr>
          <a:xfrm>
            <a:off x="926455" y="4327327"/>
            <a:ext cx="1280071" cy="548580"/>
          </a:xfrm>
          <a:prstGeom prst="rect">
            <a:avLst/>
          </a:prstGeom>
          <a:noFill/>
          <a:ln/>
        </p:spPr>
        <p:txBody>
          <a:bodyPr vert="horz" wrap="none" lIns="0" tIns="0" rIns="0" bIns="0" rtlCol="0" anchor="ctr"/>
          <a:lstStyle/>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En rutina clínica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hematológica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desde hoy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17-text-29"/>
          <p:cNvSpPr/>
          <p:nvPr/>
        </p:nvSpPr>
        <p:spPr>
          <a:xfrm>
            <a:off x="3035796" y="2482453"/>
            <a:ext cx="3680460" cy="26059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Investigación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17-text-30"/>
          <p:cNvSpPr/>
          <p:nvPr/>
        </p:nvSpPr>
        <p:spPr>
          <a:xfrm>
            <a:off x="3157686" y="3716982"/>
            <a:ext cx="1401961" cy="473125"/>
          </a:xfrm>
          <a:prstGeom prst="rect">
            <a:avLst/>
          </a:prstGeom>
          <a:noFill/>
          <a:ln/>
        </p:spPr>
        <p:txBody>
          <a:bodyPr vert="horz" wrap="none" lIns="0" tIns="0" rIns="0" bIns="0" rtlCol="0" anchor="ctr"/>
          <a:lstStyle/>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Incluir PROs</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en ensayos</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17-text-31"/>
          <p:cNvSpPr/>
          <p:nvPr/>
        </p:nvSpPr>
        <p:spPr>
          <a:xfrm>
            <a:off x="3035796" y="4327327"/>
            <a:ext cx="1560463" cy="548580"/>
          </a:xfrm>
          <a:prstGeom prst="rect">
            <a:avLst/>
          </a:prstGeom>
          <a:noFill/>
          <a:ln/>
        </p:spPr>
        <p:txBody>
          <a:bodyPr vert="horz" wrap="none" lIns="0" tIns="0" rIns="0" bIns="0" rtlCol="0" anchor="ctr"/>
          <a:lstStyle/>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Como co-endpoints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primarios en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leucemia aguda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17-text-32"/>
          <p:cNvSpPr/>
          <p:nvPr/>
        </p:nvSpPr>
        <p:spPr>
          <a:xfrm>
            <a:off x="5400973" y="2482453"/>
            <a:ext cx="3131820" cy="26059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Regulatorio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17-text-33"/>
          <p:cNvSpPr/>
          <p:nvPr/>
        </p:nvSpPr>
        <p:spPr>
          <a:xfrm>
            <a:off x="5388769" y="3716982"/>
            <a:ext cx="1438573" cy="473125"/>
          </a:xfrm>
          <a:prstGeom prst="rect">
            <a:avLst/>
          </a:prstGeom>
          <a:noFill/>
          <a:ln/>
        </p:spPr>
        <p:txBody>
          <a:bodyPr vert="horz" wrap="none" lIns="0" tIns="0" rIns="0" bIns="0" rtlCol="0" anchor="ctr"/>
          <a:lstStyle/>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Integrar PED</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temprano</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17-text-34"/>
          <p:cNvSpPr/>
          <p:nvPr/>
        </p:nvSpPr>
        <p:spPr>
          <a:xfrm>
            <a:off x="5205859" y="4327327"/>
            <a:ext cx="1658094" cy="548580"/>
          </a:xfrm>
          <a:prstGeom prst="rect">
            <a:avLst/>
          </a:prstGeom>
          <a:noFill/>
          <a:ln/>
        </p:spPr>
        <p:txBody>
          <a:bodyPr vert="horz" wrap="none" lIns="0" tIns="0" rIns="0" bIns="0" rtlCol="0" anchor="ctr"/>
          <a:lstStyle/>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Datos de experiencia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del paciente desde el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diseño del ensayo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17-text-35"/>
          <p:cNvSpPr/>
          <p:nvPr/>
        </p:nvSpPr>
        <p:spPr>
          <a:xfrm>
            <a:off x="7620000" y="2482453"/>
            <a:ext cx="3131820" cy="26059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68A7C"/>
                </a:solidFill>
                <a:effectLst/>
                <a:uLnTx/>
                <a:uFillTx/>
                <a:latin typeface="Montserrat" pitchFamily="34" charset="0"/>
                <a:ea typeface="Montserrat" pitchFamily="34" charset="-122"/>
                <a:cs typeface="Montserrat" pitchFamily="34" charset="-120"/>
              </a:rPr>
              <a:t>Diagnóstico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K-17-text-36"/>
          <p:cNvSpPr/>
          <p:nvPr/>
        </p:nvSpPr>
        <p:spPr>
          <a:xfrm>
            <a:off x="7583388" y="3716982"/>
            <a:ext cx="1560463" cy="473125"/>
          </a:xfrm>
          <a:prstGeom prst="rect">
            <a:avLst/>
          </a:prstGeom>
          <a:noFill/>
          <a:ln/>
        </p:spPr>
        <p:txBody>
          <a:bodyPr vert="horz" wrap="none" lIns="0" tIns="0" rIns="0" bIns="0" rtlCol="0" anchor="ctr"/>
          <a:lstStyle/>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E68A7C"/>
                </a:solidFill>
                <a:effectLst/>
                <a:uLnTx/>
                <a:uFillTx/>
                <a:latin typeface="Montserrat" pitchFamily="34" charset="0"/>
                <a:ea typeface="Montserrat" pitchFamily="34" charset="-122"/>
                <a:cs typeface="Montserrat" pitchFamily="34" charset="-120"/>
              </a:rPr>
              <a:t>Alto índice de</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E68A7C"/>
                </a:solidFill>
                <a:effectLst/>
                <a:uLnTx/>
                <a:uFillTx/>
                <a:latin typeface="Montserrat" pitchFamily="34" charset="0"/>
                <a:ea typeface="Montserrat" pitchFamily="34" charset="-122"/>
                <a:cs typeface="Montserrat" pitchFamily="34" charset="-120"/>
              </a:rPr>
              <a:t>sospecha</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K-17-text-37"/>
          <p:cNvSpPr/>
          <p:nvPr/>
        </p:nvSpPr>
        <p:spPr>
          <a:xfrm>
            <a:off x="7644259" y="4313634"/>
            <a:ext cx="1304479" cy="562273"/>
          </a:xfrm>
          <a:prstGeom prst="rect">
            <a:avLst/>
          </a:prstGeom>
          <a:noFill/>
          <a:ln/>
        </p:spPr>
        <p:txBody>
          <a:bodyPr vert="horz" wrap="none" lIns="0" tIns="0" rIns="0" bIns="0" rtlCol="0" anchor="ctr"/>
          <a:lstStyle/>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Vías rápidas 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diagnóstico en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66666"/>
                </a:solidFill>
                <a:effectLst/>
                <a:uLnTx/>
                <a:uFillTx/>
                <a:latin typeface="Montserrat" pitchFamily="34" charset="0"/>
                <a:ea typeface="Montserrat" pitchFamily="34" charset="-122"/>
                <a:cs typeface="Montserrat" pitchFamily="34" charset="-120"/>
              </a:rPr>
              <a:t>linfoma agresivo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K-17-text-38"/>
          <p:cNvSpPr/>
          <p:nvPr/>
        </p:nvSpPr>
        <p:spPr>
          <a:xfrm>
            <a:off x="9777859" y="2475607"/>
            <a:ext cx="2414141"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Herramientas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K-17-text-39"/>
          <p:cNvSpPr/>
          <p:nvPr/>
        </p:nvSpPr>
        <p:spPr>
          <a:xfrm>
            <a:off x="9607153" y="3703290"/>
            <a:ext cx="2048173" cy="452586"/>
          </a:xfrm>
          <a:prstGeom prst="rect">
            <a:avLst/>
          </a:prstGeom>
          <a:noFill/>
          <a:ln/>
        </p:spPr>
        <p:txBody>
          <a:bodyPr vert="horz" wrap="none" lIns="0" tIns="0" rIns="0" bIns="0" rtlCol="0" anchor="ctr"/>
          <a:lstStyle/>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Usar el Dashboard</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890"/>
              </a:lnSpc>
              <a:spcBef>
                <a:spcPts val="0"/>
              </a:spcBef>
              <a:spcAft>
                <a:spcPts val="0"/>
              </a:spcAft>
              <a:buClrTx/>
              <a:buSzTx/>
              <a:buFontTx/>
              <a:buNone/>
              <a:tabLst/>
              <a:defRPr/>
            </a:pPr>
            <a:r>
              <a:rPr kumimoji="0" lang="en-US" sz="1575"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EuroACT</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K-17-text-41"/>
          <p:cNvSpPr/>
          <p:nvPr/>
        </p:nvSpPr>
        <p:spPr>
          <a:xfrm>
            <a:off x="2328565" y="5431482"/>
            <a:ext cx="9863435" cy="30852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333333"/>
                </a:solidFill>
                <a:effectLst/>
                <a:uLnTx/>
                <a:uFillTx/>
                <a:latin typeface="Montserrat" pitchFamily="34" charset="0"/>
                <a:ea typeface="Montserrat" pitchFamily="34" charset="-122"/>
                <a:cs typeface="Montserrat" pitchFamily="34" charset="-120"/>
              </a:rPr>
              <a:t>Los pacientes no son solo participantes — son socios.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K-17-text-42"/>
          <p:cNvSpPr/>
          <p:nvPr/>
        </p:nvSpPr>
        <p:spPr>
          <a:xfrm>
            <a:off x="2023765" y="5815459"/>
            <a:ext cx="10168235"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8080"/>
                </a:solidFill>
                <a:effectLst/>
                <a:uLnTx/>
                <a:uFillTx/>
                <a:latin typeface="Montserrat" pitchFamily="34" charset="0"/>
                <a:ea typeface="Montserrat" pitchFamily="34" charset="-122"/>
                <a:cs typeface="Montserrat" pitchFamily="34" charset="-120"/>
              </a:rPr>
              <a:t>Gracias a todos los pacientes y cuidadores que hicieron posible esta investigación</a:t>
            </a:r>
            <a:r>
              <a:rPr kumimoji="0" lang="en-US" sz="1500" b="0" i="0" u="none" strike="noStrike" kern="1200" cap="none" spc="0" normalizeH="0" baseline="0" noProof="0" dirty="0">
                <a:ln>
                  <a:noFill/>
                </a:ln>
                <a:solidFill>
                  <a:srgbClr val="999999"/>
                </a:solidFill>
                <a:effectLst/>
                <a:uLnTx/>
                <a:uFillTx/>
                <a:latin typeface="Montserrat" pitchFamily="34" charset="0"/>
                <a:ea typeface="Montserrat" pitchFamily="34" charset="-122"/>
                <a:cs typeface="Montserrat" pitchFamily="34" charset="-120"/>
              </a:rPr>
              <a: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2" name="Picture 51">
            <a:extLst>
              <a:ext uri="{FF2B5EF4-FFF2-40B4-BE49-F238E27FC236}">
                <a16:creationId xmlns:a16="http://schemas.microsoft.com/office/drawing/2014/main" id="{09DCFCBC-005D-F1A9-51AE-740C295856C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51951" y="2770436"/>
            <a:ext cx="819596" cy="81959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23C847D-B731-2F57-936E-A23D301AFC25}"/>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3FBAC51-6A5E-CEEC-02A5-A46BF9D5DE22}"/>
              </a:ext>
            </a:extLst>
          </p:cNvPr>
          <p:cNvSpPr>
            <a:spLocks noGrp="1"/>
          </p:cNvSpPr>
          <p:nvPr>
            <p:ph type="subTitle" idx="1"/>
          </p:nvPr>
        </p:nvSpPr>
        <p:spPr>
          <a:xfrm>
            <a:off x="2091178" y="5905893"/>
            <a:ext cx="9144000" cy="843699"/>
          </a:xfrm>
        </p:spPr>
        <p:txBody>
          <a:bodyPr>
            <a:normAutofit/>
          </a:bodyPr>
          <a:lstStyle/>
          <a:p>
            <a:r>
              <a:rPr lang="es-MX" sz="3200" dirty="0">
                <a:solidFill>
                  <a:schemeClr val="bg1"/>
                </a:solidFill>
                <a:latin typeface="Arial" panose="020B0604020202020204" pitchFamily="34" charset="0"/>
                <a:cs typeface="Arial" panose="020B0604020202020204" pitchFamily="34" charset="0"/>
              </a:rPr>
              <a:t>Natacha Bolaños | Lymphoma </a:t>
            </a:r>
            <a:r>
              <a:rPr lang="es-MX" sz="3200" dirty="0" err="1">
                <a:solidFill>
                  <a:schemeClr val="bg1"/>
                </a:solidFill>
                <a:latin typeface="Arial" panose="020B0604020202020204" pitchFamily="34" charset="0"/>
                <a:cs typeface="Arial" panose="020B0604020202020204" pitchFamily="34" charset="0"/>
              </a:rPr>
              <a:t>Coalition</a:t>
            </a:r>
            <a:r>
              <a:rPr lang="es-MX" sz="3200" dirty="0">
                <a:solidFill>
                  <a:schemeClr val="bg1"/>
                </a:solidFill>
                <a:latin typeface="Arial" panose="020B0604020202020204" pitchFamily="34" charset="0"/>
                <a:cs typeface="Arial" panose="020B0604020202020204" pitchFamily="34" charset="0"/>
              </a:rPr>
              <a:t> </a:t>
            </a:r>
            <a:endParaRPr lang="es-PE" sz="3200" dirty="0">
              <a:solidFill>
                <a:schemeClr val="bg1"/>
              </a:solidFill>
              <a:latin typeface="Arial" panose="020B0604020202020204" pitchFamily="34" charset="0"/>
              <a:cs typeface="Arial" panose="020B0604020202020204" pitchFamily="34" charset="0"/>
            </a:endParaRPr>
          </a:p>
        </p:txBody>
      </p:sp>
      <p:pic>
        <p:nvPicPr>
          <p:cNvPr id="9" name="Picture 8" descr="La gratitud es más que mera cortesía">
            <a:extLst>
              <a:ext uri="{FF2B5EF4-FFF2-40B4-BE49-F238E27FC236}">
                <a16:creationId xmlns:a16="http://schemas.microsoft.com/office/drawing/2014/main" id="{71CFECB6-2D67-6BA7-D65A-6A1B7F49015F}"/>
              </a:ext>
            </a:extLst>
          </p:cNvPr>
          <p:cNvPicPr>
            <a:picLocks noChangeAspect="1"/>
          </p:cNvPicPr>
          <p:nvPr/>
        </p:nvPicPr>
        <p:blipFill>
          <a:blip r:embed="rId3"/>
          <a:stretch>
            <a:fillRect/>
          </a:stretch>
        </p:blipFill>
        <p:spPr>
          <a:xfrm>
            <a:off x="5088835" y="3551788"/>
            <a:ext cx="3088404" cy="21005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3940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EuroACT - WECAN Advocate">
            <a:extLst>
              <a:ext uri="{FF2B5EF4-FFF2-40B4-BE49-F238E27FC236}">
                <a16:creationId xmlns:a16="http://schemas.microsoft.com/office/drawing/2014/main" id="{4D108AB0-AD65-8B2A-C45A-774629875F83}"/>
              </a:ext>
            </a:extLst>
          </p:cNvPr>
          <p:cNvPicPr>
            <a:picLocks noChangeAspect="1"/>
          </p:cNvPicPr>
          <p:nvPr/>
        </p:nvPicPr>
        <p:blipFill>
          <a:blip r:embed="rId4"/>
          <a:stretch>
            <a:fillRect/>
          </a:stretch>
        </p:blipFill>
        <p:spPr>
          <a:xfrm>
            <a:off x="8427284" y="5100748"/>
            <a:ext cx="2968861" cy="909056"/>
          </a:xfrm>
          <a:prstGeom prst="rect">
            <a:avLst/>
          </a:prstGeom>
        </p:spPr>
      </p:pic>
      <p:pic>
        <p:nvPicPr>
          <p:cNvPr id="4" name="Picture 3">
            <a:extLst>
              <a:ext uri="{FF2B5EF4-FFF2-40B4-BE49-F238E27FC236}">
                <a16:creationId xmlns:a16="http://schemas.microsoft.com/office/drawing/2014/main" id="{FB9DB45C-4BA2-AD25-B202-BC2F3767FC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7285" y="863356"/>
            <a:ext cx="3062350" cy="1037065"/>
          </a:xfrm>
          <a:prstGeom prst="rect">
            <a:avLst/>
          </a:prstGeom>
        </p:spPr>
      </p:pic>
      <p:pic>
        <p:nvPicPr>
          <p:cNvPr id="6" name="Picture 5" descr="Acute Leukemia Advocates Network (ALAN) launched - ALAN">
            <a:extLst>
              <a:ext uri="{FF2B5EF4-FFF2-40B4-BE49-F238E27FC236}">
                <a16:creationId xmlns:a16="http://schemas.microsoft.com/office/drawing/2014/main" id="{330313CC-0C2C-4996-A05B-AA8DD040BBBA}"/>
              </a:ext>
            </a:extLst>
          </p:cNvPr>
          <p:cNvPicPr>
            <a:picLocks noChangeAspect="1"/>
          </p:cNvPicPr>
          <p:nvPr/>
        </p:nvPicPr>
        <p:blipFill>
          <a:blip r:embed="rId6"/>
          <a:srcRect t="31836" b="33768"/>
          <a:stretch>
            <a:fillRect/>
          </a:stretch>
        </p:blipFill>
        <p:spPr>
          <a:xfrm>
            <a:off x="8267790" y="3774505"/>
            <a:ext cx="3381340" cy="835220"/>
          </a:xfrm>
          <a:prstGeom prst="rect">
            <a:avLst/>
          </a:prstGeom>
        </p:spPr>
      </p:pic>
      <p:pic>
        <p:nvPicPr>
          <p:cNvPr id="7" name="Picture 6" descr="Get involved in MPE patient-focused activities - Myeloma Patients Europe">
            <a:extLst>
              <a:ext uri="{FF2B5EF4-FFF2-40B4-BE49-F238E27FC236}">
                <a16:creationId xmlns:a16="http://schemas.microsoft.com/office/drawing/2014/main" id="{AECD2EE3-8354-AD01-F15B-50B40844763B}"/>
              </a:ext>
            </a:extLst>
          </p:cNvPr>
          <p:cNvPicPr>
            <a:picLocks noChangeAspect="1"/>
          </p:cNvPicPr>
          <p:nvPr/>
        </p:nvPicPr>
        <p:blipFill>
          <a:blip r:embed="rId7"/>
          <a:stretch>
            <a:fillRect/>
          </a:stretch>
        </p:blipFill>
        <p:spPr>
          <a:xfrm>
            <a:off x="8548523" y="1988146"/>
            <a:ext cx="1728537" cy="1440854"/>
          </a:xfrm>
          <a:prstGeom prst="rect">
            <a:avLst/>
          </a:prstGeom>
        </p:spPr>
      </p:pic>
      <p:sp>
        <p:nvSpPr>
          <p:cNvPr id="14" name="SK-1-text-9">
            <a:extLst>
              <a:ext uri="{FF2B5EF4-FFF2-40B4-BE49-F238E27FC236}">
                <a16:creationId xmlns:a16="http://schemas.microsoft.com/office/drawing/2014/main" id="{4311160D-2E73-F190-CD87-1D334198C04E}"/>
              </a:ext>
            </a:extLst>
          </p:cNvPr>
          <p:cNvSpPr/>
          <p:nvPr/>
        </p:nvSpPr>
        <p:spPr>
          <a:xfrm>
            <a:off x="780157" y="1405830"/>
            <a:ext cx="11411843" cy="239911"/>
          </a:xfrm>
          <a:prstGeom prst="rect">
            <a:avLst/>
          </a:prstGeom>
          <a:noFill/>
          <a:ln/>
        </p:spPr>
        <p:txBody>
          <a:bodyPr vert="horz" wrap="none" lIns="0" tIns="0" rIns="0" bIns="0" rtlCol="0" anchor="ctr"/>
          <a:lstStyle/>
          <a:p>
            <a:pPr marL="0" indent="0" algn="l">
              <a:buNone/>
            </a:pPr>
            <a:r>
              <a:rPr lang="en-US" sz="1500" b="1" dirty="0">
                <a:solidFill>
                  <a:srgbClr val="D35F4C"/>
                </a:solidFill>
                <a:latin typeface="Montserrat" pitchFamily="34" charset="0"/>
                <a:ea typeface="Montserrat" pitchFamily="34" charset="-122"/>
                <a:cs typeface="Montserrat" pitchFamily="34" charset="-120"/>
              </a:rPr>
              <a:t>LO MEJOR DE LAS ORGANIZACIONES DE DEFENSA DEL PACIENTE</a:t>
            </a:r>
            <a:endParaRPr lang="en-US" sz="1500" dirty="0"/>
          </a:p>
        </p:txBody>
      </p:sp>
      <p:sp>
        <p:nvSpPr>
          <p:cNvPr id="15" name="SK-1-text-10">
            <a:extLst>
              <a:ext uri="{FF2B5EF4-FFF2-40B4-BE49-F238E27FC236}">
                <a16:creationId xmlns:a16="http://schemas.microsoft.com/office/drawing/2014/main" id="{E2960769-AB5F-81F4-00A4-7C1944A71A4F}"/>
              </a:ext>
            </a:extLst>
          </p:cNvPr>
          <p:cNvSpPr/>
          <p:nvPr/>
        </p:nvSpPr>
        <p:spPr>
          <a:xfrm>
            <a:off x="877788" y="1933873"/>
            <a:ext cx="9450705" cy="850255"/>
          </a:xfrm>
          <a:prstGeom prst="rect">
            <a:avLst/>
          </a:prstGeom>
          <a:noFill/>
          <a:ln/>
        </p:spPr>
        <p:txBody>
          <a:bodyPr vert="horz" wrap="none" lIns="0" tIns="0" rIns="0" bIns="0" rtlCol="0" anchor="ctr"/>
          <a:lstStyle/>
          <a:p>
            <a:pPr marL="0" indent="0" algn="l">
              <a:buNone/>
            </a:pPr>
            <a:r>
              <a:rPr lang="en-US" sz="6150" b="1" dirty="0">
                <a:solidFill>
                  <a:srgbClr val="124E5F"/>
                </a:solidFill>
                <a:latin typeface="Montserrat" pitchFamily="34" charset="0"/>
                <a:ea typeface="Montserrat" pitchFamily="34" charset="-122"/>
                <a:cs typeface="Montserrat" pitchFamily="34" charset="-120"/>
              </a:rPr>
              <a:t>EHA2026</a:t>
            </a:r>
            <a:endParaRPr lang="en-US" sz="6150" dirty="0"/>
          </a:p>
        </p:txBody>
      </p:sp>
      <p:sp>
        <p:nvSpPr>
          <p:cNvPr id="16" name="SK-1-text-11">
            <a:extLst>
              <a:ext uri="{FF2B5EF4-FFF2-40B4-BE49-F238E27FC236}">
                <a16:creationId xmlns:a16="http://schemas.microsoft.com/office/drawing/2014/main" id="{D6D841B6-C074-317E-71D2-F7C7230E5AD8}"/>
              </a:ext>
            </a:extLst>
          </p:cNvPr>
          <p:cNvSpPr/>
          <p:nvPr/>
        </p:nvSpPr>
        <p:spPr>
          <a:xfrm>
            <a:off x="755898" y="3140869"/>
            <a:ext cx="6803082" cy="912019"/>
          </a:xfrm>
          <a:prstGeom prst="rect">
            <a:avLst/>
          </a:prstGeom>
          <a:noFill/>
          <a:ln/>
        </p:spPr>
        <p:txBody>
          <a:bodyPr vert="horz" wrap="none" lIns="0" tIns="0" rIns="0" bIns="0" rtlCol="0" anchor="ctr"/>
          <a:lstStyle/>
          <a:p>
            <a:pPr marL="0" indent="0" algn="l">
              <a:lnSpc>
                <a:spcPts val="2145"/>
              </a:lnSpc>
              <a:buNone/>
            </a:pPr>
            <a:r>
              <a:rPr lang="en-US" sz="1650" b="1" dirty="0">
                <a:solidFill>
                  <a:srgbClr val="000000"/>
                </a:solidFill>
                <a:latin typeface="Montserrat" pitchFamily="34" charset="0"/>
                <a:ea typeface="Montserrat" pitchFamily="34" charset="-122"/>
                <a:cs typeface="Montserrat" pitchFamily="34" charset="-120"/>
              </a:rPr>
              <a:t>Resumen de iniciativas, datos y hallazgos clave presentados</a:t>
            </a:r>
            <a:endParaRPr lang="en-US" sz="1650" dirty="0"/>
          </a:p>
          <a:p>
            <a:pPr marL="0" indent="0" algn="l">
              <a:lnSpc>
                <a:spcPts val="2145"/>
              </a:lnSpc>
              <a:buNone/>
            </a:pPr>
            <a:r>
              <a:rPr lang="en-US" sz="1650" b="1" dirty="0">
                <a:solidFill>
                  <a:srgbClr val="000000"/>
                </a:solidFill>
                <a:latin typeface="Montserrat" pitchFamily="34" charset="0"/>
                <a:ea typeface="Montserrat" pitchFamily="34" charset="-122"/>
                <a:cs typeface="Montserrat" pitchFamily="34" charset="-120"/>
              </a:rPr>
              <a:t>por organizaciones de pacientes en el Congreso EHA 2026</a:t>
            </a:r>
            <a:endParaRPr lang="en-US" sz="1650" dirty="0"/>
          </a:p>
          <a:p>
            <a:pPr marL="0" indent="0" algn="l">
              <a:lnSpc>
                <a:spcPts val="2145"/>
              </a:lnSpc>
              <a:buNone/>
            </a:pPr>
            <a:r>
              <a:rPr lang="en-US" sz="1650" b="1" dirty="0">
                <a:solidFill>
                  <a:srgbClr val="000000"/>
                </a:solidFill>
                <a:latin typeface="Montserrat" pitchFamily="34" charset="0"/>
                <a:ea typeface="Montserrat" pitchFamily="34" charset="-122"/>
                <a:cs typeface="Montserrat" pitchFamily="34" charset="-120"/>
              </a:rPr>
              <a:t>para fortalecer la voz del paciente en hematología.</a:t>
            </a:r>
            <a:endParaRPr lang="en-US" sz="1650" dirty="0"/>
          </a:p>
        </p:txBody>
      </p:sp>
      <p:sp>
        <p:nvSpPr>
          <p:cNvPr id="17" name="SK-1-text-12">
            <a:extLst>
              <a:ext uri="{FF2B5EF4-FFF2-40B4-BE49-F238E27FC236}">
                <a16:creationId xmlns:a16="http://schemas.microsoft.com/office/drawing/2014/main" id="{5D9D12D7-8CAD-6248-A233-CFD363C1C87A}"/>
              </a:ext>
            </a:extLst>
          </p:cNvPr>
          <p:cNvSpPr/>
          <p:nvPr/>
        </p:nvSpPr>
        <p:spPr>
          <a:xfrm>
            <a:off x="780157" y="4587925"/>
            <a:ext cx="7560945" cy="233065"/>
          </a:xfrm>
          <a:prstGeom prst="rect">
            <a:avLst/>
          </a:prstGeom>
          <a:noFill/>
          <a:ln/>
        </p:spPr>
        <p:txBody>
          <a:bodyPr vert="horz" wrap="none" lIns="0" tIns="0" rIns="0" bIns="0" rtlCol="0" anchor="ctr"/>
          <a:lstStyle/>
          <a:p>
            <a:pPr marL="0" indent="0" algn="l">
              <a:buNone/>
            </a:pPr>
            <a:r>
              <a:rPr lang="en-US" sz="1350" dirty="0">
                <a:solidFill>
                  <a:srgbClr val="666666"/>
                </a:solidFill>
                <a:latin typeface="Montserrat" pitchFamily="34" charset="0"/>
                <a:ea typeface="Montserrat" pitchFamily="34" charset="-122"/>
                <a:cs typeface="Montserrat" pitchFamily="34" charset="-120"/>
              </a:rPr>
              <a:t>- Junio 2026 | Congreso EHA2026</a:t>
            </a:r>
            <a:endParaRPr lang="en-US" sz="1350" dirty="0"/>
          </a:p>
        </p:txBody>
      </p:sp>
      <p:sp>
        <p:nvSpPr>
          <p:cNvPr id="18" name="SK-1-text-22">
            <a:extLst>
              <a:ext uri="{FF2B5EF4-FFF2-40B4-BE49-F238E27FC236}">
                <a16:creationId xmlns:a16="http://schemas.microsoft.com/office/drawing/2014/main" id="{273E145B-C8AA-D90E-7C2D-2CDB76DE21BD}"/>
              </a:ext>
            </a:extLst>
          </p:cNvPr>
          <p:cNvSpPr/>
          <p:nvPr/>
        </p:nvSpPr>
        <p:spPr>
          <a:xfrm>
            <a:off x="755898" y="6439645"/>
            <a:ext cx="7354788" cy="185142"/>
          </a:xfrm>
          <a:prstGeom prst="rect">
            <a:avLst/>
          </a:prstGeom>
          <a:noFill/>
          <a:ln/>
        </p:spPr>
        <p:txBody>
          <a:bodyPr vert="horz" wrap="none" lIns="0" tIns="0" rIns="0" bIns="0" rtlCol="0" anchor="ctr"/>
          <a:lstStyle/>
          <a:p>
            <a:pPr marL="0" indent="0" algn="ctr">
              <a:buNone/>
            </a:pPr>
            <a:r>
              <a:rPr lang="en-US" sz="1050" dirty="0">
                <a:solidFill>
                  <a:schemeClr val="tx1">
                    <a:lumMod val="85000"/>
                    <a:lumOff val="15000"/>
                  </a:schemeClr>
                </a:solidFill>
                <a:latin typeface="Montserrat" pitchFamily="34" charset="0"/>
                <a:ea typeface="Montserrat" pitchFamily="34" charset="-122"/>
                <a:cs typeface="Montserrat" pitchFamily="34" charset="-120"/>
              </a:rPr>
              <a:t>Presentación preparada con contenido de EHA2026 · Todos los datos provenientes de los estudios citados</a:t>
            </a:r>
            <a:endParaRPr lang="en-US" sz="1050" dirty="0">
              <a:solidFill>
                <a:schemeClr val="tx1">
                  <a:lumMod val="85000"/>
                  <a:lumOff val="15000"/>
                </a:schemeClr>
              </a:solidFill>
            </a:endParaRPr>
          </a:p>
        </p:txBody>
      </p:sp>
    </p:spTree>
    <p:extLst>
      <p:ext uri="{BB962C8B-B14F-4D97-AF65-F5344CB8AC3E}">
        <p14:creationId xmlns:p14="http://schemas.microsoft.com/office/powerpoint/2010/main" val="2181453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ano_2068355987960594432_2.png"/>
          <p:cNvPicPr>
            <a:picLocks noChangeAspect="1"/>
          </p:cNvPicPr>
          <p:nvPr/>
        </p:nvPicPr>
        <p:blipFill>
          <a:blip r:embed="rId3"/>
          <a:srcRect b="6738"/>
          <a:stretch>
            <a:fillRect/>
          </a:stretch>
        </p:blipFill>
        <p:spPr>
          <a:xfrm>
            <a:off x="1" y="26194"/>
            <a:ext cx="12191999" cy="683180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4"/>
          <a:stretch>
            <a:fillRect/>
          </a:stretch>
        </p:blipFill>
        <p:spPr>
          <a:xfrm>
            <a:off x="0" y="5109121"/>
            <a:ext cx="1475184" cy="1748730"/>
          </a:xfrm>
          <a:prstGeom prst="rect">
            <a:avLst/>
          </a:prstGeom>
        </p:spPr>
      </p:pic>
      <p:pic>
        <p:nvPicPr>
          <p:cNvPr id="5" name="SK-3-img-4" descr="preencoded.png"/>
          <p:cNvPicPr>
            <a:picLocks noChangeAspect="1"/>
          </p:cNvPicPr>
          <p:nvPr/>
        </p:nvPicPr>
        <p:blipFill>
          <a:blip r:embed="rId5"/>
          <a:stretch>
            <a:fillRect/>
          </a:stretch>
        </p:blipFill>
        <p:spPr>
          <a:xfrm>
            <a:off x="609600" y="1803648"/>
            <a:ext cx="597396" cy="47923"/>
          </a:xfrm>
          <a:prstGeom prst="rect">
            <a:avLst/>
          </a:prstGeom>
        </p:spPr>
      </p:pic>
      <p:pic>
        <p:nvPicPr>
          <p:cNvPr id="6" name="SK-3-img-5" descr="preencoded.png"/>
          <p:cNvPicPr>
            <a:picLocks noChangeAspect="1"/>
          </p:cNvPicPr>
          <p:nvPr/>
        </p:nvPicPr>
        <p:blipFill>
          <a:blip r:embed="rId6"/>
          <a:stretch>
            <a:fillRect/>
          </a:stretch>
        </p:blipFill>
        <p:spPr>
          <a:xfrm>
            <a:off x="609600" y="2612827"/>
            <a:ext cx="5364361" cy="3140869"/>
          </a:xfrm>
          <a:prstGeom prst="rect">
            <a:avLst/>
          </a:prstGeom>
        </p:spPr>
      </p:pic>
      <p:pic>
        <p:nvPicPr>
          <p:cNvPr id="7" name="SK-3-img-6" descr="preencoded.png"/>
          <p:cNvPicPr>
            <a:picLocks noChangeAspect="1"/>
          </p:cNvPicPr>
          <p:nvPr/>
        </p:nvPicPr>
        <p:blipFill>
          <a:blip r:embed="rId7"/>
          <a:stretch>
            <a:fillRect/>
          </a:stretch>
        </p:blipFill>
        <p:spPr>
          <a:xfrm>
            <a:off x="2121396" y="2612827"/>
            <a:ext cx="2340769" cy="178296"/>
          </a:xfrm>
          <a:prstGeom prst="rect">
            <a:avLst/>
          </a:prstGeom>
        </p:spPr>
      </p:pic>
      <p:pic>
        <p:nvPicPr>
          <p:cNvPr id="8" name="SK-3-img-7" descr="preencoded.png"/>
          <p:cNvPicPr>
            <a:picLocks noChangeAspect="1"/>
          </p:cNvPicPr>
          <p:nvPr/>
        </p:nvPicPr>
        <p:blipFill>
          <a:blip r:embed="rId8"/>
          <a:stretch>
            <a:fillRect/>
          </a:stretch>
        </p:blipFill>
        <p:spPr>
          <a:xfrm>
            <a:off x="902196" y="4932908"/>
            <a:ext cx="4779169" cy="9525"/>
          </a:xfrm>
          <a:prstGeom prst="rect">
            <a:avLst/>
          </a:prstGeom>
        </p:spPr>
      </p:pic>
      <p:pic>
        <p:nvPicPr>
          <p:cNvPr id="9" name="SK-3-img-8" descr="preencoded.png"/>
          <p:cNvPicPr>
            <a:picLocks noChangeAspect="1"/>
          </p:cNvPicPr>
          <p:nvPr/>
        </p:nvPicPr>
        <p:blipFill>
          <a:blip r:embed="rId9"/>
          <a:stretch>
            <a:fillRect/>
          </a:stretch>
        </p:blipFill>
        <p:spPr>
          <a:xfrm>
            <a:off x="6217890" y="2612827"/>
            <a:ext cx="5669160" cy="3140869"/>
          </a:xfrm>
          <a:prstGeom prst="rect">
            <a:avLst/>
          </a:prstGeom>
        </p:spPr>
      </p:pic>
      <p:pic>
        <p:nvPicPr>
          <p:cNvPr id="10" name="SK-3-img-9" descr="preencoded.png"/>
          <p:cNvPicPr>
            <a:picLocks noChangeAspect="1"/>
          </p:cNvPicPr>
          <p:nvPr/>
        </p:nvPicPr>
        <p:blipFill>
          <a:blip r:embed="rId7"/>
          <a:stretch>
            <a:fillRect/>
          </a:stretch>
        </p:blipFill>
        <p:spPr>
          <a:xfrm>
            <a:off x="7729686" y="2612827"/>
            <a:ext cx="2340769" cy="178296"/>
          </a:xfrm>
          <a:prstGeom prst="rect">
            <a:avLst/>
          </a:prstGeom>
        </p:spPr>
      </p:pic>
      <p:pic>
        <p:nvPicPr>
          <p:cNvPr id="11" name="SK-3-img-10" descr="preencoded.png"/>
          <p:cNvPicPr>
            <a:picLocks noChangeAspect="1"/>
          </p:cNvPicPr>
          <p:nvPr/>
        </p:nvPicPr>
        <p:blipFill>
          <a:blip r:embed="rId10"/>
          <a:stretch>
            <a:fillRect/>
          </a:stretch>
        </p:blipFill>
        <p:spPr>
          <a:xfrm>
            <a:off x="609599" y="5980063"/>
            <a:ext cx="11277451" cy="479971"/>
          </a:xfrm>
          <a:prstGeom prst="rect">
            <a:avLst/>
          </a:prstGeom>
        </p:spPr>
      </p:pic>
      <p:sp>
        <p:nvSpPr>
          <p:cNvPr id="13" name="SK-3-text-12"/>
          <p:cNvSpPr/>
          <p:nvPr/>
        </p:nvSpPr>
        <p:spPr>
          <a:xfrm>
            <a:off x="536377" y="383977"/>
            <a:ext cx="7835265"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57368"/>
                </a:solidFill>
                <a:effectLst/>
                <a:uLnTx/>
                <a:uFillTx/>
                <a:latin typeface="Montserrat" pitchFamily="34" charset="0"/>
                <a:ea typeface="Montserrat" pitchFamily="34" charset="-122"/>
                <a:cs typeface="Montserrat" pitchFamily="34" charset="-120"/>
              </a:rPr>
              <a:t>LYMPHOMA COALITION • Abstract EHA2026</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K-3-text-14"/>
          <p:cNvSpPr/>
          <p:nvPr/>
        </p:nvSpPr>
        <p:spPr>
          <a:xfrm>
            <a:off x="572988" y="747415"/>
            <a:ext cx="6181279" cy="939403"/>
          </a:xfrm>
          <a:prstGeom prst="rect">
            <a:avLst/>
          </a:prstGeom>
          <a:noFill/>
          <a:ln/>
        </p:spPr>
        <p:txBody>
          <a:bodyPr vert="horz" wrap="none" lIns="0" tIns="0" rIns="0" bIns="0" rtlCol="0" anchor="ctr"/>
          <a:lstStyle/>
          <a:p>
            <a:pPr marL="0" marR="0" lvl="0" indent="0" algn="l" defTabSz="914400" rtl="0" eaLnBrk="1" fontAlgn="auto" latinLnBrk="0" hangingPunct="1">
              <a:lnSpc>
                <a:spcPts val="363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334E"/>
                </a:solidFill>
                <a:effectLst/>
                <a:uLnTx/>
                <a:uFillTx/>
                <a:latin typeface="Montserrat" pitchFamily="34" charset="0"/>
                <a:ea typeface="Montserrat" pitchFamily="34" charset="-122"/>
                <a:cs typeface="Montserrat" pitchFamily="34" charset="-120"/>
              </a:rPr>
              <a:t>Error Diagnóstico en DLBCL</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363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334E"/>
                </a:solidFill>
                <a:effectLst/>
                <a:uLnTx/>
                <a:uFillTx/>
                <a:latin typeface="Montserrat" pitchFamily="34" charset="0"/>
                <a:ea typeface="Montserrat" pitchFamily="34" charset="-122"/>
                <a:cs typeface="Montserrat" pitchFamily="34" charset="-120"/>
              </a:rPr>
              <a:t>Incidencia e Impacto Global</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K-3-text-15"/>
          <p:cNvSpPr/>
          <p:nvPr/>
        </p:nvSpPr>
        <p:spPr>
          <a:xfrm>
            <a:off x="511969" y="2029867"/>
            <a:ext cx="11680031"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chemeClr val="tx1">
                    <a:lumMod val="85000"/>
                    <a:lumOff val="15000"/>
                  </a:schemeClr>
                </a:solidFill>
                <a:effectLst/>
                <a:uLnTx/>
                <a:uFillTx/>
                <a:latin typeface="Montserrat" pitchFamily="34" charset="0"/>
                <a:ea typeface="Montserrat" pitchFamily="34" charset="-122"/>
                <a:cs typeface="Montserrat" pitchFamily="34" charset="-120"/>
              </a:rPr>
              <a:t>*Encuesta Global de Pacientes 2024 · 1.354 personas con experiencia vivida de DLBCL · </a:t>
            </a:r>
            <a:r>
              <a:rPr kumimoji="0" lang="en-US" sz="1500" b="0" i="0" u="none" strike="noStrike" kern="1200" cap="none" spc="0" normalizeH="0" baseline="0" noProof="0" dirty="0" err="1">
                <a:ln>
                  <a:noFill/>
                </a:ln>
                <a:solidFill>
                  <a:schemeClr val="tx1">
                    <a:lumMod val="85000"/>
                    <a:lumOff val="15000"/>
                  </a:schemeClr>
                </a:solidFill>
                <a:effectLst/>
                <a:uLnTx/>
                <a:uFillTx/>
                <a:latin typeface="Montserrat" pitchFamily="34" charset="0"/>
                <a:ea typeface="Montserrat" pitchFamily="34" charset="-122"/>
                <a:cs typeface="Montserrat" pitchFamily="34" charset="-120"/>
              </a:rPr>
              <a:t>Análisis</a:t>
            </a:r>
            <a:r>
              <a:rPr kumimoji="0" lang="en-US" sz="1500" b="0" i="0" u="none" strike="noStrike" kern="1200" cap="none" spc="0" normalizeH="0" baseline="0" noProof="0" dirty="0">
                <a:ln>
                  <a:noFill/>
                </a:ln>
                <a:solidFill>
                  <a:schemeClr val="tx1">
                    <a:lumMod val="85000"/>
                    <a:lumOff val="15000"/>
                  </a:schemeClr>
                </a:solidFill>
                <a:effectLst/>
                <a:uLnTx/>
                <a:uFillTx/>
                <a:latin typeface="Montserrat" pitchFamily="34" charset="0"/>
                <a:ea typeface="Montserrat" pitchFamily="34" charset="-122"/>
                <a:cs typeface="Montserrat" pitchFamily="34" charset="-120"/>
              </a:rPr>
              <a:t> de 5 países europeos</a:t>
            </a:r>
            <a:endParaRPr kumimoji="0" lang="en-US" sz="1500" b="0" i="0" u="none" strike="noStrike" kern="1200" cap="none" spc="0" normalizeH="0" baseline="0" noProof="0" dirty="0">
              <a:ln>
                <a:noFill/>
              </a:ln>
              <a:solidFill>
                <a:schemeClr val="tx1">
                  <a:lumMod val="85000"/>
                  <a:lumOff val="15000"/>
                </a:schemeClr>
              </a:solidFill>
              <a:effectLst/>
              <a:uLnTx/>
              <a:uFillTx/>
              <a:latin typeface="Calibri" panose="020F0502020204030204"/>
              <a:ea typeface="+mn-ea"/>
              <a:cs typeface="+mn-cs"/>
            </a:endParaRPr>
          </a:p>
        </p:txBody>
      </p:sp>
      <p:sp>
        <p:nvSpPr>
          <p:cNvPr id="17" name="SK-3-text-16"/>
          <p:cNvSpPr/>
          <p:nvPr/>
        </p:nvSpPr>
        <p:spPr>
          <a:xfrm>
            <a:off x="2450455" y="2475607"/>
            <a:ext cx="3876675"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El dato central</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K-3-text-17"/>
          <p:cNvSpPr/>
          <p:nvPr/>
        </p:nvSpPr>
        <p:spPr>
          <a:xfrm>
            <a:off x="1414165" y="2846040"/>
            <a:ext cx="7080885"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7B9E9E"/>
                </a:solidFill>
                <a:effectLst/>
                <a:uLnTx/>
                <a:uFillTx/>
                <a:latin typeface="Montserrat" pitchFamily="34" charset="0"/>
                <a:ea typeface="Montserrat" pitchFamily="34" charset="-122"/>
                <a:cs typeface="Montserrat" pitchFamily="34" charset="-120"/>
              </a:rPr>
              <a:t>TASA DE DIAGNÓSTICO ERRÓNEO GLOBAL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K-3-text-18"/>
          <p:cNvSpPr/>
          <p:nvPr/>
        </p:nvSpPr>
        <p:spPr>
          <a:xfrm>
            <a:off x="2035969" y="3312319"/>
            <a:ext cx="4886325" cy="78179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750" b="1" i="0" u="none" strike="noStrike" kern="1200" cap="none" spc="0" normalizeH="0" baseline="0" noProof="0" dirty="0">
                <a:ln>
                  <a:noFill/>
                </a:ln>
                <a:solidFill>
                  <a:srgbClr val="D14333"/>
                </a:solidFill>
                <a:effectLst/>
                <a:uLnTx/>
                <a:uFillTx/>
                <a:latin typeface="Montserrat" pitchFamily="34" charset="0"/>
                <a:ea typeface="Montserrat" pitchFamily="34" charset="-122"/>
                <a:cs typeface="Montserrat" pitchFamily="34" charset="-120"/>
              </a:rPr>
              <a:t>45%</a:t>
            </a:r>
            <a:endParaRPr kumimoji="0" lang="en-US" sz="6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3-text-19"/>
          <p:cNvSpPr/>
          <p:nvPr/>
        </p:nvSpPr>
        <p:spPr>
          <a:xfrm>
            <a:off x="963067" y="4341019"/>
            <a:ext cx="4401294" cy="425053"/>
          </a:xfrm>
          <a:prstGeom prst="rect">
            <a:avLst/>
          </a:prstGeom>
          <a:noFill/>
          <a:ln/>
        </p:spPr>
        <p:txBody>
          <a:bodyPr vert="horz" wrap="none" lIns="0" tIns="0" rIns="0" bIns="0" rtlCol="0" anchor="ctr"/>
          <a:lstStyle/>
          <a:p>
            <a:pPr marL="0" marR="0" lvl="0" indent="0" algn="ctr"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555555"/>
                </a:solidFill>
                <a:effectLst/>
                <a:uLnTx/>
                <a:uFillTx/>
                <a:latin typeface="Montserrat" pitchFamily="34" charset="0"/>
                <a:ea typeface="Montserrat" pitchFamily="34" charset="-122"/>
                <a:cs typeface="Montserrat" pitchFamily="34" charset="-120"/>
              </a:rPr>
              <a:t>de los pacientes con DLBCL recibió al menos un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555555"/>
                </a:solidFill>
                <a:effectLst/>
                <a:uLnTx/>
                <a:uFillTx/>
                <a:latin typeface="Montserrat" pitchFamily="34" charset="0"/>
                <a:ea typeface="Montserrat" pitchFamily="34" charset="-122"/>
                <a:cs typeface="Montserrat" pitchFamily="34" charset="-120"/>
              </a:rPr>
              <a:t>diagnóstico erróneo antes del diagnóstico correcto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K-3-text-20"/>
          <p:cNvSpPr/>
          <p:nvPr/>
        </p:nvSpPr>
        <p:spPr>
          <a:xfrm>
            <a:off x="853380" y="5102275"/>
            <a:ext cx="11338620"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 Reino Unido: 56% - 🇧🇬 Bulgaria: 48% - 🇮🇹 Italia: 46%</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3-text-21"/>
          <p:cNvSpPr/>
          <p:nvPr/>
        </p:nvSpPr>
        <p:spPr>
          <a:xfrm>
            <a:off x="1816596" y="5335488"/>
            <a:ext cx="8383905"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 Bélgica: 44% - 🇫🇷 Francia: 43%</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3-text-22"/>
          <p:cNvSpPr/>
          <p:nvPr/>
        </p:nvSpPr>
        <p:spPr>
          <a:xfrm>
            <a:off x="7680871" y="2475607"/>
            <a:ext cx="4511129" cy="25360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El impacto del retraso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3-text-23"/>
          <p:cNvSpPr/>
          <p:nvPr/>
        </p:nvSpPr>
        <p:spPr>
          <a:xfrm>
            <a:off x="6449467" y="2893963"/>
            <a:ext cx="4401294" cy="425053"/>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A. Espera de 3+ meses para diagnóstico correcto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Pacientes que esperaron 3+ meses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3-text-24"/>
          <p:cNvSpPr/>
          <p:nvPr/>
        </p:nvSpPr>
        <p:spPr>
          <a:xfrm>
            <a:off x="6595765" y="3401467"/>
            <a:ext cx="509206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Mal diagnosticados: 31%</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3-text-25"/>
          <p:cNvSpPr/>
          <p:nvPr/>
        </p:nvSpPr>
        <p:spPr>
          <a:xfrm>
            <a:off x="6595765" y="3641527"/>
            <a:ext cx="4954905"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2× más tiempo de espera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3-text-26"/>
          <p:cNvSpPr/>
          <p:nvPr/>
        </p:nvSpPr>
        <p:spPr>
          <a:xfrm>
            <a:off x="6595765" y="3861048"/>
            <a:ext cx="5596235"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Diagnosticados correctamente: 14%</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3-text-27"/>
          <p:cNvSpPr/>
          <p:nvPr/>
        </p:nvSpPr>
        <p:spPr>
          <a:xfrm>
            <a:off x="6449467" y="4341019"/>
            <a:ext cx="4657279" cy="425053"/>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B. 3 o más consultas médicas antes del diagnóstico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Pacientes con 3+ consultas previas al diagnóstico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3-text-28"/>
          <p:cNvSpPr/>
          <p:nvPr/>
        </p:nvSpPr>
        <p:spPr>
          <a:xfrm>
            <a:off x="6595765" y="4841677"/>
            <a:ext cx="5092065"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Mal diagnosticados: 69%</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3-text-29"/>
          <p:cNvSpPr/>
          <p:nvPr/>
        </p:nvSpPr>
        <p:spPr>
          <a:xfrm>
            <a:off x="6595765" y="5074890"/>
            <a:ext cx="5596235"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El doble de visitas clínicas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3-text-30"/>
          <p:cNvSpPr/>
          <p:nvPr/>
        </p:nvSpPr>
        <p:spPr>
          <a:xfrm>
            <a:off x="6595765" y="5294263"/>
            <a:ext cx="5596235"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Diagnosticados correctamente: 35%</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3-text-31"/>
          <p:cNvSpPr/>
          <p:nvPr/>
        </p:nvSpPr>
        <p:spPr>
          <a:xfrm>
            <a:off x="682675" y="6117282"/>
            <a:ext cx="11509325" cy="23991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 El diagnóstico erróneo más frecuente: otro tipo de cáncer — ya sea una malignidad hematológica diferente o un tumor sólido</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3-text-32"/>
          <p:cNvSpPr/>
          <p:nvPr/>
        </p:nvSpPr>
        <p:spPr>
          <a:xfrm>
            <a:off x="9217075" y="6617940"/>
            <a:ext cx="2974925" cy="15076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999999"/>
                </a:solidFill>
                <a:effectLst/>
                <a:uLnTx/>
                <a:uFillTx/>
                <a:latin typeface="Montserrat" pitchFamily="34" charset="0"/>
                <a:ea typeface="Montserrat" pitchFamily="34" charset="-122"/>
                <a:cs typeface="Montserrat" pitchFamily="34" charset="-120"/>
              </a:rPr>
              <a:t>Lymphoma Coalition | EHA2026 Abstract</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007A2DFC-F0AF-B834-8147-AD26902C1B5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29650" y="38799"/>
            <a:ext cx="3062350" cy="10370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5" name="SK-4-img-4" descr="preencoded.png"/>
          <p:cNvPicPr>
            <a:picLocks noChangeAspect="1"/>
          </p:cNvPicPr>
          <p:nvPr/>
        </p:nvPicPr>
        <p:blipFill>
          <a:blip r:embed="rId4"/>
          <a:stretch>
            <a:fillRect/>
          </a:stretch>
        </p:blipFill>
        <p:spPr>
          <a:xfrm>
            <a:off x="609600" y="1213842"/>
            <a:ext cx="804565" cy="75307"/>
          </a:xfrm>
          <a:prstGeom prst="rect">
            <a:avLst/>
          </a:prstGeom>
        </p:spPr>
      </p:pic>
      <p:pic>
        <p:nvPicPr>
          <p:cNvPr id="6" name="SK-4-img-5" descr="preencoded.png"/>
          <p:cNvPicPr>
            <a:picLocks noChangeAspect="1"/>
          </p:cNvPicPr>
          <p:nvPr/>
        </p:nvPicPr>
        <p:blipFill>
          <a:blip r:embed="rId5"/>
          <a:stretch>
            <a:fillRect/>
          </a:stretch>
        </p:blipFill>
        <p:spPr>
          <a:xfrm>
            <a:off x="597396" y="2427684"/>
            <a:ext cx="5315694" cy="2208163"/>
          </a:xfrm>
          <a:prstGeom prst="rect">
            <a:avLst/>
          </a:prstGeom>
        </p:spPr>
      </p:pic>
      <p:pic>
        <p:nvPicPr>
          <p:cNvPr id="7" name="SK-4-img-6" descr="preencoded.png"/>
          <p:cNvPicPr>
            <a:picLocks noChangeAspect="1"/>
          </p:cNvPicPr>
          <p:nvPr/>
        </p:nvPicPr>
        <p:blipFill>
          <a:blip r:embed="rId6"/>
          <a:stretch>
            <a:fillRect/>
          </a:stretch>
        </p:blipFill>
        <p:spPr>
          <a:xfrm>
            <a:off x="597390" y="3506391"/>
            <a:ext cx="5315702" cy="16019"/>
          </a:xfrm>
          <a:prstGeom prst="rect">
            <a:avLst/>
          </a:prstGeom>
        </p:spPr>
      </p:pic>
      <p:pic>
        <p:nvPicPr>
          <p:cNvPr id="10" name="SK-4-img-9" descr="preencoded.png"/>
          <p:cNvPicPr>
            <a:picLocks noChangeAspect="1"/>
          </p:cNvPicPr>
          <p:nvPr/>
        </p:nvPicPr>
        <p:blipFill>
          <a:blip r:embed="rId7"/>
          <a:stretch>
            <a:fillRect/>
          </a:stretch>
        </p:blipFill>
        <p:spPr>
          <a:xfrm>
            <a:off x="609600" y="5266878"/>
            <a:ext cx="10972800" cy="1453753"/>
          </a:xfrm>
          <a:prstGeom prst="rect">
            <a:avLst/>
          </a:prstGeom>
        </p:spPr>
      </p:pic>
      <p:pic>
        <p:nvPicPr>
          <p:cNvPr id="11" name="SK-4-img-10" descr="preencoded.png"/>
          <p:cNvPicPr>
            <a:picLocks noChangeAspect="1"/>
          </p:cNvPicPr>
          <p:nvPr/>
        </p:nvPicPr>
        <p:blipFill>
          <a:blip r:embed="rId8"/>
          <a:stretch>
            <a:fillRect/>
          </a:stretch>
        </p:blipFill>
        <p:spPr>
          <a:xfrm>
            <a:off x="3445520" y="5884069"/>
            <a:ext cx="9525" cy="610344"/>
          </a:xfrm>
          <a:prstGeom prst="rect">
            <a:avLst/>
          </a:prstGeom>
        </p:spPr>
      </p:pic>
      <p:pic>
        <p:nvPicPr>
          <p:cNvPr id="12" name="SK-4-img-11" descr="preencoded.png"/>
          <p:cNvPicPr>
            <a:picLocks noChangeAspect="1"/>
          </p:cNvPicPr>
          <p:nvPr/>
        </p:nvPicPr>
        <p:blipFill>
          <a:blip r:embed="rId8"/>
          <a:stretch>
            <a:fillRect/>
          </a:stretch>
        </p:blipFill>
        <p:spPr>
          <a:xfrm>
            <a:off x="6091238" y="5884069"/>
            <a:ext cx="9525" cy="610344"/>
          </a:xfrm>
          <a:prstGeom prst="rect">
            <a:avLst/>
          </a:prstGeom>
        </p:spPr>
      </p:pic>
      <p:pic>
        <p:nvPicPr>
          <p:cNvPr id="13" name="SK-4-img-12" descr="preencoded.png"/>
          <p:cNvPicPr>
            <a:picLocks noChangeAspect="1"/>
          </p:cNvPicPr>
          <p:nvPr/>
        </p:nvPicPr>
        <p:blipFill>
          <a:blip r:embed="rId8"/>
          <a:stretch>
            <a:fillRect/>
          </a:stretch>
        </p:blipFill>
        <p:spPr>
          <a:xfrm>
            <a:off x="8736806" y="5884069"/>
            <a:ext cx="9525" cy="610344"/>
          </a:xfrm>
          <a:prstGeom prst="rect">
            <a:avLst/>
          </a:prstGeom>
        </p:spPr>
      </p:pic>
      <p:pic>
        <p:nvPicPr>
          <p:cNvPr id="17" name="SK-4-img-16" descr="preencoded.png"/>
          <p:cNvPicPr>
            <a:picLocks noChangeAspect="1"/>
          </p:cNvPicPr>
          <p:nvPr/>
        </p:nvPicPr>
        <p:blipFill>
          <a:blip r:embed="rId9"/>
          <a:stretch>
            <a:fillRect/>
          </a:stretch>
        </p:blipFill>
        <p:spPr>
          <a:xfrm>
            <a:off x="8961090" y="5822305"/>
            <a:ext cx="255984" cy="246757"/>
          </a:xfrm>
          <a:prstGeom prst="rect">
            <a:avLst/>
          </a:prstGeom>
        </p:spPr>
      </p:pic>
      <p:pic>
        <p:nvPicPr>
          <p:cNvPr id="18" name="SK-4-img-17" descr="preencoded.png"/>
          <p:cNvPicPr>
            <a:picLocks noChangeAspect="1"/>
          </p:cNvPicPr>
          <p:nvPr/>
        </p:nvPicPr>
        <p:blipFill>
          <a:blip r:embed="rId10"/>
          <a:stretch>
            <a:fillRect/>
          </a:stretch>
        </p:blipFill>
        <p:spPr>
          <a:xfrm>
            <a:off x="6278761" y="5815459"/>
            <a:ext cx="292596" cy="239911"/>
          </a:xfrm>
          <a:prstGeom prst="rect">
            <a:avLst/>
          </a:prstGeom>
        </p:spPr>
      </p:pic>
      <p:pic>
        <p:nvPicPr>
          <p:cNvPr id="19" name="SK-4-img-18" descr="preencoded.png"/>
          <p:cNvPicPr>
            <a:picLocks noChangeAspect="1"/>
          </p:cNvPicPr>
          <p:nvPr/>
        </p:nvPicPr>
        <p:blipFill>
          <a:blip r:embed="rId11"/>
          <a:stretch>
            <a:fillRect/>
          </a:stretch>
        </p:blipFill>
        <p:spPr>
          <a:xfrm>
            <a:off x="3620988" y="5788075"/>
            <a:ext cx="219373" cy="274290"/>
          </a:xfrm>
          <a:prstGeom prst="rect">
            <a:avLst/>
          </a:prstGeom>
        </p:spPr>
      </p:pic>
      <p:pic>
        <p:nvPicPr>
          <p:cNvPr id="20" name="SK-4-img-19" descr="preencoded.png"/>
          <p:cNvPicPr>
            <a:picLocks noChangeAspect="1"/>
          </p:cNvPicPr>
          <p:nvPr/>
        </p:nvPicPr>
        <p:blipFill>
          <a:blip r:embed="rId12"/>
          <a:stretch>
            <a:fillRect/>
          </a:stretch>
        </p:blipFill>
        <p:spPr>
          <a:xfrm>
            <a:off x="841177" y="5815459"/>
            <a:ext cx="255984" cy="226219"/>
          </a:xfrm>
          <a:prstGeom prst="rect">
            <a:avLst/>
          </a:prstGeom>
        </p:spPr>
      </p:pic>
      <p:pic>
        <p:nvPicPr>
          <p:cNvPr id="21" name="SK-4-img-20" descr="preencoded.png"/>
          <p:cNvPicPr>
            <a:picLocks noChangeAspect="1"/>
          </p:cNvPicPr>
          <p:nvPr/>
        </p:nvPicPr>
        <p:blipFill>
          <a:blip r:embed="rId13"/>
          <a:stretch>
            <a:fillRect/>
          </a:stretch>
        </p:blipFill>
        <p:spPr>
          <a:xfrm>
            <a:off x="5449788" y="4711303"/>
            <a:ext cx="438894" cy="301675"/>
          </a:xfrm>
          <a:prstGeom prst="rect">
            <a:avLst/>
          </a:prstGeom>
        </p:spPr>
      </p:pic>
      <p:sp>
        <p:nvSpPr>
          <p:cNvPr id="22" name="SK-4-text-21"/>
          <p:cNvSpPr/>
          <p:nvPr/>
        </p:nvSpPr>
        <p:spPr>
          <a:xfrm>
            <a:off x="548580" y="342900"/>
            <a:ext cx="7105650"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D9534F"/>
                </a:solidFill>
                <a:effectLst/>
                <a:uLnTx/>
                <a:uFillTx/>
                <a:latin typeface="Montserrat" pitchFamily="34" charset="0"/>
                <a:ea typeface="Montserrat" pitchFamily="34" charset="-122"/>
                <a:cs typeface="Montserrat" pitchFamily="34" charset="-120"/>
              </a:rPr>
              <a:t>LYMPHOMA COALITION • EHA2026</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4-text-23"/>
          <p:cNvSpPr/>
          <p:nvPr/>
        </p:nvSpPr>
        <p:spPr>
          <a:xfrm>
            <a:off x="548580" y="671959"/>
            <a:ext cx="11643420" cy="45943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3B49"/>
                </a:solidFill>
                <a:effectLst/>
                <a:uLnTx/>
                <a:uFillTx/>
                <a:latin typeface="Montserrat" pitchFamily="34" charset="0"/>
                <a:ea typeface="Montserrat" pitchFamily="34" charset="-122"/>
                <a:cs typeface="Montserrat" pitchFamily="34" charset="-120"/>
              </a:rPr>
              <a:t>Carga Sistémica del Diagnóstico Erróneo</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4-text-24"/>
          <p:cNvSpPr/>
          <p:nvPr/>
        </p:nvSpPr>
        <p:spPr>
          <a:xfrm>
            <a:off x="536377" y="1364605"/>
            <a:ext cx="11655623" cy="34290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666666"/>
                </a:solidFill>
                <a:effectLst/>
                <a:uLnTx/>
                <a:uFillTx/>
                <a:latin typeface="Open Sans" pitchFamily="34" charset="0"/>
                <a:ea typeface="Open Sans" pitchFamily="34" charset="-122"/>
                <a:cs typeface="Open Sans" pitchFamily="34" charset="-120"/>
              </a:rPr>
              <a:t>Impacto clínico, psicológico y sistémico — y qué hacer al respecto</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4-text-25"/>
          <p:cNvSpPr/>
          <p:nvPr/>
        </p:nvSpPr>
        <p:spPr>
          <a:xfrm>
            <a:off x="548580" y="1947565"/>
            <a:ext cx="9592627" cy="30167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003B49"/>
                </a:solidFill>
                <a:effectLst/>
                <a:uLnTx/>
                <a:uFillTx/>
                <a:latin typeface="Montserrat" pitchFamily="34" charset="0"/>
                <a:ea typeface="Montserrat" pitchFamily="34" charset="-122"/>
                <a:cs typeface="Montserrat" pitchFamily="34" charset="-120"/>
              </a:rPr>
              <a:t>El patrón en 5 países europeos</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4-text-26"/>
          <p:cNvSpPr/>
          <p:nvPr/>
        </p:nvSpPr>
        <p:spPr>
          <a:xfrm>
            <a:off x="694879" y="2482453"/>
            <a:ext cx="10029825" cy="23991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1 — Espera prolongada: 2 — Más visitas médicas: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4-text-27"/>
          <p:cNvSpPr/>
          <p:nvPr/>
        </p:nvSpPr>
        <p:spPr>
          <a:xfrm>
            <a:off x="694879" y="2863306"/>
            <a:ext cx="4986486" cy="411361"/>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85C33"/>
                </a:solidFill>
                <a:effectLst/>
                <a:uLnTx/>
                <a:uFillTx/>
                <a:latin typeface="Open Sans" pitchFamily="34" charset="0"/>
                <a:ea typeface="Open Sans" pitchFamily="34" charset="-122"/>
                <a:cs typeface="Open Sans" pitchFamily="34" charset="-120"/>
              </a:rPr>
              <a:t>31% </a:t>
            </a:r>
            <a:r>
              <a:rPr kumimoji="0" lang="en-US" sz="1350" b="1" i="0" u="none" strike="noStrike" kern="1200" cap="none" spc="0" normalizeH="0" baseline="0" noProof="0" dirty="0">
                <a:ln>
                  <a:noFill/>
                </a:ln>
                <a:solidFill>
                  <a:srgbClr val="E85C33"/>
                </a:solidFill>
                <a:effectLst/>
                <a:uLnTx/>
                <a:uFillTx/>
                <a:latin typeface="Open Sans" pitchFamily="34" charset="0"/>
                <a:ea typeface="Open Sans" pitchFamily="34" charset="-122"/>
                <a:cs typeface="Open Sans" pitchFamily="34" charset="-120"/>
              </a:rPr>
              <a:t>de pacientes mal diagnosticados esperaron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85C33"/>
                </a:solidFill>
                <a:effectLst/>
                <a:uLnTx/>
                <a:uFillTx/>
                <a:latin typeface="Open Sans" pitchFamily="34" charset="0"/>
                <a:ea typeface="Open Sans" pitchFamily="34" charset="-122"/>
                <a:cs typeface="Open Sans" pitchFamily="34" charset="-120"/>
              </a:rPr>
              <a:t>3+ meses para confirmación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4-text-28"/>
          <p:cNvSpPr/>
          <p:nvPr/>
        </p:nvSpPr>
        <p:spPr>
          <a:xfrm>
            <a:off x="1926282" y="3284934"/>
            <a:ext cx="9098280" cy="18514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85000"/>
                    <a:lumOff val="15000"/>
                  </a:schemeClr>
                </a:solidFill>
                <a:effectLst/>
                <a:uLnTx/>
                <a:uFillTx/>
                <a:latin typeface="Open Sans" pitchFamily="34" charset="0"/>
                <a:ea typeface="Open Sans" pitchFamily="34" charset="-122"/>
                <a:cs typeface="Open Sans" pitchFamily="34" charset="-120"/>
              </a:rPr>
              <a:t>vs. solo 14% de los diagnosticados correctamente</a:t>
            </a:r>
            <a:endParaRPr kumimoji="0" lang="en-US" sz="1200" b="0" i="0" u="none" strike="noStrike" kern="1200" cap="none" spc="0" normalizeH="0" baseline="0" noProof="0" dirty="0">
              <a:ln>
                <a:noFill/>
              </a:ln>
              <a:solidFill>
                <a:schemeClr val="tx1">
                  <a:lumMod val="85000"/>
                  <a:lumOff val="15000"/>
                </a:schemeClr>
              </a:solidFill>
              <a:effectLst/>
              <a:uLnTx/>
              <a:uFillTx/>
              <a:latin typeface="Calibri" panose="020F0502020204030204"/>
              <a:ea typeface="+mn-ea"/>
              <a:cs typeface="+mn-cs"/>
            </a:endParaRPr>
          </a:p>
        </p:txBody>
      </p:sp>
      <p:sp>
        <p:nvSpPr>
          <p:cNvPr id="30" name="SK-4-text-29"/>
          <p:cNvSpPr/>
          <p:nvPr/>
        </p:nvSpPr>
        <p:spPr>
          <a:xfrm>
            <a:off x="682675" y="3614142"/>
            <a:ext cx="5366385" cy="24675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2 — Espera </a:t>
            </a:r>
            <a:r>
              <a:rPr lang="en-US" sz="1350" b="1" dirty="0">
                <a:solidFill>
                  <a:srgbClr val="000000"/>
                </a:solidFill>
                <a:latin typeface="Open Sans" pitchFamily="34" charset="0"/>
                <a:ea typeface="Open Sans" pitchFamily="34" charset="-122"/>
                <a:cs typeface="Open Sans" pitchFamily="34" charset="-120"/>
              </a:rPr>
              <a:t>y </a:t>
            </a:r>
            <a:r>
              <a:rPr lang="en-US" sz="1350" b="1" dirty="0" err="1">
                <a:solidFill>
                  <a:srgbClr val="000000"/>
                </a:solidFill>
                <a:latin typeface="Open Sans" pitchFamily="34" charset="0"/>
                <a:ea typeface="Open Sans" pitchFamily="34" charset="-122"/>
                <a:cs typeface="Open Sans" pitchFamily="34" charset="-120"/>
              </a:rPr>
              <a:t>retraso</a:t>
            </a:r>
            <a:r>
              <a:rPr lang="en-US" sz="1350" b="1" dirty="0">
                <a:solidFill>
                  <a:srgbClr val="000000"/>
                </a:solidFill>
                <a:latin typeface="Open Sans" pitchFamily="34" charset="0"/>
                <a:ea typeface="Open Sans" pitchFamily="34" charset="-122"/>
                <a:cs typeface="Open Sans" pitchFamily="34" charset="-120"/>
              </a:rPr>
              <a:t> del </a:t>
            </a:r>
            <a:r>
              <a:rPr lang="en-US" sz="1350" b="1" dirty="0" err="1">
                <a:solidFill>
                  <a:srgbClr val="000000"/>
                </a:solidFill>
                <a:latin typeface="Open Sans" pitchFamily="34" charset="0"/>
                <a:ea typeface="Open Sans" pitchFamily="34" charset="-122"/>
                <a:cs typeface="Open Sans" pitchFamily="34" charset="-120"/>
              </a:rPr>
              <a:t>diagnóstico</a:t>
            </a:r>
            <a:r>
              <a:rPr kumimoji="0" lang="en-US" sz="1350"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4-text-30"/>
          <p:cNvSpPr/>
          <p:nvPr/>
        </p:nvSpPr>
        <p:spPr>
          <a:xfrm>
            <a:off x="694879" y="4025233"/>
            <a:ext cx="4962079" cy="404515"/>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85C33"/>
                </a:solidFill>
                <a:effectLst/>
                <a:uLnTx/>
                <a:uFillTx/>
                <a:latin typeface="Open Sans" pitchFamily="34" charset="0"/>
                <a:ea typeface="Open Sans" pitchFamily="34" charset="-122"/>
                <a:cs typeface="Open Sans" pitchFamily="34" charset="-120"/>
              </a:rPr>
              <a:t>69% </a:t>
            </a:r>
            <a:r>
              <a:rPr kumimoji="0" lang="en-US" sz="1350" b="1" i="0" u="none" strike="noStrike" kern="1200" cap="none" spc="0" normalizeH="0" baseline="0" noProof="0" dirty="0">
                <a:ln>
                  <a:noFill/>
                </a:ln>
                <a:solidFill>
                  <a:srgbClr val="E85C33"/>
                </a:solidFill>
                <a:effectLst/>
                <a:uLnTx/>
                <a:uFillTx/>
                <a:latin typeface="Open Sans" pitchFamily="34" charset="0"/>
                <a:ea typeface="Open Sans" pitchFamily="34" charset="-122"/>
                <a:cs typeface="Open Sans" pitchFamily="34" charset="-120"/>
              </a:rPr>
              <a:t>de pacientes mal diagnosticados tuvieron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85C33"/>
                </a:solidFill>
                <a:effectLst/>
                <a:uLnTx/>
                <a:uFillTx/>
                <a:latin typeface="Open Sans" pitchFamily="34" charset="0"/>
                <a:ea typeface="Open Sans" pitchFamily="34" charset="-122"/>
                <a:cs typeface="Open Sans" pitchFamily="34" charset="-120"/>
              </a:rPr>
              <a:t>3+ consultas antes del diagnóstico correcto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4-text-31"/>
          <p:cNvSpPr/>
          <p:nvPr/>
        </p:nvSpPr>
        <p:spPr>
          <a:xfrm>
            <a:off x="1926282" y="4460974"/>
            <a:ext cx="8183880" cy="18514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lumMod val="85000"/>
                    <a:lumOff val="15000"/>
                  </a:schemeClr>
                </a:solidFill>
                <a:effectLst/>
                <a:uLnTx/>
                <a:uFillTx/>
                <a:latin typeface="Open Sans" pitchFamily="34" charset="0"/>
                <a:ea typeface="Open Sans" pitchFamily="34" charset="-122"/>
                <a:cs typeface="Open Sans" pitchFamily="34" charset="-120"/>
              </a:rPr>
              <a:t>vs. 35% de los diagnosticados correctamente</a:t>
            </a:r>
            <a:endParaRPr kumimoji="0" lang="en-US" sz="1200" b="0" i="0" u="none" strike="noStrike" kern="1200" cap="none" spc="0" normalizeH="0" baseline="0" noProof="0" dirty="0">
              <a:ln>
                <a:noFill/>
              </a:ln>
              <a:solidFill>
                <a:schemeClr val="tx1">
                  <a:lumMod val="85000"/>
                  <a:lumOff val="15000"/>
                </a:schemeClr>
              </a:solidFill>
              <a:effectLst/>
              <a:uLnTx/>
              <a:uFillTx/>
              <a:latin typeface="Calibri" panose="020F0502020204030204"/>
              <a:ea typeface="+mn-ea"/>
              <a:cs typeface="+mn-cs"/>
            </a:endParaRPr>
          </a:p>
        </p:txBody>
      </p:sp>
      <p:sp>
        <p:nvSpPr>
          <p:cNvPr id="33" name="SK-4-text-32"/>
          <p:cNvSpPr/>
          <p:nvPr/>
        </p:nvSpPr>
        <p:spPr>
          <a:xfrm>
            <a:off x="572988" y="4731990"/>
            <a:ext cx="11619012"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666666"/>
                </a:solidFill>
                <a:effectLst/>
                <a:uLnTx/>
                <a:uFillTx/>
                <a:latin typeface="Open Sans" pitchFamily="34" charset="0"/>
                <a:ea typeface="Open Sans" pitchFamily="34" charset="-122"/>
                <a:cs typeface="Open Sans" pitchFamily="34" charset="-120"/>
              </a:rPr>
              <a:t>*Patrón consistente en Bélgica, Bulgaria, Francia, Italia y Reino Unido</a:t>
            </a:r>
            <a:endPar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4-text-33"/>
          <p:cNvSpPr/>
          <p:nvPr/>
        </p:nvSpPr>
        <p:spPr>
          <a:xfrm>
            <a:off x="6327577" y="1940719"/>
            <a:ext cx="5374957"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003B49"/>
                </a:solidFill>
                <a:effectLst/>
                <a:uLnTx/>
                <a:uFillTx/>
                <a:latin typeface="Montserrat" pitchFamily="34" charset="0"/>
                <a:ea typeface="Montserrat" pitchFamily="34" charset="-122"/>
                <a:cs typeface="Montserrat" pitchFamily="34" charset="-120"/>
              </a:rPr>
              <a:t>Las consecuencias</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4-text-34"/>
          <p:cNvSpPr/>
          <p:nvPr/>
        </p:nvSpPr>
        <p:spPr>
          <a:xfrm>
            <a:off x="6303169" y="2413992"/>
            <a:ext cx="5888831"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 Retrasos en el tratamiento</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4-text-35"/>
          <p:cNvSpPr/>
          <p:nvPr/>
        </p:nvSpPr>
        <p:spPr>
          <a:xfrm>
            <a:off x="6620173" y="2701975"/>
            <a:ext cx="5571827"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Cada semana cuenta en un linfoma agresivo como el DLBCL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K-4-text-36"/>
          <p:cNvSpPr/>
          <p:nvPr/>
        </p:nvSpPr>
        <p:spPr>
          <a:xfrm>
            <a:off x="6632377" y="2928342"/>
            <a:ext cx="5559623"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 los retrasos pueden comprometer el pronóstico.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K-4-text-37"/>
          <p:cNvSpPr/>
          <p:nvPr/>
        </p:nvSpPr>
        <p:spPr>
          <a:xfrm>
            <a:off x="6303169" y="3374082"/>
            <a:ext cx="5888831"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 Mayor carga psicológica</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K-4-text-38"/>
          <p:cNvSpPr/>
          <p:nvPr/>
        </p:nvSpPr>
        <p:spPr>
          <a:xfrm>
            <a:off x="6620173" y="3655219"/>
            <a:ext cx="4486573" cy="432048"/>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La incertidumbre diagnóstica prolongada genera estrés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severo en pacientes y cuidadores.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K-4-text-39"/>
          <p:cNvSpPr/>
          <p:nvPr/>
        </p:nvSpPr>
        <p:spPr>
          <a:xfrm>
            <a:off x="6303169" y="4306788"/>
            <a:ext cx="5888831"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25"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 Presión sobre el sistema sanitario</a:t>
            </a:r>
            <a:endParaRPr kumimoji="0" lang="en-US" sz="17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SK-4-text-40"/>
          <p:cNvSpPr/>
          <p:nvPr/>
        </p:nvSpPr>
        <p:spPr>
          <a:xfrm>
            <a:off x="6620173" y="4601617"/>
            <a:ext cx="4766965" cy="425053"/>
          </a:xfrm>
          <a:prstGeom prst="rect">
            <a:avLst/>
          </a:prstGeom>
          <a:noFill/>
          <a:ln/>
        </p:spPr>
        <p:txBody>
          <a:bodyPr vert="horz" wrap="none" lIns="0" tIns="0" rIns="0" bIns="0" rtlCol="0" anchor="ctr"/>
          <a:lstStyle/>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Más consultas, más pruebas, más derivaciones evitables —</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62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costes humanos y económicos innecesarios.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K-4-text-41"/>
          <p:cNvSpPr/>
          <p:nvPr/>
        </p:nvSpPr>
        <p:spPr>
          <a:xfrm>
            <a:off x="719286" y="5397103"/>
            <a:ext cx="11087100" cy="26744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B49"/>
                </a:solidFill>
                <a:effectLst/>
                <a:uLnTx/>
                <a:uFillTx/>
                <a:latin typeface="Montserrat" pitchFamily="34" charset="0"/>
                <a:ea typeface="Montserrat" pitchFamily="34" charset="-122"/>
                <a:cs typeface="Montserrat" pitchFamily="34" charset="-120"/>
              </a:rPr>
              <a:t>Llamada a la Acción — Lymphoma Coalition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K-4-text-42"/>
          <p:cNvSpPr/>
          <p:nvPr/>
        </p:nvSpPr>
        <p:spPr>
          <a:xfrm>
            <a:off x="1133773" y="5822305"/>
            <a:ext cx="310324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 Formación AP</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SK-4-text-43"/>
          <p:cNvSpPr/>
          <p:nvPr/>
        </p:nvSpPr>
        <p:spPr>
          <a:xfrm>
            <a:off x="804565" y="6103590"/>
            <a:ext cx="2340769" cy="548580"/>
          </a:xfrm>
          <a:prstGeom prst="rect">
            <a:avLst/>
          </a:prstGeom>
          <a:noFill/>
          <a:ln/>
        </p:spPr>
        <p:txBody>
          <a:bodyPr vert="horz" wrap="none" lIns="0" tIns="0" rIns="0" bIns="0" rtlCol="0" anchor="ct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Capacitar a médicos de atención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primaria en reconocimiento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precoz de linfoma*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K-4-text-44"/>
          <p:cNvSpPr/>
          <p:nvPr/>
        </p:nvSpPr>
        <p:spPr>
          <a:xfrm>
            <a:off x="3876973" y="5829300"/>
            <a:ext cx="3103245" cy="23991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 Vías rápidas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K-4-text-45"/>
          <p:cNvSpPr/>
          <p:nvPr/>
        </p:nvSpPr>
        <p:spPr>
          <a:xfrm>
            <a:off x="3572173" y="6103590"/>
            <a:ext cx="2352973" cy="377130"/>
          </a:xfrm>
          <a:prstGeom prst="rect">
            <a:avLst/>
          </a:prstGeom>
          <a:noFill/>
          <a:ln/>
        </p:spPr>
        <p:txBody>
          <a:bodyPr vert="horz" wrap="none" lIns="0" tIns="0" rIns="0" bIns="0" rtlCol="0" anchor="ct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Establecer circuitos diagnósticos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ágiles desde la sospecha clínica*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SK-4-text-46"/>
          <p:cNvSpPr/>
          <p:nvPr/>
        </p:nvSpPr>
        <p:spPr>
          <a:xfrm>
            <a:off x="6571357" y="5849838"/>
            <a:ext cx="4131945"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 Apoyo psicológico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SK-4-text-47"/>
          <p:cNvSpPr/>
          <p:nvPr/>
        </p:nvSpPr>
        <p:spPr>
          <a:xfrm>
            <a:off x="6230094" y="6110436"/>
            <a:ext cx="2084784" cy="541734"/>
          </a:xfrm>
          <a:prstGeom prst="rect">
            <a:avLst/>
          </a:prstGeom>
          <a:noFill/>
          <a:ln/>
        </p:spPr>
        <p:txBody>
          <a:bodyPr vert="horz" wrap="none" lIns="0" tIns="0" rIns="0" bIns="0" rtlCol="0" anchor="ct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Acompañamiento durante el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período de incertidumbre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diagnóstica*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SK-4-text-48"/>
          <p:cNvSpPr/>
          <p:nvPr/>
        </p:nvSpPr>
        <p:spPr>
          <a:xfrm>
            <a:off x="9217075" y="5842992"/>
            <a:ext cx="2974925" cy="239911"/>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Open Sans" pitchFamily="34" charset="0"/>
                <a:ea typeface="Open Sans" pitchFamily="34" charset="-122"/>
                <a:cs typeface="Open Sans" pitchFamily="34" charset="-120"/>
              </a:rPr>
              <a:t>📊 Registros diagnósticos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SK-4-text-49"/>
          <p:cNvSpPr/>
          <p:nvPr/>
        </p:nvSpPr>
        <p:spPr>
          <a:xfrm>
            <a:off x="8924479" y="6110436"/>
            <a:ext cx="2426196" cy="370284"/>
          </a:xfrm>
          <a:prstGeom prst="rect">
            <a:avLst/>
          </a:prstGeom>
          <a:noFill/>
          <a:ln/>
        </p:spPr>
        <p:txBody>
          <a:bodyPr vert="horz" wrap="none" lIns="0" tIns="0" rIns="0" bIns="0" rtlCol="0" anchor="ct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Monitorear retrasos para mejorar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Open Sans" pitchFamily="34" charset="0"/>
                <a:ea typeface="Open Sans" pitchFamily="34" charset="-122"/>
                <a:cs typeface="Open Sans" pitchFamily="34" charset="-120"/>
              </a:rPr>
              <a:t>la equidad en el diagnóstico*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2" name="Picture 51">
            <a:extLst>
              <a:ext uri="{FF2B5EF4-FFF2-40B4-BE49-F238E27FC236}">
                <a16:creationId xmlns:a16="http://schemas.microsoft.com/office/drawing/2014/main" id="{56EB659B-C11A-A058-6EE0-982017099E6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129650" y="-1668"/>
            <a:ext cx="3062350" cy="10370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621655" y="1265932"/>
            <a:ext cx="1377553" cy="19050"/>
          </a:xfrm>
          <a:prstGeom prst="rect">
            <a:avLst/>
          </a:prstGeom>
        </p:spPr>
      </p:pic>
      <p:pic>
        <p:nvPicPr>
          <p:cNvPr id="5" name="SK-5-img-4" descr="preencoded.png"/>
          <p:cNvPicPr>
            <a:picLocks noChangeAspect="1"/>
          </p:cNvPicPr>
          <p:nvPr/>
        </p:nvPicPr>
        <p:blipFill>
          <a:blip r:embed="rId5"/>
          <a:stretch>
            <a:fillRect/>
          </a:stretch>
        </p:blipFill>
        <p:spPr>
          <a:xfrm>
            <a:off x="0" y="4288857"/>
            <a:ext cx="548580" cy="781794"/>
          </a:xfrm>
          <a:prstGeom prst="rect">
            <a:avLst/>
          </a:prstGeom>
        </p:spPr>
      </p:pic>
      <p:pic>
        <p:nvPicPr>
          <p:cNvPr id="6" name="SK-5-img-5" descr="preencoded.png"/>
          <p:cNvPicPr>
            <a:picLocks noChangeAspect="1"/>
          </p:cNvPicPr>
          <p:nvPr/>
        </p:nvPicPr>
        <p:blipFill>
          <a:blip r:embed="rId6"/>
          <a:stretch>
            <a:fillRect/>
          </a:stretch>
        </p:blipFill>
        <p:spPr>
          <a:xfrm>
            <a:off x="621655" y="1463504"/>
            <a:ext cx="5730180" cy="4293096"/>
          </a:xfrm>
          <a:prstGeom prst="rect">
            <a:avLst/>
          </a:prstGeom>
        </p:spPr>
      </p:pic>
      <p:pic>
        <p:nvPicPr>
          <p:cNvPr id="7" name="SK-5-img-6" descr="preencoded.png"/>
          <p:cNvPicPr>
            <a:picLocks noChangeAspect="1"/>
          </p:cNvPicPr>
          <p:nvPr/>
        </p:nvPicPr>
        <p:blipFill>
          <a:blip r:embed="rId7"/>
          <a:stretch>
            <a:fillRect/>
          </a:stretch>
        </p:blipFill>
        <p:spPr>
          <a:xfrm>
            <a:off x="926455" y="3893272"/>
            <a:ext cx="5120580" cy="9525"/>
          </a:xfrm>
          <a:prstGeom prst="rect">
            <a:avLst/>
          </a:prstGeom>
        </p:spPr>
      </p:pic>
      <p:pic>
        <p:nvPicPr>
          <p:cNvPr id="8" name="SK-5-img-7" descr="preencoded.png"/>
          <p:cNvPicPr>
            <a:picLocks noChangeAspect="1"/>
          </p:cNvPicPr>
          <p:nvPr/>
        </p:nvPicPr>
        <p:blipFill>
          <a:blip r:embed="rId8"/>
          <a:stretch>
            <a:fillRect/>
          </a:stretch>
        </p:blipFill>
        <p:spPr>
          <a:xfrm>
            <a:off x="6522690" y="1463504"/>
            <a:ext cx="5108377" cy="829717"/>
          </a:xfrm>
          <a:prstGeom prst="rect">
            <a:avLst/>
          </a:prstGeom>
        </p:spPr>
      </p:pic>
      <p:pic>
        <p:nvPicPr>
          <p:cNvPr id="9" name="SK-5-img-8" descr="preencoded.png"/>
          <p:cNvPicPr>
            <a:picLocks noChangeAspect="1"/>
          </p:cNvPicPr>
          <p:nvPr/>
        </p:nvPicPr>
        <p:blipFill>
          <a:blip r:embed="rId9"/>
          <a:stretch>
            <a:fillRect/>
          </a:stretch>
        </p:blipFill>
        <p:spPr>
          <a:xfrm>
            <a:off x="6522690" y="1463504"/>
            <a:ext cx="194965" cy="829717"/>
          </a:xfrm>
          <a:prstGeom prst="rect">
            <a:avLst/>
          </a:prstGeom>
        </p:spPr>
      </p:pic>
      <p:pic>
        <p:nvPicPr>
          <p:cNvPr id="10" name="SK-5-img-9" descr="preencoded.png"/>
          <p:cNvPicPr>
            <a:picLocks noChangeAspect="1"/>
          </p:cNvPicPr>
          <p:nvPr/>
        </p:nvPicPr>
        <p:blipFill>
          <a:blip r:embed="rId10"/>
          <a:stretch>
            <a:fillRect/>
          </a:stretch>
        </p:blipFill>
        <p:spPr>
          <a:xfrm>
            <a:off x="6522690" y="2396061"/>
            <a:ext cx="5108377" cy="1028700"/>
          </a:xfrm>
          <a:prstGeom prst="rect">
            <a:avLst/>
          </a:prstGeom>
        </p:spPr>
      </p:pic>
      <p:pic>
        <p:nvPicPr>
          <p:cNvPr id="11" name="SK-5-img-10" descr="preencoded.png"/>
          <p:cNvPicPr>
            <a:picLocks noChangeAspect="1"/>
          </p:cNvPicPr>
          <p:nvPr/>
        </p:nvPicPr>
        <p:blipFill>
          <a:blip r:embed="rId11"/>
          <a:stretch>
            <a:fillRect/>
          </a:stretch>
        </p:blipFill>
        <p:spPr>
          <a:xfrm>
            <a:off x="6522690" y="2396061"/>
            <a:ext cx="194965" cy="1028700"/>
          </a:xfrm>
          <a:prstGeom prst="rect">
            <a:avLst/>
          </a:prstGeom>
        </p:spPr>
      </p:pic>
      <p:pic>
        <p:nvPicPr>
          <p:cNvPr id="12" name="SK-5-img-11" descr="preencoded.png"/>
          <p:cNvPicPr>
            <a:picLocks noChangeAspect="1"/>
          </p:cNvPicPr>
          <p:nvPr/>
        </p:nvPicPr>
        <p:blipFill>
          <a:blip r:embed="rId12"/>
          <a:stretch>
            <a:fillRect/>
          </a:stretch>
        </p:blipFill>
        <p:spPr>
          <a:xfrm>
            <a:off x="6522690" y="3527750"/>
            <a:ext cx="5108377" cy="2084784"/>
          </a:xfrm>
          <a:prstGeom prst="rect">
            <a:avLst/>
          </a:prstGeom>
        </p:spPr>
      </p:pic>
      <p:pic>
        <p:nvPicPr>
          <p:cNvPr id="13" name="SK-5-img-12" descr="preencoded.png"/>
          <p:cNvPicPr>
            <a:picLocks noChangeAspect="1"/>
          </p:cNvPicPr>
          <p:nvPr/>
        </p:nvPicPr>
        <p:blipFill>
          <a:blip r:embed="rId13"/>
          <a:stretch>
            <a:fillRect/>
          </a:stretch>
        </p:blipFill>
        <p:spPr>
          <a:xfrm>
            <a:off x="0" y="6532959"/>
            <a:ext cx="10728871" cy="19050"/>
          </a:xfrm>
          <a:prstGeom prst="rect">
            <a:avLst/>
          </a:prstGeom>
        </p:spPr>
      </p:pic>
      <p:pic>
        <p:nvPicPr>
          <p:cNvPr id="15" name="SK-5-img-14" descr="preencoded.png"/>
          <p:cNvPicPr>
            <a:picLocks noChangeAspect="1"/>
          </p:cNvPicPr>
          <p:nvPr/>
        </p:nvPicPr>
        <p:blipFill>
          <a:blip r:embed="rId14"/>
          <a:stretch>
            <a:fillRect/>
          </a:stretch>
        </p:blipFill>
        <p:spPr>
          <a:xfrm>
            <a:off x="6510486" y="3589365"/>
            <a:ext cx="5096173" cy="2294339"/>
          </a:xfrm>
          <a:prstGeom prst="rect">
            <a:avLst/>
          </a:prstGeom>
        </p:spPr>
      </p:pic>
      <p:sp>
        <p:nvSpPr>
          <p:cNvPr id="16" name="SK-5-text-15"/>
          <p:cNvSpPr/>
          <p:nvPr/>
        </p:nvSpPr>
        <p:spPr>
          <a:xfrm>
            <a:off x="536377" y="329059"/>
            <a:ext cx="11655623"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E57373"/>
                </a:solidFill>
                <a:effectLst/>
                <a:uLnTx/>
                <a:uFillTx/>
                <a:latin typeface="Roboto" pitchFamily="34" charset="0"/>
                <a:ea typeface="Roboto" pitchFamily="34" charset="-122"/>
                <a:cs typeface="Roboto" pitchFamily="34" charset="-120"/>
              </a:rPr>
              <a:t>EORTC / LYMPHOMA COALITION / MYELOMA PATIENTS EUROPE /ALAN · PF1385</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K-5-text-17"/>
          <p:cNvSpPr/>
          <p:nvPr/>
        </p:nvSpPr>
        <p:spPr>
          <a:xfrm>
            <a:off x="548580" y="671959"/>
            <a:ext cx="11643420" cy="50735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5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Desarrollo de </a:t>
            </a:r>
            <a:r>
              <a:rPr kumimoji="0" lang="en-US" sz="3450" b="1" i="0" u="none" strike="noStrike" kern="1200" cap="none" spc="0" normalizeH="0" baseline="0" noProof="0" dirty="0" err="1">
                <a:ln>
                  <a:noFill/>
                </a:ln>
                <a:solidFill>
                  <a:srgbClr val="004D40"/>
                </a:solidFill>
                <a:effectLst/>
                <a:uLnTx/>
                <a:uFillTx/>
                <a:latin typeface="Roboto" pitchFamily="34" charset="0"/>
                <a:ea typeface="Roboto" pitchFamily="34" charset="-122"/>
                <a:cs typeface="Roboto" pitchFamily="34" charset="-120"/>
              </a:rPr>
              <a:t>Módulo</a:t>
            </a:r>
            <a:r>
              <a:rPr kumimoji="0" lang="en-US" sz="345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 </a:t>
            </a:r>
            <a:r>
              <a:rPr lang="en-US" sz="3450" b="1" dirty="0">
                <a:solidFill>
                  <a:srgbClr val="004D40"/>
                </a:solidFill>
                <a:latin typeface="Roboto" pitchFamily="34" charset="0"/>
                <a:ea typeface="Roboto" pitchFamily="34" charset="-122"/>
                <a:cs typeface="Roboto" pitchFamily="34" charset="-120"/>
              </a:rPr>
              <a:t>PRO-</a:t>
            </a:r>
            <a:r>
              <a:rPr kumimoji="0" lang="en-US" sz="345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QoL para CAR-T y Bispecíficos</a:t>
            </a:r>
            <a:endParaRPr kumimoji="0" lang="en-US" sz="3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5-text-19"/>
          <p:cNvSpPr/>
          <p:nvPr/>
        </p:nvSpPr>
        <p:spPr>
          <a:xfrm>
            <a:off x="792361" y="1696569"/>
            <a:ext cx="6854190" cy="30167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¿Por qué este módulo?</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K-5-text-20"/>
          <p:cNvSpPr/>
          <p:nvPr/>
        </p:nvSpPr>
        <p:spPr>
          <a:xfrm>
            <a:off x="767953" y="2060007"/>
            <a:ext cx="5181600" cy="514350"/>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 Los instrumentos genéricos (QLQ-C30) no capturan la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experiencia real con CAR-T y bispecíficos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5-text-21"/>
          <p:cNvSpPr/>
          <p:nvPr/>
        </p:nvSpPr>
        <p:spPr>
          <a:xfrm>
            <a:off x="767953" y="2622429"/>
            <a:ext cx="4645075" cy="507355"/>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 No existen cuestionarios multilingües validados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específicos para estas terapias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5-text-22"/>
          <p:cNvSpPr/>
          <p:nvPr/>
        </p:nvSpPr>
        <p:spPr>
          <a:xfrm>
            <a:off x="767953" y="3184850"/>
            <a:ext cx="4181773" cy="514350"/>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 Linfoma, mieloma múltiple y leucemia: tres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poblaciones con experiencias distintas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5-text-23"/>
          <p:cNvSpPr/>
          <p:nvPr/>
        </p:nvSpPr>
        <p:spPr>
          <a:xfrm>
            <a:off x="780157" y="4028259"/>
            <a:ext cx="5600700" cy="27429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Metodología — Fase I</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5-text-24"/>
          <p:cNvSpPr/>
          <p:nvPr/>
        </p:nvSpPr>
        <p:spPr>
          <a:xfrm>
            <a:off x="767953" y="4357467"/>
            <a:ext cx="4986486" cy="740569"/>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 45 pacientes y 38 profesionales sanitarios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entrevistados en 7 países: Australia, Croacia, Francia,</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Alemania, Portugal, Países Bajos, Reino Unido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5-text-25"/>
          <p:cNvSpPr/>
          <p:nvPr/>
        </p:nvSpPr>
        <p:spPr>
          <a:xfrm>
            <a:off x="767953" y="5166794"/>
            <a:ext cx="5218063" cy="500509"/>
          </a:xfrm>
          <a:prstGeom prst="rect">
            <a:avLst/>
          </a:prstGeom>
          <a:noFill/>
          <a:ln/>
        </p:spPr>
        <p:txBody>
          <a:bodyPr vert="horz" wrap="none" lIns="0" tIns="0" rIns="0" bIns="0" rtlCol="0" anchor="ctr"/>
          <a:lstStyle/>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 Revisión bibliográfica + entrevistas semiestructuradas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98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según guidelines EORTC QLG</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5-text-26"/>
          <p:cNvSpPr/>
          <p:nvPr/>
        </p:nvSpPr>
        <p:spPr>
          <a:xfrm>
            <a:off x="6815286" y="1614267"/>
            <a:ext cx="3425875" cy="466279"/>
          </a:xfrm>
          <a:prstGeom prst="rect">
            <a:avLst/>
          </a:prstGeom>
          <a:noFill/>
          <a:ln/>
        </p:spPr>
        <p:txBody>
          <a:bodyPr vert="horz" wrap="none" lIns="0" tIns="0" rIns="0" bIns="0" rtlCol="0" anchor="ctr"/>
          <a:lstStyle/>
          <a:p>
            <a:pPr marL="0" marR="0" lvl="0" indent="0" algn="l" defTabSz="914400" rtl="0" eaLnBrk="1" fontAlgn="auto" latinLnBrk="0" hangingPunct="1">
              <a:lnSpc>
                <a:spcPts val="1890"/>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&gt;90 aspectos relevantes para la Calidad de Vida (</a:t>
            </a:r>
            <a:r>
              <a:rPr kumimoji="0" lang="en-US" sz="1575" b="0" i="0" u="none" strike="noStrike" kern="1200" cap="none" spc="0" normalizeH="0" baseline="0" noProof="0" dirty="0" err="1">
                <a:ln>
                  <a:noFill/>
                </a:ln>
                <a:solidFill>
                  <a:srgbClr val="000000"/>
                </a:solidFill>
                <a:effectLst/>
                <a:uLnTx/>
                <a:uFillTx/>
                <a:latin typeface="Roboto" pitchFamily="34" charset="0"/>
                <a:ea typeface="Roboto" pitchFamily="34" charset="-122"/>
                <a:cs typeface="Roboto" pitchFamily="34" charset="-120"/>
              </a:rPr>
              <a:t>HRQoL</a:t>
            </a:r>
            <a:r>
              <a:rPr kumimoji="0" lang="en-US" sz="15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90"/>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identificados en Fase I</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5-text-27"/>
          <p:cNvSpPr/>
          <p:nvPr/>
        </p:nvSpPr>
        <p:spPr>
          <a:xfrm>
            <a:off x="6839694" y="2704731"/>
            <a:ext cx="2563178" cy="40451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25" b="1" i="0" u="none" strike="noStrike" kern="1200" cap="none" spc="0" normalizeH="0" baseline="0" noProof="0" dirty="0">
                <a:ln>
                  <a:noFill/>
                </a:ln>
                <a:solidFill>
                  <a:srgbClr val="E57373"/>
                </a:solidFill>
                <a:effectLst/>
                <a:uLnTx/>
                <a:uFillTx/>
                <a:latin typeface="Roboto" pitchFamily="34" charset="0"/>
                <a:ea typeface="Roboto" pitchFamily="34" charset="-122"/>
                <a:cs typeface="Roboto" pitchFamily="34" charset="-120"/>
              </a:rPr>
              <a:t>~50%</a:t>
            </a:r>
            <a:endParaRPr kumimoji="0" lang="en-US" sz="29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5-text-28"/>
          <p:cNvSpPr/>
          <p:nvPr/>
        </p:nvSpPr>
        <p:spPr>
          <a:xfrm>
            <a:off x="8461177" y="2505896"/>
            <a:ext cx="2767459" cy="877788"/>
          </a:xfrm>
          <a:prstGeom prst="rect">
            <a:avLst/>
          </a:prstGeom>
          <a:noFill/>
          <a:ln/>
        </p:spPr>
        <p:txBody>
          <a:bodyPr vert="horz" wrap="none" lIns="0" tIns="0" rIns="0" bIns="0" rtlCol="0" anchor="ctr"/>
          <a:lstStyle/>
          <a:p>
            <a:pPr marL="0" marR="0" lvl="0" indent="0" algn="l" defTabSz="914400" rtl="0" eaLnBrk="1" fontAlgn="auto" latinLnBrk="0" hangingPunct="1">
              <a:lnSpc>
                <a:spcPts val="1733"/>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abordan bienestar psicosocial:</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733"/>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función cognitiva, distrés</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733"/>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emocional, cambios</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733"/>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conductuales</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5-text-29"/>
          <p:cNvSpPr/>
          <p:nvPr/>
        </p:nvSpPr>
        <p:spPr>
          <a:xfrm>
            <a:off x="6510486" y="5908291"/>
            <a:ext cx="5657106" cy="16445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*Póster PF1385 — EORTC Quality of Life Group, EHA2026</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5-text-30"/>
          <p:cNvSpPr/>
          <p:nvPr/>
        </p:nvSpPr>
        <p:spPr>
          <a:xfrm>
            <a:off x="524173" y="6631632"/>
            <a:ext cx="11667827" cy="18514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Michielsen K. et al. · EORTC QLG, Lymphoma Coalition, Myeloma Patients Europe · Póster PF1385, EHA2026</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a:extLst>
              <a:ext uri="{FF2B5EF4-FFF2-40B4-BE49-F238E27FC236}">
                <a16:creationId xmlns:a16="http://schemas.microsoft.com/office/drawing/2014/main" id="{F760F9A6-813A-750D-85A7-9847906417C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074466" y="101003"/>
            <a:ext cx="975587" cy="330383"/>
          </a:xfrm>
          <a:prstGeom prst="rect">
            <a:avLst/>
          </a:prstGeom>
        </p:spPr>
      </p:pic>
      <p:pic>
        <p:nvPicPr>
          <p:cNvPr id="34" name="Picture 33" descr="Acute Leukemia Advocates Network (ALAN) launched - ALAN">
            <a:extLst>
              <a:ext uri="{FF2B5EF4-FFF2-40B4-BE49-F238E27FC236}">
                <a16:creationId xmlns:a16="http://schemas.microsoft.com/office/drawing/2014/main" id="{C0430F84-50E0-3FBF-F4C4-70D3667130C7}"/>
              </a:ext>
            </a:extLst>
          </p:cNvPr>
          <p:cNvPicPr>
            <a:picLocks noChangeAspect="1"/>
          </p:cNvPicPr>
          <p:nvPr/>
        </p:nvPicPr>
        <p:blipFill>
          <a:blip r:embed="rId16"/>
          <a:srcRect t="31836" b="33768"/>
          <a:stretch>
            <a:fillRect/>
          </a:stretch>
        </p:blipFill>
        <p:spPr>
          <a:xfrm>
            <a:off x="9552393" y="137511"/>
            <a:ext cx="1049073" cy="259130"/>
          </a:xfrm>
          <a:prstGeom prst="rect">
            <a:avLst/>
          </a:prstGeom>
        </p:spPr>
      </p:pic>
      <p:pic>
        <p:nvPicPr>
          <p:cNvPr id="35" name="Picture 34" descr="Get involved in MPE patient-focused activities - Myeloma Patients Europe">
            <a:extLst>
              <a:ext uri="{FF2B5EF4-FFF2-40B4-BE49-F238E27FC236}">
                <a16:creationId xmlns:a16="http://schemas.microsoft.com/office/drawing/2014/main" id="{2560E7F7-7DB5-8814-751B-3AACAA95BA27}"/>
              </a:ext>
            </a:extLst>
          </p:cNvPr>
          <p:cNvPicPr>
            <a:picLocks noChangeAspect="1"/>
          </p:cNvPicPr>
          <p:nvPr/>
        </p:nvPicPr>
        <p:blipFill>
          <a:blip r:embed="rId17"/>
          <a:stretch>
            <a:fillRect/>
          </a:stretch>
        </p:blipFill>
        <p:spPr>
          <a:xfrm>
            <a:off x="9125785" y="101003"/>
            <a:ext cx="397514" cy="331355"/>
          </a:xfrm>
          <a:prstGeom prst="rect">
            <a:avLst/>
          </a:prstGeom>
        </p:spPr>
      </p:pic>
      <p:pic>
        <p:nvPicPr>
          <p:cNvPr id="36" name="Picture 35" descr="Legal Notice - EORTC">
            <a:extLst>
              <a:ext uri="{FF2B5EF4-FFF2-40B4-BE49-F238E27FC236}">
                <a16:creationId xmlns:a16="http://schemas.microsoft.com/office/drawing/2014/main" id="{63712740-D4AA-3D60-0566-5AB11B2974F9}"/>
              </a:ext>
            </a:extLst>
          </p:cNvPr>
          <p:cNvPicPr>
            <a:picLocks noChangeAspect="1"/>
          </p:cNvPicPr>
          <p:nvPr/>
        </p:nvPicPr>
        <p:blipFill>
          <a:blip r:embed="rId18"/>
          <a:stretch>
            <a:fillRect/>
          </a:stretch>
        </p:blipFill>
        <p:spPr>
          <a:xfrm>
            <a:off x="10701903" y="70422"/>
            <a:ext cx="1398159" cy="44916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4"/>
          <a:stretch>
            <a:fillRect/>
          </a:stretch>
        </p:blipFill>
        <p:spPr>
          <a:xfrm>
            <a:off x="609600" y="2047875"/>
            <a:ext cx="2011561" cy="19050"/>
          </a:xfrm>
          <a:prstGeom prst="rect">
            <a:avLst/>
          </a:prstGeom>
        </p:spPr>
      </p:pic>
      <p:pic>
        <p:nvPicPr>
          <p:cNvPr id="5" name="SK-6-img-4" descr="preencoded.png"/>
          <p:cNvPicPr>
            <a:picLocks noChangeAspect="1"/>
          </p:cNvPicPr>
          <p:nvPr/>
        </p:nvPicPr>
        <p:blipFill>
          <a:blip r:embed="rId5"/>
          <a:stretch>
            <a:fillRect/>
          </a:stretch>
        </p:blipFill>
        <p:spPr>
          <a:xfrm>
            <a:off x="609600" y="2311003"/>
            <a:ext cx="3486894" cy="3504307"/>
          </a:xfrm>
          <a:prstGeom prst="rect">
            <a:avLst/>
          </a:prstGeom>
        </p:spPr>
      </p:pic>
      <p:pic>
        <p:nvPicPr>
          <p:cNvPr id="6" name="SK-6-img-5" descr="preencoded.png"/>
          <p:cNvPicPr>
            <a:picLocks noChangeAspect="1"/>
          </p:cNvPicPr>
          <p:nvPr/>
        </p:nvPicPr>
        <p:blipFill>
          <a:blip r:embed="rId6"/>
          <a:stretch>
            <a:fillRect/>
          </a:stretch>
        </p:blipFill>
        <p:spPr>
          <a:xfrm>
            <a:off x="4303663" y="3175248"/>
            <a:ext cx="3523357" cy="41077"/>
          </a:xfrm>
          <a:prstGeom prst="rect">
            <a:avLst/>
          </a:prstGeom>
        </p:spPr>
      </p:pic>
      <p:pic>
        <p:nvPicPr>
          <p:cNvPr id="7" name="SK-6-img-6" descr="preencoded.png"/>
          <p:cNvPicPr>
            <a:picLocks noChangeAspect="1"/>
          </p:cNvPicPr>
          <p:nvPr/>
        </p:nvPicPr>
        <p:blipFill>
          <a:blip r:embed="rId7"/>
          <a:stretch>
            <a:fillRect/>
          </a:stretch>
        </p:blipFill>
        <p:spPr>
          <a:xfrm>
            <a:off x="4303663" y="4395936"/>
            <a:ext cx="3523357" cy="41077"/>
          </a:xfrm>
          <a:prstGeom prst="rect">
            <a:avLst/>
          </a:prstGeom>
        </p:spPr>
      </p:pic>
      <p:pic>
        <p:nvPicPr>
          <p:cNvPr id="8" name="SK-6-img-7" descr="preencoded.png"/>
          <p:cNvPicPr>
            <a:picLocks noChangeAspect="1"/>
          </p:cNvPicPr>
          <p:nvPr/>
        </p:nvPicPr>
        <p:blipFill>
          <a:blip r:embed="rId8"/>
          <a:stretch>
            <a:fillRect/>
          </a:stretch>
        </p:blipFill>
        <p:spPr>
          <a:xfrm>
            <a:off x="4303663" y="5602932"/>
            <a:ext cx="3523357" cy="41077"/>
          </a:xfrm>
          <a:prstGeom prst="rect">
            <a:avLst/>
          </a:prstGeom>
        </p:spPr>
      </p:pic>
      <p:pic>
        <p:nvPicPr>
          <p:cNvPr id="10" name="SK-6-img-9" descr="preencoded.png"/>
          <p:cNvPicPr>
            <a:picLocks noChangeAspect="1"/>
          </p:cNvPicPr>
          <p:nvPr/>
        </p:nvPicPr>
        <p:blipFill>
          <a:blip r:embed="rId9"/>
          <a:stretch>
            <a:fillRect/>
          </a:stretch>
        </p:blipFill>
        <p:spPr>
          <a:xfrm>
            <a:off x="646063" y="6014442"/>
            <a:ext cx="10972800" cy="754262"/>
          </a:xfrm>
          <a:prstGeom prst="rect">
            <a:avLst/>
          </a:prstGeom>
        </p:spPr>
      </p:pic>
      <p:pic>
        <p:nvPicPr>
          <p:cNvPr id="11" name="SK-6-img-10" descr="preencoded.png"/>
          <p:cNvPicPr>
            <a:picLocks noChangeAspect="1"/>
          </p:cNvPicPr>
          <p:nvPr/>
        </p:nvPicPr>
        <p:blipFill>
          <a:blip r:embed="rId10"/>
          <a:stretch>
            <a:fillRect/>
          </a:stretch>
        </p:blipFill>
        <p:spPr>
          <a:xfrm>
            <a:off x="475357" y="6275040"/>
            <a:ext cx="243780" cy="226219"/>
          </a:xfrm>
          <a:prstGeom prst="rect">
            <a:avLst/>
          </a:prstGeom>
        </p:spPr>
      </p:pic>
      <p:pic>
        <p:nvPicPr>
          <p:cNvPr id="14" name="SK-6-img-13" descr="preencoded.png"/>
          <p:cNvPicPr>
            <a:picLocks noChangeAspect="1"/>
          </p:cNvPicPr>
          <p:nvPr/>
        </p:nvPicPr>
        <p:blipFill>
          <a:blip r:embed="rId11"/>
          <a:stretch>
            <a:fillRect/>
          </a:stretch>
        </p:blipFill>
        <p:spPr>
          <a:xfrm>
            <a:off x="8241655" y="2777430"/>
            <a:ext cx="3584377" cy="2317998"/>
          </a:xfrm>
          <a:prstGeom prst="rect">
            <a:avLst/>
          </a:prstGeom>
        </p:spPr>
      </p:pic>
      <p:pic>
        <p:nvPicPr>
          <p:cNvPr id="15" name="SK-6-img-14" descr="preencoded.png"/>
          <p:cNvPicPr>
            <a:picLocks noChangeAspect="1"/>
          </p:cNvPicPr>
          <p:nvPr/>
        </p:nvPicPr>
        <p:blipFill>
          <a:blip r:embed="rId12"/>
          <a:stretch>
            <a:fillRect/>
          </a:stretch>
        </p:blipFill>
        <p:spPr>
          <a:xfrm>
            <a:off x="902196" y="3758059"/>
            <a:ext cx="2548086" cy="1721346"/>
          </a:xfrm>
          <a:prstGeom prst="rect">
            <a:avLst/>
          </a:prstGeom>
        </p:spPr>
      </p:pic>
      <p:pic>
        <p:nvPicPr>
          <p:cNvPr id="16" name="SK-6-img-15" descr="preencoded.png"/>
          <p:cNvPicPr>
            <a:picLocks noChangeAspect="1"/>
          </p:cNvPicPr>
          <p:nvPr/>
        </p:nvPicPr>
        <p:blipFill>
          <a:blip r:embed="rId13"/>
          <a:stretch>
            <a:fillRect/>
          </a:stretch>
        </p:blipFill>
        <p:spPr>
          <a:xfrm>
            <a:off x="719286" y="3339703"/>
            <a:ext cx="231577" cy="212527"/>
          </a:xfrm>
          <a:prstGeom prst="rect">
            <a:avLst/>
          </a:prstGeom>
        </p:spPr>
      </p:pic>
      <p:pic>
        <p:nvPicPr>
          <p:cNvPr id="17" name="SK-6-img-16" descr="preencoded.png"/>
          <p:cNvPicPr>
            <a:picLocks noChangeAspect="1"/>
          </p:cNvPicPr>
          <p:nvPr/>
        </p:nvPicPr>
        <p:blipFill>
          <a:blip r:embed="rId14"/>
          <a:stretch>
            <a:fillRect/>
          </a:stretch>
        </p:blipFill>
        <p:spPr>
          <a:xfrm>
            <a:off x="719286" y="3024336"/>
            <a:ext cx="231577" cy="239911"/>
          </a:xfrm>
          <a:prstGeom prst="rect">
            <a:avLst/>
          </a:prstGeom>
        </p:spPr>
      </p:pic>
      <p:pic>
        <p:nvPicPr>
          <p:cNvPr id="18" name="SK-6-img-17" descr="preencoded.png"/>
          <p:cNvPicPr>
            <a:picLocks noChangeAspect="1"/>
          </p:cNvPicPr>
          <p:nvPr/>
        </p:nvPicPr>
        <p:blipFill>
          <a:blip r:embed="rId15"/>
          <a:stretch>
            <a:fillRect/>
          </a:stretch>
        </p:blipFill>
        <p:spPr>
          <a:xfrm>
            <a:off x="719286" y="2736205"/>
            <a:ext cx="219373" cy="226219"/>
          </a:xfrm>
          <a:prstGeom prst="rect">
            <a:avLst/>
          </a:prstGeom>
        </p:spPr>
      </p:pic>
      <p:sp>
        <p:nvSpPr>
          <p:cNvPr id="19" name="SK-6-text-18"/>
          <p:cNvSpPr/>
          <p:nvPr/>
        </p:nvSpPr>
        <p:spPr>
          <a:xfrm>
            <a:off x="511969" y="181571"/>
            <a:ext cx="8717161" cy="1001167"/>
          </a:xfrm>
          <a:prstGeom prst="rect">
            <a:avLst/>
          </a:prstGeom>
          <a:noFill/>
          <a:ln/>
        </p:spPr>
        <p:txBody>
          <a:bodyPr vert="horz" wrap="none" lIns="0" tIns="0" rIns="0" bIns="0" rtlCol="0" anchor="ctr"/>
          <a:lstStyle/>
          <a:p>
            <a:pPr marL="0" marR="0" lvl="0" indent="0" algn="l" defTabSz="914400" rtl="0" eaLnBrk="1" fontAlgn="auto" latinLnBrk="0" hangingPunct="1">
              <a:lnSpc>
                <a:spcPts val="3795"/>
              </a:lnSpc>
              <a:spcBef>
                <a:spcPts val="0"/>
              </a:spcBef>
              <a:spcAft>
                <a:spcPts val="0"/>
              </a:spcAft>
              <a:buClrTx/>
              <a:buSzTx/>
              <a:buFontTx/>
              <a:buNone/>
              <a:tabLst/>
              <a:defRPr/>
            </a:pPr>
            <a:r>
              <a:rPr kumimoji="0" lang="en-US" sz="345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Experiencias Reales de Cuidadores en</a:t>
            </a:r>
            <a:endParaRPr kumimoji="0" lang="en-US" sz="34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3795"/>
              </a:lnSpc>
              <a:spcBef>
                <a:spcPts val="0"/>
              </a:spcBef>
              <a:spcAft>
                <a:spcPts val="0"/>
              </a:spcAft>
              <a:buClrTx/>
              <a:buSzTx/>
              <a:buFontTx/>
              <a:buNone/>
              <a:tabLst/>
              <a:defRPr/>
            </a:pPr>
            <a:r>
              <a:rPr kumimoji="0" lang="en-US" sz="345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Mieloma Múltiple</a:t>
            </a:r>
            <a:endParaRPr kumimoji="0" lang="en-US" sz="3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K-6-text-19"/>
          <p:cNvSpPr/>
          <p:nvPr/>
        </p:nvSpPr>
        <p:spPr>
          <a:xfrm>
            <a:off x="511969" y="1224111"/>
            <a:ext cx="11680031" cy="29482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Myeloma Patients Europe · Póster PF1404, EHA2026 · 169 cuidadores · 14 países europeos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K-6-text-20"/>
          <p:cNvSpPr/>
          <p:nvPr/>
        </p:nvSpPr>
        <p:spPr>
          <a:xfrm>
            <a:off x="694879" y="2427684"/>
            <a:ext cx="3994785" cy="18514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9836A"/>
                </a:solidFill>
                <a:effectLst/>
                <a:uLnTx/>
                <a:uFillTx/>
                <a:latin typeface="Montserrat" pitchFamily="34" charset="0"/>
                <a:ea typeface="Montserrat" pitchFamily="34" charset="-122"/>
                <a:cs typeface="Montserrat" pitchFamily="34" charset="-120"/>
              </a:rPr>
              <a:t>PERFIL DEL CUIDADOR</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K-6-text-21"/>
          <p:cNvSpPr/>
          <p:nvPr/>
        </p:nvSpPr>
        <p:spPr>
          <a:xfrm>
            <a:off x="987475" y="2756892"/>
            <a:ext cx="5501640"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Media 52 años · 79% mujeres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K-6-text-22"/>
          <p:cNvSpPr/>
          <p:nvPr/>
        </p:nvSpPr>
        <p:spPr>
          <a:xfrm>
            <a:off x="987475" y="3065413"/>
            <a:ext cx="7147560"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56% pareja/cónyuge · 31% padre/madre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6-text-23"/>
          <p:cNvSpPr/>
          <p:nvPr/>
        </p:nvSpPr>
        <p:spPr>
          <a:xfrm>
            <a:off x="987475" y="3360390"/>
            <a:ext cx="6903720" cy="1919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68% convivían con la persona apoyada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6-text-24"/>
          <p:cNvSpPr/>
          <p:nvPr/>
        </p:nvSpPr>
        <p:spPr>
          <a:xfrm>
            <a:off x="1280071" y="5527477"/>
            <a:ext cx="4716780" cy="16445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*Póster PF1404, EHA2026</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6-text-25"/>
          <p:cNvSpPr/>
          <p:nvPr/>
        </p:nvSpPr>
        <p:spPr>
          <a:xfrm>
            <a:off x="4340275" y="2372767"/>
            <a:ext cx="3474720" cy="5554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76%</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6-text-26"/>
          <p:cNvSpPr/>
          <p:nvPr/>
        </p:nvSpPr>
        <p:spPr>
          <a:xfrm>
            <a:off x="5876479" y="2338536"/>
            <a:ext cx="1499592" cy="671959"/>
          </a:xfrm>
          <a:prstGeom prst="rect">
            <a:avLst/>
          </a:prstGeom>
          <a:noFill/>
          <a:ln/>
        </p:spPr>
        <p:txBody>
          <a:bodyPr vert="horz" wrap="none" lIns="0" tIns="0" rIns="0" bIns="0" rtlCol="0" anchor="ctr"/>
          <a:lstStyle/>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ajustaron sus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compromisos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laborales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6-text-27"/>
          <p:cNvSpPr/>
          <p:nvPr/>
        </p:nvSpPr>
        <p:spPr>
          <a:xfrm>
            <a:off x="4340275" y="3607296"/>
            <a:ext cx="3474720" cy="5485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E9836A"/>
                </a:solidFill>
                <a:effectLst/>
                <a:uLnTx/>
                <a:uFillTx/>
                <a:latin typeface="Montserrat" pitchFamily="34" charset="0"/>
                <a:ea typeface="Montserrat" pitchFamily="34" charset="-122"/>
                <a:cs typeface="Montserrat" pitchFamily="34" charset="-120"/>
              </a:rPr>
              <a:t>58%</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6-text-28"/>
          <p:cNvSpPr/>
          <p:nvPr/>
        </p:nvSpPr>
        <p:spPr>
          <a:xfrm>
            <a:off x="5876479" y="3566071"/>
            <a:ext cx="2133600" cy="713184"/>
          </a:xfrm>
          <a:prstGeom prst="rect">
            <a:avLst/>
          </a:prstGeom>
          <a:noFill/>
          <a:ln/>
        </p:spPr>
        <p:txBody>
          <a:bodyPr vert="horz" wrap="none" lIns="0" tIns="0" rIns="0" bIns="0" rtlCol="0" anchor="ctr"/>
          <a:lstStyle/>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puntuaron su salud</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en nivel intermedio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(4—5/7)</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6-text-29"/>
          <p:cNvSpPr/>
          <p:nvPr/>
        </p:nvSpPr>
        <p:spPr>
          <a:xfrm>
            <a:off x="4340275" y="4821138"/>
            <a:ext cx="3474720" cy="53488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4B57"/>
                </a:solidFill>
                <a:effectLst/>
                <a:uLnTx/>
                <a:uFillTx/>
                <a:latin typeface="Montserrat" pitchFamily="34" charset="0"/>
                <a:ea typeface="Montserrat" pitchFamily="34" charset="-122"/>
                <a:cs typeface="Montserrat" pitchFamily="34" charset="-120"/>
              </a:rPr>
              <a:t>56%</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6-text-30"/>
          <p:cNvSpPr/>
          <p:nvPr/>
        </p:nvSpPr>
        <p:spPr>
          <a:xfrm>
            <a:off x="5876479" y="4821138"/>
            <a:ext cx="1962894" cy="651421"/>
          </a:xfrm>
          <a:prstGeom prst="rect">
            <a:avLst/>
          </a:prstGeom>
          <a:noFill/>
          <a:ln/>
        </p:spPr>
        <p:txBody>
          <a:bodyPr vert="horz" wrap="none" lIns="0" tIns="0" rIns="0" bIns="0" rtlCol="0" anchor="ctr"/>
          <a:lstStyle/>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puntuaron su</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calidad de vida en</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15"/>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444444"/>
                </a:solidFill>
                <a:effectLst/>
                <a:uLnTx/>
                <a:uFillTx/>
                <a:latin typeface="Montserrat" pitchFamily="34" charset="0"/>
                <a:ea typeface="Montserrat" pitchFamily="34" charset="-122"/>
                <a:cs typeface="Montserrat" pitchFamily="34" charset="-120"/>
              </a:rPr>
              <a:t>nivel intermedio</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6-text-31"/>
          <p:cNvSpPr/>
          <p:nvPr/>
        </p:nvSpPr>
        <p:spPr>
          <a:xfrm>
            <a:off x="8351490" y="2345382"/>
            <a:ext cx="3840510" cy="16445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Impacto por tipo de tratamiento</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6-text-32"/>
          <p:cNvSpPr/>
          <p:nvPr/>
        </p:nvSpPr>
        <p:spPr>
          <a:xfrm>
            <a:off x="8363694" y="2509986"/>
            <a:ext cx="3828306" cy="17145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*Mediana del impacto global (escala 0—100)</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6-text-33"/>
          <p:cNvSpPr/>
          <p:nvPr/>
        </p:nvSpPr>
        <p:spPr>
          <a:xfrm>
            <a:off x="8400157" y="5211961"/>
            <a:ext cx="3108871" cy="466279"/>
          </a:xfrm>
          <a:prstGeom prst="rect">
            <a:avLst/>
          </a:prstGeom>
          <a:noFill/>
          <a:ln/>
        </p:spPr>
        <p:txBody>
          <a:bodyPr vert="horz" wrap="none" lIns="0" tIns="0" rIns="0" bIns="0" rtlCol="0" anchor="ctr"/>
          <a:lstStyle/>
          <a:p>
            <a:pPr marL="0" marR="0" lvl="0" indent="0" algn="l" defTabSz="914400" rtl="0" eaLnBrk="1" fontAlgn="auto" latinLnBrk="0" hangingPunct="1">
              <a:lnSpc>
                <a:spcPts val="1155"/>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*Los dominios más afectados en todos los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155"/>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tratamientos: bienestar emocional, vida diaria</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155"/>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777777"/>
                </a:solidFill>
                <a:effectLst/>
                <a:uLnTx/>
                <a:uFillTx/>
                <a:latin typeface="Montserrat" pitchFamily="34" charset="0"/>
                <a:ea typeface="Montserrat" pitchFamily="34" charset="-122"/>
                <a:cs typeface="Montserrat" pitchFamily="34" charset="-120"/>
              </a:rPr>
              <a:t>y vida familiar (medianas 5—7/10)</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6-text-34"/>
          <p:cNvSpPr/>
          <p:nvPr/>
        </p:nvSpPr>
        <p:spPr>
          <a:xfrm>
            <a:off x="1267867" y="6130975"/>
            <a:ext cx="9655969" cy="548580"/>
          </a:xfrm>
          <a:prstGeom prst="rect">
            <a:avLst/>
          </a:prstGeom>
          <a:noFill/>
          <a:ln/>
        </p:spPr>
        <p:txBody>
          <a:bodyPr vert="horz" wrap="none" lIns="0" tIns="0" rIns="0" bIns="0" rtlCol="0" anchor="ctr"/>
          <a:lstStyle/>
          <a:p>
            <a:pPr marL="0" marR="0" lvl="0" indent="0" algn="ctr" defTabSz="914400" rtl="0" eaLnBrk="1" fontAlgn="auto" latinLnBrk="0" hangingPunct="1">
              <a:lnSpc>
                <a:spcPts val="216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Los cuidadores en mieloma necesitan recursos y apoyo sistemático adaptados a</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216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ontserrat" pitchFamily="34" charset="0"/>
                <a:ea typeface="Montserrat" pitchFamily="34" charset="-122"/>
                <a:cs typeface="Montserrat" pitchFamily="34" charset="-120"/>
              </a:rPr>
              <a:t>su realidad — no son participantes secundarios del cuidado.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6" name="Picture 35" descr="Get involved in MPE patient-focused activities - Myeloma Patients Europe">
            <a:extLst>
              <a:ext uri="{FF2B5EF4-FFF2-40B4-BE49-F238E27FC236}">
                <a16:creationId xmlns:a16="http://schemas.microsoft.com/office/drawing/2014/main" id="{81312030-0569-B720-D1CF-DB875701FC82}"/>
              </a:ext>
            </a:extLst>
          </p:cNvPr>
          <p:cNvPicPr>
            <a:picLocks noChangeAspect="1"/>
          </p:cNvPicPr>
          <p:nvPr/>
        </p:nvPicPr>
        <p:blipFill>
          <a:blip r:embed="rId16"/>
          <a:stretch>
            <a:fillRect/>
          </a:stretch>
        </p:blipFill>
        <p:spPr>
          <a:xfrm>
            <a:off x="10808914" y="26987"/>
            <a:ext cx="1382937" cy="115277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5" name="SK-7-img-4" descr="preencoded.png"/>
          <p:cNvPicPr>
            <a:picLocks noChangeAspect="1"/>
          </p:cNvPicPr>
          <p:nvPr/>
        </p:nvPicPr>
        <p:blipFill>
          <a:blip r:embed="rId4"/>
          <a:stretch>
            <a:fillRect/>
          </a:stretch>
        </p:blipFill>
        <p:spPr>
          <a:xfrm>
            <a:off x="609600" y="1348234"/>
            <a:ext cx="853380" cy="19050"/>
          </a:xfrm>
          <a:prstGeom prst="rect">
            <a:avLst/>
          </a:prstGeom>
        </p:spPr>
      </p:pic>
      <p:pic>
        <p:nvPicPr>
          <p:cNvPr id="6" name="SK-7-img-5" descr="preencoded.png"/>
          <p:cNvPicPr>
            <a:picLocks noChangeAspect="1"/>
          </p:cNvPicPr>
          <p:nvPr/>
        </p:nvPicPr>
        <p:blipFill>
          <a:blip r:embed="rId5"/>
          <a:stretch>
            <a:fillRect/>
          </a:stretch>
        </p:blipFill>
        <p:spPr>
          <a:xfrm>
            <a:off x="609600" y="1981944"/>
            <a:ext cx="6766471" cy="774948"/>
          </a:xfrm>
          <a:prstGeom prst="rect">
            <a:avLst/>
          </a:prstGeom>
        </p:spPr>
      </p:pic>
      <p:pic>
        <p:nvPicPr>
          <p:cNvPr id="7" name="SK-7-img-6" descr="preencoded.png"/>
          <p:cNvPicPr>
            <a:picLocks noChangeAspect="1"/>
          </p:cNvPicPr>
          <p:nvPr/>
        </p:nvPicPr>
        <p:blipFill>
          <a:blip r:embed="rId6"/>
          <a:stretch>
            <a:fillRect/>
          </a:stretch>
        </p:blipFill>
        <p:spPr>
          <a:xfrm>
            <a:off x="1426369" y="3219802"/>
            <a:ext cx="5120580" cy="737239"/>
          </a:xfrm>
          <a:prstGeom prst="rect">
            <a:avLst/>
          </a:prstGeom>
        </p:spPr>
      </p:pic>
      <p:pic>
        <p:nvPicPr>
          <p:cNvPr id="8" name="SK-7-img-7" descr="preencoded.png"/>
          <p:cNvPicPr>
            <a:picLocks noChangeAspect="1"/>
          </p:cNvPicPr>
          <p:nvPr/>
        </p:nvPicPr>
        <p:blipFill>
          <a:blip r:embed="rId7"/>
          <a:stretch>
            <a:fillRect/>
          </a:stretch>
        </p:blipFill>
        <p:spPr>
          <a:xfrm>
            <a:off x="2255490" y="4419952"/>
            <a:ext cx="3474690" cy="724955"/>
          </a:xfrm>
          <a:prstGeom prst="rect">
            <a:avLst/>
          </a:prstGeom>
        </p:spPr>
      </p:pic>
      <p:pic>
        <p:nvPicPr>
          <p:cNvPr id="9" name="SK-7-img-8" descr="preencoded.png"/>
          <p:cNvPicPr>
            <a:picLocks noChangeAspect="1"/>
          </p:cNvPicPr>
          <p:nvPr/>
        </p:nvPicPr>
        <p:blipFill>
          <a:blip r:embed="rId8"/>
          <a:stretch>
            <a:fillRect/>
          </a:stretch>
        </p:blipFill>
        <p:spPr>
          <a:xfrm>
            <a:off x="2816275" y="5629529"/>
            <a:ext cx="2340769" cy="774948"/>
          </a:xfrm>
          <a:prstGeom prst="rect">
            <a:avLst/>
          </a:prstGeom>
        </p:spPr>
      </p:pic>
      <p:pic>
        <p:nvPicPr>
          <p:cNvPr id="10" name="SK-7-img-9" descr="preencoded.png"/>
          <p:cNvPicPr>
            <a:picLocks noChangeAspect="1"/>
          </p:cNvPicPr>
          <p:nvPr/>
        </p:nvPicPr>
        <p:blipFill>
          <a:blip r:embed="rId9"/>
          <a:stretch>
            <a:fillRect/>
          </a:stretch>
        </p:blipFill>
        <p:spPr>
          <a:xfrm>
            <a:off x="3977134" y="2756892"/>
            <a:ext cx="19050" cy="425053"/>
          </a:xfrm>
          <a:prstGeom prst="rect">
            <a:avLst/>
          </a:prstGeom>
        </p:spPr>
      </p:pic>
      <p:pic>
        <p:nvPicPr>
          <p:cNvPr id="11" name="SK-7-img-10" descr="preencoded.png"/>
          <p:cNvPicPr>
            <a:picLocks noChangeAspect="1"/>
          </p:cNvPicPr>
          <p:nvPr/>
        </p:nvPicPr>
        <p:blipFill>
          <a:blip r:embed="rId10"/>
          <a:stretch>
            <a:fillRect/>
          </a:stretch>
        </p:blipFill>
        <p:spPr>
          <a:xfrm>
            <a:off x="3919307" y="3066968"/>
            <a:ext cx="134704" cy="134704"/>
          </a:xfrm>
          <a:prstGeom prst="rect">
            <a:avLst/>
          </a:prstGeom>
        </p:spPr>
      </p:pic>
      <p:pic>
        <p:nvPicPr>
          <p:cNvPr id="12" name="SK-7-img-11" descr="preencoded.png"/>
          <p:cNvPicPr>
            <a:picLocks noChangeAspect="1"/>
          </p:cNvPicPr>
          <p:nvPr/>
        </p:nvPicPr>
        <p:blipFill>
          <a:blip r:embed="rId9"/>
          <a:stretch>
            <a:fillRect/>
          </a:stretch>
        </p:blipFill>
        <p:spPr>
          <a:xfrm>
            <a:off x="3977134" y="3957042"/>
            <a:ext cx="19050" cy="425053"/>
          </a:xfrm>
          <a:prstGeom prst="rect">
            <a:avLst/>
          </a:prstGeom>
        </p:spPr>
      </p:pic>
      <p:pic>
        <p:nvPicPr>
          <p:cNvPr id="13" name="SK-7-img-12" descr="preencoded.png"/>
          <p:cNvPicPr>
            <a:picLocks noChangeAspect="1"/>
          </p:cNvPicPr>
          <p:nvPr/>
        </p:nvPicPr>
        <p:blipFill>
          <a:blip r:embed="rId10"/>
          <a:stretch>
            <a:fillRect/>
          </a:stretch>
        </p:blipFill>
        <p:spPr>
          <a:xfrm>
            <a:off x="3919307" y="4267118"/>
            <a:ext cx="134704" cy="134704"/>
          </a:xfrm>
          <a:prstGeom prst="rect">
            <a:avLst/>
          </a:prstGeom>
        </p:spPr>
      </p:pic>
      <p:pic>
        <p:nvPicPr>
          <p:cNvPr id="14" name="SK-7-img-13" descr="preencoded.png"/>
          <p:cNvPicPr>
            <a:picLocks noChangeAspect="1"/>
          </p:cNvPicPr>
          <p:nvPr/>
        </p:nvPicPr>
        <p:blipFill>
          <a:blip r:embed="rId11"/>
          <a:stretch>
            <a:fillRect/>
          </a:stretch>
        </p:blipFill>
        <p:spPr>
          <a:xfrm>
            <a:off x="3977134" y="5157192"/>
            <a:ext cx="19050" cy="425053"/>
          </a:xfrm>
          <a:prstGeom prst="rect">
            <a:avLst/>
          </a:prstGeom>
        </p:spPr>
      </p:pic>
      <p:pic>
        <p:nvPicPr>
          <p:cNvPr id="15" name="SK-7-img-14" descr="preencoded.png"/>
          <p:cNvPicPr>
            <a:picLocks noChangeAspect="1"/>
          </p:cNvPicPr>
          <p:nvPr/>
        </p:nvPicPr>
        <p:blipFill>
          <a:blip r:embed="rId12"/>
          <a:stretch>
            <a:fillRect/>
          </a:stretch>
        </p:blipFill>
        <p:spPr>
          <a:xfrm>
            <a:off x="3919307" y="5467269"/>
            <a:ext cx="134704" cy="134703"/>
          </a:xfrm>
          <a:prstGeom prst="rect">
            <a:avLst/>
          </a:prstGeom>
        </p:spPr>
      </p:pic>
      <p:pic>
        <p:nvPicPr>
          <p:cNvPr id="16" name="SK-7-img-15" descr="preencoded.png"/>
          <p:cNvPicPr>
            <a:picLocks noChangeAspect="1"/>
          </p:cNvPicPr>
          <p:nvPr/>
        </p:nvPicPr>
        <p:blipFill>
          <a:blip r:embed="rId13"/>
          <a:stretch>
            <a:fillRect/>
          </a:stretch>
        </p:blipFill>
        <p:spPr>
          <a:xfrm>
            <a:off x="7532158" y="2180779"/>
            <a:ext cx="4204014" cy="1302990"/>
          </a:xfrm>
          <a:prstGeom prst="rect">
            <a:avLst/>
          </a:prstGeom>
        </p:spPr>
      </p:pic>
      <p:pic>
        <p:nvPicPr>
          <p:cNvPr id="17" name="SK-7-img-16" descr="preencoded.png"/>
          <p:cNvPicPr>
            <a:picLocks noChangeAspect="1"/>
          </p:cNvPicPr>
          <p:nvPr/>
        </p:nvPicPr>
        <p:blipFill>
          <a:blip r:embed="rId14"/>
          <a:stretch>
            <a:fillRect/>
          </a:stretch>
        </p:blipFill>
        <p:spPr>
          <a:xfrm>
            <a:off x="7532158" y="4286250"/>
            <a:ext cx="4204014" cy="1049238"/>
          </a:xfrm>
          <a:prstGeom prst="rect">
            <a:avLst/>
          </a:prstGeom>
        </p:spPr>
      </p:pic>
      <p:pic>
        <p:nvPicPr>
          <p:cNvPr id="18" name="SK-7-img-17" descr="preencoded.png"/>
          <p:cNvPicPr>
            <a:picLocks noChangeAspect="1"/>
          </p:cNvPicPr>
          <p:nvPr/>
        </p:nvPicPr>
        <p:blipFill>
          <a:blip r:embed="rId15"/>
          <a:stretch>
            <a:fillRect/>
          </a:stretch>
        </p:blipFill>
        <p:spPr>
          <a:xfrm>
            <a:off x="7532158" y="4032498"/>
            <a:ext cx="4204014" cy="308521"/>
          </a:xfrm>
          <a:prstGeom prst="rect">
            <a:avLst/>
          </a:prstGeom>
        </p:spPr>
      </p:pic>
      <p:pic>
        <p:nvPicPr>
          <p:cNvPr id="19" name="SK-7-img-18" descr="preencoded.png"/>
          <p:cNvPicPr>
            <a:picLocks noChangeAspect="1"/>
          </p:cNvPicPr>
          <p:nvPr/>
        </p:nvPicPr>
        <p:blipFill>
          <a:blip r:embed="rId16"/>
          <a:stretch>
            <a:fillRect/>
          </a:stretch>
        </p:blipFill>
        <p:spPr>
          <a:xfrm>
            <a:off x="6717655" y="5788075"/>
            <a:ext cx="5120580" cy="781794"/>
          </a:xfrm>
          <a:prstGeom prst="rect">
            <a:avLst/>
          </a:prstGeom>
        </p:spPr>
      </p:pic>
      <p:pic>
        <p:nvPicPr>
          <p:cNvPr id="20" name="SK-7-img-19" descr="preencoded.png"/>
          <p:cNvPicPr>
            <a:picLocks noChangeAspect="1"/>
          </p:cNvPicPr>
          <p:nvPr/>
        </p:nvPicPr>
        <p:blipFill>
          <a:blip r:embed="rId17"/>
          <a:stretch>
            <a:fillRect/>
          </a:stretch>
        </p:blipFill>
        <p:spPr>
          <a:xfrm>
            <a:off x="9268569" y="5897761"/>
            <a:ext cx="19050" cy="562273"/>
          </a:xfrm>
          <a:prstGeom prst="rect">
            <a:avLst/>
          </a:prstGeom>
        </p:spPr>
      </p:pic>
      <p:pic>
        <p:nvPicPr>
          <p:cNvPr id="21" name="SK-7-img-20" descr="preencoded.png"/>
          <p:cNvPicPr>
            <a:picLocks noChangeAspect="1"/>
          </p:cNvPicPr>
          <p:nvPr/>
        </p:nvPicPr>
        <p:blipFill>
          <a:blip r:embed="rId18"/>
          <a:stretch>
            <a:fillRect/>
          </a:stretch>
        </p:blipFill>
        <p:spPr>
          <a:xfrm>
            <a:off x="7580973" y="4094113"/>
            <a:ext cx="219373" cy="212527"/>
          </a:xfrm>
          <a:prstGeom prst="rect">
            <a:avLst/>
          </a:prstGeom>
        </p:spPr>
      </p:pic>
      <p:sp>
        <p:nvSpPr>
          <p:cNvPr id="23" name="SK-7-text-22"/>
          <p:cNvSpPr/>
          <p:nvPr/>
        </p:nvSpPr>
        <p:spPr>
          <a:xfrm>
            <a:off x="536377" y="425053"/>
            <a:ext cx="10833735" cy="24675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E07A5F"/>
                </a:solidFill>
                <a:effectLst/>
                <a:uLnTx/>
                <a:uFillTx/>
                <a:latin typeface="Roboto" pitchFamily="34" charset="0"/>
                <a:ea typeface="Roboto" pitchFamily="34" charset="-122"/>
                <a:cs typeface="Roboto" pitchFamily="34" charset="-120"/>
              </a:rPr>
              <a:t>MPE / TriNetX · PÓSTER PF793 · EHA2026</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K-7-text-23"/>
          <p:cNvSpPr/>
          <p:nvPr/>
        </p:nvSpPr>
        <p:spPr>
          <a:xfrm>
            <a:off x="536377" y="822871"/>
            <a:ext cx="11655623" cy="452586"/>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3D4C"/>
                </a:solidFill>
                <a:effectLst/>
                <a:uLnTx/>
                <a:uFillTx/>
                <a:latin typeface="Roboto" pitchFamily="34" charset="0"/>
                <a:ea typeface="Roboto" pitchFamily="34" charset="-122"/>
                <a:cs typeface="Roboto" pitchFamily="34" charset="-120"/>
              </a:rPr>
              <a:t>Elegibilidad y Realidad de CAR-T en Mieloma en Alemania</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K-7-text-24"/>
          <p:cNvSpPr/>
          <p:nvPr/>
        </p:nvSpPr>
        <p:spPr>
          <a:xfrm>
            <a:off x="511969" y="1522363"/>
            <a:ext cx="11680031" cy="27429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66666"/>
                </a:solidFill>
                <a:effectLst/>
                <a:uLnTx/>
                <a:uFillTx/>
                <a:latin typeface="Roboto" pitchFamily="34" charset="0"/>
                <a:ea typeface="Roboto" pitchFamily="34" charset="-122"/>
                <a:cs typeface="Roboto" pitchFamily="34" charset="-120"/>
              </a:rPr>
              <a:t>Estudio retrospectivo de mundo real · 10.933 pacientes · Alemania · 2021–2025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K-7-text-25"/>
          <p:cNvSpPr/>
          <p:nvPr/>
        </p:nvSpPr>
        <p:spPr>
          <a:xfrm>
            <a:off x="3377059" y="2064246"/>
            <a:ext cx="4457700" cy="349746"/>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3D4C"/>
                </a:solidFill>
                <a:effectLst/>
                <a:uLnTx/>
                <a:uFillTx/>
                <a:latin typeface="Roboto" pitchFamily="34" charset="0"/>
                <a:ea typeface="Roboto" pitchFamily="34" charset="-122"/>
                <a:cs typeface="Roboto" pitchFamily="34" charset="-120"/>
              </a:rPr>
              <a:t>10.933</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K-7-text-26"/>
          <p:cNvSpPr/>
          <p:nvPr/>
        </p:nvSpPr>
        <p:spPr>
          <a:xfrm>
            <a:off x="2182267" y="2482453"/>
            <a:ext cx="8726805"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003D4C"/>
                </a:solidFill>
                <a:effectLst/>
                <a:uLnTx/>
                <a:uFillTx/>
                <a:latin typeface="Roboto" pitchFamily="34" charset="0"/>
                <a:ea typeface="Roboto" pitchFamily="34" charset="-122"/>
                <a:cs typeface="Roboto" pitchFamily="34" charset="-120"/>
              </a:rPr>
              <a:t>Pacientes con mieloma múltiple en Alemania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K-7-text-27"/>
          <p:cNvSpPr/>
          <p:nvPr/>
        </p:nvSpPr>
        <p:spPr>
          <a:xfrm>
            <a:off x="921485" y="2917923"/>
            <a:ext cx="10448627" cy="212527"/>
          </a:xfrm>
          <a:prstGeom prst="rect">
            <a:avLst/>
          </a:prstGeom>
          <a:noFill/>
          <a:ln/>
        </p:spPr>
        <p:txBody>
          <a:bodyPr vert="horz" wrap="none" lIns="0" tIns="0" rIns="0" bIns="0"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Con indicación CAR-T </a:t>
            </a:r>
            <a:r>
              <a:rPr kumimoji="0" lang="en-US" sz="1350" b="1" i="0" u="none" strike="noStrike" kern="1200" cap="none" spc="0" normalizeH="0" baseline="0" noProof="0" dirty="0" err="1">
                <a:ln>
                  <a:noFill/>
                </a:ln>
                <a:solidFill>
                  <a:srgbClr val="000000"/>
                </a:solidFill>
                <a:effectLst/>
                <a:uLnTx/>
                <a:uFillTx/>
                <a:latin typeface="Roboto" pitchFamily="34" charset="0"/>
                <a:ea typeface="Roboto" pitchFamily="34" charset="-122"/>
                <a:cs typeface="Roboto" pitchFamily="34" charset="-120"/>
              </a:rPr>
              <a:t>aprobada</a:t>
            </a:r>
            <a:r>
              <a:rPr kumimoji="0" lang="en-US" sz="1350" b="1"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 </a:t>
            </a:r>
          </a:p>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al inicio de nueva línea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K-7-text-28"/>
          <p:cNvSpPr/>
          <p:nvPr/>
        </p:nvSpPr>
        <p:spPr>
          <a:xfrm>
            <a:off x="3620988" y="3271242"/>
            <a:ext cx="2476500" cy="34290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551</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K-7-text-29"/>
          <p:cNvSpPr/>
          <p:nvPr/>
        </p:nvSpPr>
        <p:spPr>
          <a:xfrm>
            <a:off x="2267694" y="3682603"/>
            <a:ext cx="831532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Candidatos con indicación CAR-T aprobada</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K-7-text-30"/>
          <p:cNvSpPr/>
          <p:nvPr/>
        </p:nvSpPr>
        <p:spPr>
          <a:xfrm>
            <a:off x="862753" y="4094113"/>
            <a:ext cx="6669405"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Evaluados por su médico: 98,5% n=543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50" b="1" dirty="0">
                <a:solidFill>
                  <a:srgbClr val="000000"/>
                </a:solidFill>
                <a:latin typeface="Roboto" pitchFamily="34" charset="0"/>
                <a:ea typeface="Roboto" pitchFamily="34" charset="-122"/>
                <a:cs typeface="Roboto" pitchFamily="34" charset="-120"/>
              </a:rPr>
              <a:t>para </a:t>
            </a:r>
            <a:r>
              <a:rPr lang="en-US" sz="1350" b="1" dirty="0" err="1">
                <a:solidFill>
                  <a:srgbClr val="000000"/>
                </a:solidFill>
                <a:latin typeface="Roboto" pitchFamily="34" charset="0"/>
                <a:ea typeface="Roboto" pitchFamily="34" charset="-122"/>
                <a:cs typeface="Roboto" pitchFamily="34" charset="-120"/>
              </a:rPr>
              <a:t>elegibilidad</a:t>
            </a:r>
            <a:r>
              <a:rPr lang="en-US" sz="1350" b="1" dirty="0">
                <a:solidFill>
                  <a:srgbClr val="000000"/>
                </a:solidFill>
                <a:latin typeface="Roboto" pitchFamily="34" charset="0"/>
                <a:ea typeface="Roboto" pitchFamily="34" charset="-122"/>
                <a:cs typeface="Roboto" pitchFamily="34" charset="-120"/>
              </a:rPr>
              <a:t> </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K-7-text-31"/>
          <p:cNvSpPr/>
          <p:nvPr/>
        </p:nvSpPr>
        <p:spPr>
          <a:xfrm>
            <a:off x="3249830" y="4478238"/>
            <a:ext cx="3390900" cy="39082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dirty="0" err="1">
                <a:solidFill>
                  <a:srgbClr val="FFFFFF"/>
                </a:solidFill>
                <a:latin typeface="Roboto" pitchFamily="34" charset="0"/>
                <a:ea typeface="Roboto" pitchFamily="34" charset="-122"/>
                <a:cs typeface="Roboto" pitchFamily="34" charset="-120"/>
              </a:rPr>
              <a:t>só</a:t>
            </a:r>
            <a:r>
              <a:rPr kumimoji="0" lang="en-US" sz="300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lo 10,3%</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K-7-text-32"/>
          <p:cNvSpPr/>
          <p:nvPr/>
        </p:nvSpPr>
        <p:spPr>
          <a:xfrm>
            <a:off x="2816275" y="4882753"/>
            <a:ext cx="6257925"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n=275 considerados elegibles</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K-7-text-33"/>
          <p:cNvSpPr/>
          <p:nvPr/>
        </p:nvSpPr>
        <p:spPr>
          <a:xfrm>
            <a:off x="899364" y="5212035"/>
            <a:ext cx="5229225"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De los elegibles, solo...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K-7-text-34"/>
          <p:cNvSpPr/>
          <p:nvPr/>
        </p:nvSpPr>
        <p:spPr>
          <a:xfrm>
            <a:off x="3584377" y="5678388"/>
            <a:ext cx="2628900" cy="37028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1,6%</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K-7-text-35"/>
          <p:cNvSpPr/>
          <p:nvPr/>
        </p:nvSpPr>
        <p:spPr>
          <a:xfrm>
            <a:off x="3108871" y="6062365"/>
            <a:ext cx="4680585" cy="18514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Roboto" pitchFamily="34" charset="0"/>
                <a:ea typeface="Roboto" pitchFamily="34" charset="-122"/>
                <a:cs typeface="Roboto" pitchFamily="34" charset="-120"/>
              </a:rPr>
              <a:t>n=45 recibieron CAR-T</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K-7-text-36"/>
          <p:cNvSpPr/>
          <p:nvPr/>
        </p:nvSpPr>
        <p:spPr>
          <a:xfrm>
            <a:off x="7519954" y="1968103"/>
            <a:ext cx="4389239"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3D4C"/>
                </a:solidFill>
                <a:effectLst/>
                <a:uLnTx/>
                <a:uFillTx/>
                <a:latin typeface="Roboto" pitchFamily="34" charset="0"/>
                <a:ea typeface="Roboto" pitchFamily="34" charset="-122"/>
                <a:cs typeface="Roboto" pitchFamily="34" charset="-120"/>
              </a:rPr>
              <a:t>Razones de NO elegibilidad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K-7-text-37"/>
          <p:cNvSpPr/>
          <p:nvPr/>
        </p:nvSpPr>
        <p:spPr>
          <a:xfrm>
            <a:off x="7580973" y="2331690"/>
            <a:ext cx="4328220"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44444"/>
                </a:solidFill>
                <a:effectLst/>
                <a:uLnTx/>
                <a:uFillTx/>
                <a:latin typeface="Roboto" pitchFamily="34" charset="0"/>
                <a:ea typeface="Roboto" pitchFamily="34" charset="-122"/>
                <a:cs typeface="Roboto" pitchFamily="34" charset="-120"/>
              </a:rPr>
              <a:t>● 77% — Alta edad biológica (mediana 75,4 años)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K-7-text-38"/>
          <p:cNvSpPr/>
          <p:nvPr/>
        </p:nvSpPr>
        <p:spPr>
          <a:xfrm>
            <a:off x="7580973" y="2626519"/>
            <a:ext cx="4328220"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44444"/>
                </a:solidFill>
                <a:effectLst/>
                <a:uLnTx/>
                <a:uFillTx/>
                <a:latin typeface="Roboto" pitchFamily="34" charset="0"/>
                <a:ea typeface="Roboto" pitchFamily="34" charset="-122"/>
                <a:cs typeface="Roboto" pitchFamily="34" charset="-120"/>
              </a:rPr>
              <a:t>● 29% — Comorbilidades (HTA, renal, cardiovascular)</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K-7-text-39"/>
          <p:cNvSpPr/>
          <p:nvPr/>
        </p:nvSpPr>
        <p:spPr>
          <a:xfrm>
            <a:off x="7580973" y="2921496"/>
            <a:ext cx="4328220"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44444"/>
                </a:solidFill>
                <a:effectLst/>
                <a:uLnTx/>
                <a:uFillTx/>
                <a:latin typeface="Roboto" pitchFamily="34" charset="0"/>
                <a:ea typeface="Roboto" pitchFamily="34" charset="-122"/>
                <a:cs typeface="Roboto" pitchFamily="34" charset="-120"/>
              </a:rPr>
              <a:t>● 29% — Mal estado general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SK-7-text-40"/>
          <p:cNvSpPr/>
          <p:nvPr/>
        </p:nvSpPr>
        <p:spPr>
          <a:xfrm>
            <a:off x="7580973" y="3202632"/>
            <a:ext cx="4328220"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44444"/>
                </a:solidFill>
                <a:effectLst/>
                <a:uLnTx/>
                <a:uFillTx/>
                <a:latin typeface="Roboto" pitchFamily="34" charset="0"/>
                <a:ea typeface="Roboto" pitchFamily="34" charset="-122"/>
                <a:cs typeface="Roboto" pitchFamily="34" charset="-120"/>
              </a:rPr>
              <a:t>● 20% — Sin beneficio esperado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K-7-text-41"/>
          <p:cNvSpPr/>
          <p:nvPr/>
        </p:nvSpPr>
        <p:spPr>
          <a:xfrm>
            <a:off x="7507750" y="3716982"/>
            <a:ext cx="4401443"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3D4C"/>
                </a:solidFill>
                <a:effectLst/>
                <a:uLnTx/>
                <a:uFillTx/>
                <a:latin typeface="Roboto" pitchFamily="34" charset="0"/>
                <a:ea typeface="Roboto" pitchFamily="34" charset="-122"/>
                <a:cs typeface="Roboto" pitchFamily="34" charset="-120"/>
              </a:rPr>
              <a:t>Razones de rechazo entre pacientes elegibles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K-7-text-42"/>
          <p:cNvSpPr/>
          <p:nvPr/>
        </p:nvSpPr>
        <p:spPr>
          <a:xfrm>
            <a:off x="7812550" y="4100959"/>
            <a:ext cx="4096643"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8B0000"/>
                </a:solidFill>
                <a:effectLst/>
                <a:uLnTx/>
                <a:uFillTx/>
                <a:latin typeface="Roboto" pitchFamily="34" charset="0"/>
                <a:ea typeface="Roboto" pitchFamily="34" charset="-122"/>
                <a:cs typeface="Roboto" pitchFamily="34" charset="-120"/>
              </a:rPr>
              <a:t>◆ 41% — Rechazo del paciente ← Razón principal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SK-7-text-43"/>
          <p:cNvSpPr/>
          <p:nvPr/>
        </p:nvSpPr>
        <p:spPr>
          <a:xfrm>
            <a:off x="7641993" y="4382244"/>
            <a:ext cx="4267200" cy="21252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44444"/>
                </a:solidFill>
                <a:effectLst/>
                <a:uLnTx/>
                <a:uFillTx/>
                <a:latin typeface="Roboto" pitchFamily="34" charset="0"/>
                <a:ea typeface="Roboto" pitchFamily="34" charset="-122"/>
                <a:cs typeface="Roboto" pitchFamily="34" charset="-120"/>
              </a:rPr>
              <a:t>23,3% — Sin beneficio esperado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K-7-text-44"/>
          <p:cNvSpPr/>
          <p:nvPr/>
        </p:nvSpPr>
        <p:spPr>
          <a:xfrm>
            <a:off x="7666252" y="4663380"/>
            <a:ext cx="4242941" cy="198834"/>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44444"/>
                </a:solidFill>
                <a:effectLst/>
                <a:uLnTx/>
                <a:uFillTx/>
                <a:latin typeface="Roboto" pitchFamily="34" charset="0"/>
                <a:ea typeface="Roboto" pitchFamily="34" charset="-122"/>
                <a:cs typeface="Roboto" pitchFamily="34" charset="-120"/>
              </a:rPr>
              <a:t>12,3% — CAR-T no administrada aún</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K-7-text-45"/>
          <p:cNvSpPr/>
          <p:nvPr/>
        </p:nvSpPr>
        <p:spPr>
          <a:xfrm>
            <a:off x="7739475" y="4951363"/>
            <a:ext cx="4169718"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444444"/>
                </a:solidFill>
                <a:effectLst/>
                <a:uLnTx/>
                <a:uFillTx/>
                <a:latin typeface="Roboto" pitchFamily="34" charset="0"/>
                <a:ea typeface="Roboto" pitchFamily="34" charset="-122"/>
                <a:cs typeface="Roboto" pitchFamily="34" charset="-120"/>
              </a:rPr>
              <a:t>7,5% — No adecuado tras evaluación adicional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SK-7-text-46"/>
          <p:cNvSpPr/>
          <p:nvPr/>
        </p:nvSpPr>
        <p:spPr>
          <a:xfrm>
            <a:off x="8144173" y="5527477"/>
            <a:ext cx="4047827" cy="20568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3D4C"/>
                </a:solidFill>
                <a:effectLst/>
                <a:uLnTx/>
                <a:uFillTx/>
                <a:latin typeface="Roboto" pitchFamily="34" charset="0"/>
                <a:ea typeface="Roboto" pitchFamily="34" charset="-122"/>
                <a:cs typeface="Roboto" pitchFamily="34" charset="-120"/>
              </a:rPr>
              <a:t>Resultados comparativos</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SK-7-text-47"/>
          <p:cNvSpPr/>
          <p:nvPr/>
        </p:nvSpPr>
        <p:spPr>
          <a:xfrm>
            <a:off x="7254180" y="5870377"/>
            <a:ext cx="3653790" cy="28798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3D4C"/>
                </a:solidFill>
                <a:effectLst/>
                <a:uLnTx/>
                <a:uFillTx/>
                <a:latin typeface="Roboto" pitchFamily="34" charset="0"/>
                <a:ea typeface="Roboto" pitchFamily="34" charset="-122"/>
                <a:cs typeface="Roboto" pitchFamily="34" charset="-120"/>
              </a:rPr>
              <a:t>90,0% ORR</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SK-7-text-48"/>
          <p:cNvSpPr/>
          <p:nvPr/>
        </p:nvSpPr>
        <p:spPr>
          <a:xfrm>
            <a:off x="6924973" y="6165205"/>
            <a:ext cx="2109192" cy="377130"/>
          </a:xfrm>
          <a:prstGeom prst="rect">
            <a:avLst/>
          </a:prstGeom>
          <a:noFill/>
          <a:ln/>
        </p:spPr>
        <p:txBody>
          <a:bodyPr vert="horz" wrap="none" lIns="0" tIns="0" rIns="0" bIns="0" rtlCol="0" anchor="ctr"/>
          <a:lstStyle/>
          <a:p>
            <a:pPr marL="0" marR="0" lvl="0" indent="0" algn="ctr" defTabSz="914400" rtl="0" eaLnBrk="1" fontAlgn="auto" latinLnBrk="0" hangingPunct="1">
              <a:lnSpc>
                <a:spcPts val="1530"/>
              </a:lnSpc>
              <a:spcBef>
                <a:spcPts val="0"/>
              </a:spcBef>
              <a:spcAft>
                <a:spcPts val="0"/>
              </a:spcAft>
              <a:buClrTx/>
              <a:buSzTx/>
              <a:buFontTx/>
              <a:buNone/>
              <a:tabLst/>
              <a:defRPr/>
            </a:pPr>
            <a:r>
              <a:rPr kumimoji="0" lang="en-US" sz="12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TTNT mediano: 33,4 meses</a:t>
            </a:r>
            <a:endParaRPr kumimoji="0" lang="en-US" sz="12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530"/>
              </a:lnSpc>
              <a:spcBef>
                <a:spcPts val="0"/>
              </a:spcBef>
              <a:spcAft>
                <a:spcPts val="0"/>
              </a:spcAft>
              <a:buClrTx/>
              <a:buSzTx/>
              <a:buFontTx/>
              <a:buNone/>
              <a:tabLst/>
              <a:defRPr/>
            </a:pPr>
            <a:r>
              <a:rPr kumimoji="0" lang="en-US" sz="12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Con CAR-T</a:t>
            </a:r>
            <a:endParaRPr kumimoji="0" lang="en-US" sz="12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SK-7-text-49"/>
          <p:cNvSpPr/>
          <p:nvPr/>
        </p:nvSpPr>
        <p:spPr>
          <a:xfrm>
            <a:off x="9753600" y="5870377"/>
            <a:ext cx="2438400" cy="287982"/>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666666"/>
                </a:solidFill>
                <a:effectLst/>
                <a:uLnTx/>
                <a:uFillTx/>
                <a:latin typeface="Roboto" pitchFamily="34" charset="0"/>
                <a:ea typeface="Roboto" pitchFamily="34" charset="-122"/>
                <a:cs typeface="Roboto" pitchFamily="34" charset="-120"/>
              </a:rPr>
              <a:t>55,1% ORR</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SK-7-text-50"/>
          <p:cNvSpPr/>
          <p:nvPr/>
        </p:nvSpPr>
        <p:spPr>
          <a:xfrm>
            <a:off x="9375577" y="6165205"/>
            <a:ext cx="2279898" cy="390823"/>
          </a:xfrm>
          <a:prstGeom prst="rect">
            <a:avLst/>
          </a:prstGeom>
          <a:noFill/>
          <a:ln/>
        </p:spPr>
        <p:txBody>
          <a:bodyPr vert="horz" wrap="none" lIns="0" tIns="0" rIns="0" bIns="0" rtlCol="0" anchor="ctr"/>
          <a:lstStyle/>
          <a:p>
            <a:pPr marL="0" marR="0" lvl="0" indent="0" algn="ctr" defTabSz="914400" rtl="0" eaLnBrk="1" fontAlgn="auto" latinLnBrk="0" hangingPunct="1">
              <a:lnSpc>
                <a:spcPts val="1530"/>
              </a:lnSpc>
              <a:spcBef>
                <a:spcPts val="0"/>
              </a:spcBef>
              <a:spcAft>
                <a:spcPts val="0"/>
              </a:spcAft>
              <a:buClrTx/>
              <a:buSzTx/>
              <a:buFontTx/>
              <a:buNone/>
              <a:tabLst/>
              <a:defRPr/>
            </a:pPr>
            <a:r>
              <a:rPr kumimoji="0" lang="en-US" sz="12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TTNT mediano: 15,7 meses</a:t>
            </a:r>
            <a:endParaRPr kumimoji="0" lang="en-US" sz="127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ts val="1530"/>
              </a:lnSpc>
              <a:spcBef>
                <a:spcPts val="0"/>
              </a:spcBef>
              <a:spcAft>
                <a:spcPts val="0"/>
              </a:spcAft>
              <a:buClrTx/>
              <a:buSzTx/>
              <a:buFontTx/>
              <a:buNone/>
              <a:tabLst/>
              <a:defRPr/>
            </a:pPr>
            <a:r>
              <a:rPr kumimoji="0" lang="en-US" sz="1275" b="0" i="0" u="none" strike="noStrike" kern="1200" cap="none" spc="0" normalizeH="0" baseline="0" noProof="0" dirty="0">
                <a:ln>
                  <a:noFill/>
                </a:ln>
                <a:solidFill>
                  <a:srgbClr val="000000"/>
                </a:solidFill>
                <a:effectLst/>
                <a:uLnTx/>
                <a:uFillTx/>
                <a:latin typeface="Roboto" pitchFamily="34" charset="0"/>
                <a:ea typeface="Roboto" pitchFamily="34" charset="-122"/>
                <a:cs typeface="Roboto" pitchFamily="34" charset="-120"/>
              </a:rPr>
              <a:t>Con tratamientos alternativos</a:t>
            </a:r>
            <a:endParaRPr kumimoji="0" lang="en-US" sz="12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SK-7-text-51"/>
          <p:cNvSpPr/>
          <p:nvPr/>
        </p:nvSpPr>
        <p:spPr>
          <a:xfrm>
            <a:off x="451098" y="6665863"/>
            <a:ext cx="11740902" cy="15076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2">
                    <a:lumMod val="50000"/>
                  </a:schemeClr>
                </a:solidFill>
                <a:effectLst/>
                <a:uLnTx/>
                <a:uFillTx/>
                <a:latin typeface="Roboto" pitchFamily="34" charset="0"/>
                <a:ea typeface="Roboto" pitchFamily="34" charset="-122"/>
                <a:cs typeface="Roboto" pitchFamily="34" charset="-120"/>
              </a:rPr>
              <a:t>Dostalova Z. et al. PF793, EHA2026 · Base de datos TriNetX Oncology GmbH · Alemania · 2021–2025</a:t>
            </a:r>
            <a:endParaRPr kumimoji="0" lang="en-US" sz="1000" b="0" i="0" u="none" strike="noStrike" kern="1200" cap="none" spc="0" normalizeH="0" baseline="0" noProof="0" dirty="0">
              <a:ln>
                <a:noFill/>
              </a:ln>
              <a:solidFill>
                <a:schemeClr val="bg2">
                  <a:lumMod val="50000"/>
                </a:schemeClr>
              </a:solidFill>
              <a:effectLst/>
              <a:uLnTx/>
              <a:uFillTx/>
              <a:latin typeface="Calibri" panose="020F0502020204030204"/>
              <a:ea typeface="+mn-ea"/>
              <a:cs typeface="+mn-cs"/>
            </a:endParaRPr>
          </a:p>
        </p:txBody>
      </p:sp>
      <p:pic>
        <p:nvPicPr>
          <p:cNvPr id="53" name="Picture 52" descr="Get involved in MPE patient-focused activities - Myeloma Patients Europe">
            <a:extLst>
              <a:ext uri="{FF2B5EF4-FFF2-40B4-BE49-F238E27FC236}">
                <a16:creationId xmlns:a16="http://schemas.microsoft.com/office/drawing/2014/main" id="{7A13CE2E-9663-5FD8-F87C-2B3BE549B5DC}"/>
              </a:ext>
            </a:extLst>
          </p:cNvPr>
          <p:cNvPicPr>
            <a:picLocks noChangeAspect="1"/>
          </p:cNvPicPr>
          <p:nvPr/>
        </p:nvPicPr>
        <p:blipFill>
          <a:blip r:embed="rId19"/>
          <a:stretch>
            <a:fillRect/>
          </a:stretch>
        </p:blipFill>
        <p:spPr>
          <a:xfrm>
            <a:off x="10808914" y="26987"/>
            <a:ext cx="1382937" cy="115277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5" name="SK-8-img-4" descr="preencoded.png"/>
          <p:cNvPicPr>
            <a:picLocks noChangeAspect="1"/>
          </p:cNvPicPr>
          <p:nvPr/>
        </p:nvPicPr>
        <p:blipFill>
          <a:blip r:embed="rId4"/>
          <a:stretch>
            <a:fillRect/>
          </a:stretch>
        </p:blipFill>
        <p:spPr>
          <a:xfrm>
            <a:off x="646063" y="1866900"/>
            <a:ext cx="877788" cy="38100"/>
          </a:xfrm>
          <a:prstGeom prst="rect">
            <a:avLst/>
          </a:prstGeom>
        </p:spPr>
      </p:pic>
      <p:pic>
        <p:nvPicPr>
          <p:cNvPr id="6" name="SK-8-img-5" descr="preencoded.png"/>
          <p:cNvPicPr>
            <a:picLocks noChangeAspect="1"/>
          </p:cNvPicPr>
          <p:nvPr/>
        </p:nvPicPr>
        <p:blipFill>
          <a:blip r:embed="rId5"/>
          <a:stretch>
            <a:fillRect/>
          </a:stretch>
        </p:blipFill>
        <p:spPr>
          <a:xfrm>
            <a:off x="646063" y="2509986"/>
            <a:ext cx="3291780" cy="1776115"/>
          </a:xfrm>
          <a:prstGeom prst="rect">
            <a:avLst/>
          </a:prstGeom>
        </p:spPr>
      </p:pic>
      <p:pic>
        <p:nvPicPr>
          <p:cNvPr id="7" name="SK-8-img-6" descr="preencoded.png"/>
          <p:cNvPicPr>
            <a:picLocks noChangeAspect="1"/>
          </p:cNvPicPr>
          <p:nvPr/>
        </p:nvPicPr>
        <p:blipFill>
          <a:blip r:embed="rId6"/>
          <a:stretch>
            <a:fillRect/>
          </a:stretch>
        </p:blipFill>
        <p:spPr>
          <a:xfrm>
            <a:off x="646063" y="2509986"/>
            <a:ext cx="121890" cy="1776115"/>
          </a:xfrm>
          <a:prstGeom prst="rect">
            <a:avLst/>
          </a:prstGeom>
        </p:spPr>
      </p:pic>
      <p:pic>
        <p:nvPicPr>
          <p:cNvPr id="8" name="SK-8-img-7" descr="preencoded.png"/>
          <p:cNvPicPr>
            <a:picLocks noChangeAspect="1"/>
          </p:cNvPicPr>
          <p:nvPr/>
        </p:nvPicPr>
        <p:blipFill>
          <a:blip r:embed="rId7"/>
          <a:stretch>
            <a:fillRect/>
          </a:stretch>
        </p:blipFill>
        <p:spPr>
          <a:xfrm>
            <a:off x="4157365" y="2509986"/>
            <a:ext cx="3303984" cy="1776115"/>
          </a:xfrm>
          <a:prstGeom prst="rect">
            <a:avLst/>
          </a:prstGeom>
        </p:spPr>
      </p:pic>
      <p:pic>
        <p:nvPicPr>
          <p:cNvPr id="9" name="SK-8-img-8" descr="preencoded.png"/>
          <p:cNvPicPr>
            <a:picLocks noChangeAspect="1"/>
          </p:cNvPicPr>
          <p:nvPr/>
        </p:nvPicPr>
        <p:blipFill>
          <a:blip r:embed="rId6"/>
          <a:stretch>
            <a:fillRect/>
          </a:stretch>
        </p:blipFill>
        <p:spPr>
          <a:xfrm>
            <a:off x="4157365" y="2509986"/>
            <a:ext cx="121890" cy="1776115"/>
          </a:xfrm>
          <a:prstGeom prst="rect">
            <a:avLst/>
          </a:prstGeom>
        </p:spPr>
      </p:pic>
      <p:pic>
        <p:nvPicPr>
          <p:cNvPr id="11" name="SK-8-img-10" descr="preencoded.png"/>
          <p:cNvPicPr>
            <a:picLocks noChangeAspect="1"/>
          </p:cNvPicPr>
          <p:nvPr/>
        </p:nvPicPr>
        <p:blipFill>
          <a:blip r:embed="rId8"/>
          <a:stretch>
            <a:fillRect/>
          </a:stretch>
        </p:blipFill>
        <p:spPr>
          <a:xfrm>
            <a:off x="646063" y="4395936"/>
            <a:ext cx="121890" cy="850255"/>
          </a:xfrm>
          <a:prstGeom prst="rect">
            <a:avLst/>
          </a:prstGeom>
        </p:spPr>
      </p:pic>
      <p:pic>
        <p:nvPicPr>
          <p:cNvPr id="12" name="SK-8-img-11" descr="preencoded.png"/>
          <p:cNvPicPr>
            <a:picLocks noChangeAspect="1"/>
          </p:cNvPicPr>
          <p:nvPr/>
        </p:nvPicPr>
        <p:blipFill>
          <a:blip r:embed="rId9"/>
          <a:stretch>
            <a:fillRect/>
          </a:stretch>
        </p:blipFill>
        <p:spPr>
          <a:xfrm>
            <a:off x="646063" y="5390257"/>
            <a:ext cx="6815286" cy="754261"/>
          </a:xfrm>
          <a:prstGeom prst="rect">
            <a:avLst/>
          </a:prstGeom>
        </p:spPr>
      </p:pic>
      <p:pic>
        <p:nvPicPr>
          <p:cNvPr id="13" name="SK-8-img-12" descr="preencoded.png"/>
          <p:cNvPicPr>
            <a:picLocks noChangeAspect="1"/>
          </p:cNvPicPr>
          <p:nvPr/>
        </p:nvPicPr>
        <p:blipFill>
          <a:blip r:embed="rId10"/>
          <a:stretch>
            <a:fillRect/>
          </a:stretch>
        </p:blipFill>
        <p:spPr>
          <a:xfrm>
            <a:off x="646063" y="5390257"/>
            <a:ext cx="121890" cy="754261"/>
          </a:xfrm>
          <a:prstGeom prst="rect">
            <a:avLst/>
          </a:prstGeom>
        </p:spPr>
      </p:pic>
      <p:pic>
        <p:nvPicPr>
          <p:cNvPr id="18" name="SK-8-img-17" descr="preencoded.png"/>
          <p:cNvPicPr>
            <a:picLocks noChangeAspect="1"/>
          </p:cNvPicPr>
          <p:nvPr/>
        </p:nvPicPr>
        <p:blipFill>
          <a:blip r:embed="rId11"/>
          <a:stretch>
            <a:fillRect/>
          </a:stretch>
        </p:blipFill>
        <p:spPr>
          <a:xfrm>
            <a:off x="0" y="6491734"/>
            <a:ext cx="12192000" cy="19050"/>
          </a:xfrm>
          <a:prstGeom prst="rect">
            <a:avLst/>
          </a:prstGeom>
        </p:spPr>
      </p:pic>
      <p:pic>
        <p:nvPicPr>
          <p:cNvPr id="131" name="SK-8-img-130" descr="preencoded.png"/>
          <p:cNvPicPr>
            <a:picLocks noChangeAspect="1"/>
          </p:cNvPicPr>
          <p:nvPr/>
        </p:nvPicPr>
        <p:blipFill>
          <a:blip r:embed="rId12"/>
          <a:stretch>
            <a:fillRect/>
          </a:stretch>
        </p:blipFill>
        <p:spPr>
          <a:xfrm>
            <a:off x="4328071" y="2674590"/>
            <a:ext cx="3206353" cy="432048"/>
          </a:xfrm>
          <a:prstGeom prst="rect">
            <a:avLst/>
          </a:prstGeom>
        </p:spPr>
      </p:pic>
      <p:sp>
        <p:nvSpPr>
          <p:cNvPr id="234" name="SK-8-text-233"/>
          <p:cNvSpPr/>
          <p:nvPr/>
        </p:nvSpPr>
        <p:spPr>
          <a:xfrm>
            <a:off x="609600" y="438894"/>
            <a:ext cx="8989695" cy="233065"/>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E57373"/>
                </a:solidFill>
                <a:effectLst/>
                <a:uLnTx/>
                <a:uFillTx/>
                <a:latin typeface="Roboto" pitchFamily="34" charset="0"/>
                <a:ea typeface="Roboto" pitchFamily="34" charset="-122"/>
                <a:cs typeface="Roboto" pitchFamily="34" charset="-120"/>
              </a:rPr>
              <a:t>ALAN · PÓSTER PF1399 · EHA2026</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5" name="SK-8-text-234"/>
          <p:cNvSpPr/>
          <p:nvPr/>
        </p:nvSpPr>
        <p:spPr>
          <a:xfrm>
            <a:off x="597396" y="836563"/>
            <a:ext cx="6351984" cy="891480"/>
          </a:xfrm>
          <a:prstGeom prst="rect">
            <a:avLst/>
          </a:prstGeom>
          <a:noFill/>
          <a:ln/>
        </p:spPr>
        <p:txBody>
          <a:bodyPr vert="horz" wrap="none" lIns="0" tIns="0" rIns="0" bIns="0" rtlCol="0" anchor="ctr"/>
          <a:lstStyle/>
          <a:p>
            <a:pPr marL="0" marR="0" lvl="0" indent="0" algn="l" defTabSz="914400" rtl="0" eaLnBrk="1" fontAlgn="auto" latinLnBrk="0" hangingPunct="1">
              <a:lnSpc>
                <a:spcPts val="3465"/>
              </a:lnSpc>
              <a:spcBef>
                <a:spcPts val="0"/>
              </a:spcBef>
              <a:spcAft>
                <a:spcPts val="0"/>
              </a:spcAft>
              <a:buClrTx/>
              <a:buSzTx/>
              <a:buFontTx/>
              <a:buNone/>
              <a:tabLst/>
              <a:defRPr/>
            </a:pPr>
            <a:r>
              <a:rPr kumimoji="0" lang="en-US" sz="315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Carga del Cuidador Familiar</a:t>
            </a:r>
            <a:endParaRPr kumimoji="0" lang="en-US" sz="3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3465"/>
              </a:lnSpc>
              <a:spcBef>
                <a:spcPts val="0"/>
              </a:spcBef>
              <a:spcAft>
                <a:spcPts val="0"/>
              </a:spcAft>
              <a:buClrTx/>
              <a:buSzTx/>
              <a:buFontTx/>
              <a:buNone/>
              <a:tabLst/>
              <a:defRPr/>
            </a:pPr>
            <a:r>
              <a:rPr kumimoji="0" lang="en-US" sz="3150" b="1" i="0" u="none" strike="noStrike" kern="1200" cap="none" spc="0" normalizeH="0" baseline="0" noProof="0" dirty="0">
                <a:ln>
                  <a:noFill/>
                </a:ln>
                <a:solidFill>
                  <a:srgbClr val="004D40"/>
                </a:solidFill>
                <a:effectLst/>
                <a:uLnTx/>
                <a:uFillTx/>
                <a:latin typeface="Roboto" pitchFamily="34" charset="0"/>
                <a:ea typeface="Roboto" pitchFamily="34" charset="-122"/>
                <a:cs typeface="Roboto" pitchFamily="34" charset="-120"/>
              </a:rPr>
              <a:t>y Concordancia Proxy en Leucemia</a:t>
            </a:r>
            <a:endParaRPr kumimoji="0" lang="en-US" sz="3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6" name="SK-8-text-235"/>
          <p:cNvSpPr/>
          <p:nvPr/>
        </p:nvSpPr>
        <p:spPr>
          <a:xfrm>
            <a:off x="597396" y="2064246"/>
            <a:ext cx="11594604" cy="219373"/>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757575"/>
                </a:solidFill>
                <a:effectLst/>
                <a:uLnTx/>
                <a:uFillTx/>
                <a:latin typeface="Roboto" pitchFamily="34" charset="0"/>
                <a:ea typeface="Roboto" pitchFamily="34" charset="-122"/>
                <a:cs typeface="Roboto" pitchFamily="34" charset="-120"/>
              </a:rPr>
              <a:t>*Encuesta Global ALAN — 205 cuidadores, 13 idiomas, leucemia aguda y crónica</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7" name="SK-8-text-236"/>
          <p:cNvSpPr/>
          <p:nvPr/>
        </p:nvSpPr>
        <p:spPr>
          <a:xfrm>
            <a:off x="853380" y="2674590"/>
            <a:ext cx="2388870" cy="36343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E57373"/>
                </a:solidFill>
                <a:effectLst/>
                <a:uLnTx/>
                <a:uFillTx/>
                <a:latin typeface="Roboto" pitchFamily="34" charset="0"/>
                <a:ea typeface="Roboto" pitchFamily="34" charset="-122"/>
                <a:cs typeface="Roboto" pitchFamily="34" charset="-120"/>
              </a:rPr>
              <a:t>27%</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8" name="SK-8-text-237"/>
          <p:cNvSpPr/>
          <p:nvPr/>
        </p:nvSpPr>
        <p:spPr>
          <a:xfrm>
            <a:off x="841177" y="3154561"/>
            <a:ext cx="2986980" cy="445740"/>
          </a:xfrm>
          <a:prstGeom prst="rect">
            <a:avLst/>
          </a:prstGeom>
          <a:noFill/>
          <a:ln/>
        </p:spPr>
        <p:txBody>
          <a:bodyPr vert="horz" wrap="none" lIns="0" tIns="0" rIns="0" bIns="0" rtlCol="0" anchor="ct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de los cuidadores presta más de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36 horas semanales de cuidados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9" name="SK-8-text-238"/>
          <p:cNvSpPr/>
          <p:nvPr/>
        </p:nvSpPr>
        <p:spPr>
          <a:xfrm>
            <a:off x="841177" y="3737521"/>
            <a:ext cx="2974777" cy="377130"/>
          </a:xfrm>
          <a:prstGeom prst="rect">
            <a:avLst/>
          </a:prstGeom>
          <a:noFill/>
          <a:ln/>
        </p:spPr>
        <p:txBody>
          <a:bodyPr vert="horz" wrap="none" lIns="0" tIns="0" rIns="0" bIns="0" rtlCol="0" anchor="ct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16161"/>
                </a:solidFill>
                <a:effectLst/>
                <a:uLnTx/>
                <a:uFillTx/>
                <a:latin typeface="Roboto" pitchFamily="34" charset="0"/>
                <a:ea typeface="Roboto" pitchFamily="34" charset="-122"/>
                <a:cs typeface="Roboto" pitchFamily="34" charset="-120"/>
              </a:rPr>
              <a:t>Apoyo emocional (84%), tareas domésticas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16161"/>
                </a:solidFill>
                <a:effectLst/>
                <a:uLnTx/>
                <a:uFillTx/>
                <a:latin typeface="Roboto" pitchFamily="34" charset="0"/>
                <a:ea typeface="Roboto" pitchFamily="34" charset="-122"/>
                <a:cs typeface="Roboto" pitchFamily="34" charset="-120"/>
              </a:rPr>
              <a:t>(73%), acompañar a citas (68%)</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0" name="SK-8-text-239"/>
          <p:cNvSpPr/>
          <p:nvPr/>
        </p:nvSpPr>
        <p:spPr>
          <a:xfrm>
            <a:off x="4315867" y="3175248"/>
            <a:ext cx="3145482" cy="466279"/>
          </a:xfrm>
          <a:prstGeom prst="rect">
            <a:avLst/>
          </a:prstGeom>
          <a:noFill/>
          <a:ln/>
        </p:spPr>
        <p:txBody>
          <a:bodyPr vert="horz" wrap="none" lIns="0" tIns="0" rIns="0" bIns="0" rtlCol="0" anchor="ct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Concordancia moderada en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síntomas físicos y bienestar social</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1" name="SK-8-text-240"/>
          <p:cNvSpPr/>
          <p:nvPr/>
        </p:nvSpPr>
        <p:spPr>
          <a:xfrm>
            <a:off x="4315867" y="3737521"/>
            <a:ext cx="2852886" cy="377130"/>
          </a:xfrm>
          <a:prstGeom prst="rect">
            <a:avLst/>
          </a:prstGeom>
          <a:noFill/>
          <a:ln/>
        </p:spPr>
        <p:txBody>
          <a:bodyPr vert="horz" wrap="none" lIns="0" tIns="0" rIns="0" bIns="0" rtlCol="0" anchor="ctr"/>
          <a:lstStyle/>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16161"/>
                </a:solidFill>
                <a:effectLst/>
                <a:uLnTx/>
                <a:uFillTx/>
                <a:latin typeface="Roboto" pitchFamily="34" charset="0"/>
                <a:ea typeface="Roboto" pitchFamily="34" charset="-122"/>
                <a:cs typeface="Roboto" pitchFamily="34" charset="-120"/>
              </a:rPr>
              <a:t>Comportamiento físico, bienestar social 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44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16161"/>
                </a:solidFill>
                <a:effectLst/>
                <a:uLnTx/>
                <a:uFillTx/>
                <a:latin typeface="Roboto" pitchFamily="34" charset="0"/>
                <a:ea typeface="Roboto" pitchFamily="34" charset="-122"/>
                <a:cs typeface="Roboto" pitchFamily="34" charset="-120"/>
              </a:rPr>
              <a:t>síntomas — aceptable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2" name="SK-8-text-241"/>
          <p:cNvSpPr/>
          <p:nvPr/>
        </p:nvSpPr>
        <p:spPr>
          <a:xfrm>
            <a:off x="899712" y="4504357"/>
            <a:ext cx="1475843" cy="60617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3300"/>
                </a:solidFill>
                <a:effectLst/>
                <a:uLnTx/>
                <a:uFillTx/>
                <a:latin typeface="Roboto" pitchFamily="34" charset="0"/>
                <a:ea typeface="Roboto" pitchFamily="34" charset="-122"/>
                <a:cs typeface="Roboto" pitchFamily="34" charset="-120"/>
              </a:rPr>
              <a:t>K =0,21 	</a:t>
            </a:r>
            <a:endParaRPr kumimoji="0" lang="en-US" sz="1275"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3" name="SK-8-text-242"/>
          <p:cNvSpPr/>
          <p:nvPr/>
        </p:nvSpPr>
        <p:spPr>
          <a:xfrm>
            <a:off x="865584" y="5479405"/>
            <a:ext cx="11326416" cy="315367"/>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B71C1C"/>
                </a:solidFill>
                <a:effectLst/>
                <a:uLnTx/>
                <a:uFillTx/>
                <a:latin typeface="Roboto" pitchFamily="34" charset="0"/>
                <a:ea typeface="Roboto" pitchFamily="34" charset="-122"/>
                <a:cs typeface="Roboto" pitchFamily="34" charset="-120"/>
              </a:rPr>
              <a:t>⚠ El informe proxy NO debe sustituir al PRO directo</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4" name="SK-8-text-243"/>
          <p:cNvSpPr/>
          <p:nvPr/>
        </p:nvSpPr>
        <p:spPr>
          <a:xfrm>
            <a:off x="1219200" y="5842992"/>
            <a:ext cx="10972800" cy="171450"/>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Especialmente para el bienestar emocional y la leucemia aguda (EB κ=0,17)</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0" name="SK-8-text-269"/>
          <p:cNvSpPr/>
          <p:nvPr/>
        </p:nvSpPr>
        <p:spPr>
          <a:xfrm>
            <a:off x="8205192" y="6353175"/>
            <a:ext cx="3986808" cy="157609"/>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1" name="SK-8-text-270"/>
          <p:cNvSpPr/>
          <p:nvPr/>
        </p:nvSpPr>
        <p:spPr>
          <a:xfrm>
            <a:off x="585192" y="6631632"/>
            <a:ext cx="11606808" cy="178296"/>
          </a:xfrm>
          <a:prstGeom prst="rect">
            <a:avLst/>
          </a:prstGeom>
          <a:noFill/>
          <a:ln/>
        </p:spPr>
        <p:txBody>
          <a:bodyPr vert="horz" wrap="none" lIns="0" tIns="0" rIns="0" bIns="0" rtlCol="0" anchor="ctr"/>
          <a:lstStyle/>
          <a:p>
            <a:r>
              <a:rPr kumimoji="0" lang="en-US" sz="1050" b="0" i="0" u="none" strike="noStrike" kern="1200" cap="none" spc="0" normalizeH="0" baseline="0" noProof="0" dirty="0">
                <a:ln>
                  <a:noFill/>
                </a:ln>
                <a:solidFill>
                  <a:srgbClr val="616161"/>
                </a:solidFill>
                <a:effectLst/>
                <a:uLnTx/>
                <a:uFillTx/>
                <a:latin typeface="Roboto" pitchFamily="34" charset="0"/>
                <a:ea typeface="Roboto" pitchFamily="34" charset="-122"/>
                <a:cs typeface="Roboto" pitchFamily="34" charset="-120"/>
              </a:rPr>
              <a:t>*Instrumento: HM-PRO (Partes A y B) · Concordancia evaluada con kappa de Cohen · Leucemia aguda y </a:t>
            </a:r>
            <a:r>
              <a:rPr kumimoji="0" lang="en-US" sz="1050" b="0" i="0" u="none" strike="noStrike" kern="1200" cap="none" spc="0" normalizeH="0" baseline="0" noProof="0" dirty="0" err="1">
                <a:ln>
                  <a:noFill/>
                </a:ln>
                <a:solidFill>
                  <a:srgbClr val="616161"/>
                </a:solidFill>
                <a:effectLst/>
                <a:uLnTx/>
                <a:uFillTx/>
                <a:latin typeface="Roboto" pitchFamily="34" charset="0"/>
                <a:ea typeface="Roboto" pitchFamily="34" charset="-122"/>
                <a:cs typeface="Roboto" pitchFamily="34" charset="-120"/>
              </a:rPr>
              <a:t>crónica</a:t>
            </a:r>
            <a:r>
              <a:rPr kumimoji="0" lang="en-US" sz="1050" b="0" i="0" u="none" strike="noStrike" kern="1200" cap="none" spc="0" normalizeH="0" baseline="0" noProof="0" dirty="0">
                <a:ln>
                  <a:noFill/>
                </a:ln>
                <a:solidFill>
                  <a:srgbClr val="616161"/>
                </a:solidFill>
                <a:effectLst/>
                <a:uLnTx/>
                <a:uFillTx/>
                <a:latin typeface="Roboto" pitchFamily="34" charset="0"/>
                <a:ea typeface="Roboto" pitchFamily="34" charset="-122"/>
                <a:cs typeface="Roboto" pitchFamily="34" charset="-120"/>
              </a:rPr>
              <a:t> | </a:t>
            </a:r>
            <a:r>
              <a:rPr lang="en-US" sz="1050" dirty="0">
                <a:solidFill>
                  <a:srgbClr val="757575"/>
                </a:solidFill>
                <a:latin typeface="Roboto" pitchFamily="34" charset="0"/>
                <a:ea typeface="Roboto" pitchFamily="34" charset="-122"/>
                <a:cs typeface="Roboto" pitchFamily="34" charset="-120"/>
              </a:rPr>
              <a:t>*</a:t>
            </a:r>
            <a:r>
              <a:rPr lang="en-US" sz="1050" dirty="0" err="1">
                <a:solidFill>
                  <a:srgbClr val="757575"/>
                </a:solidFill>
                <a:latin typeface="Roboto" pitchFamily="34" charset="0"/>
                <a:ea typeface="Roboto" pitchFamily="34" charset="-122"/>
                <a:cs typeface="Roboto" pitchFamily="34" charset="-120"/>
              </a:rPr>
              <a:t>Póster</a:t>
            </a:r>
            <a:r>
              <a:rPr lang="en-US" sz="1050" dirty="0">
                <a:solidFill>
                  <a:srgbClr val="757575"/>
                </a:solidFill>
                <a:latin typeface="Roboto" pitchFamily="34" charset="0"/>
                <a:ea typeface="Roboto" pitchFamily="34" charset="-122"/>
                <a:cs typeface="Roboto" pitchFamily="34" charset="-120"/>
              </a:rPr>
              <a:t> PF1399, EHA2026 — Nier S. et al. (ALAN)</a:t>
            </a:r>
            <a:endParaRPr lang="en-US" sz="1050" dirty="0">
              <a:solidFill>
                <a:prstClr val="black"/>
              </a:solidFill>
              <a:latin typeface="Calibri" panose="020F0502020204030204"/>
            </a:endParaRPr>
          </a:p>
        </p:txBody>
      </p:sp>
      <p:pic>
        <p:nvPicPr>
          <p:cNvPr id="272" name="Picture 271" descr="Acute Leukemia Advocates Network (ALAN) launched - ALAN">
            <a:extLst>
              <a:ext uri="{FF2B5EF4-FFF2-40B4-BE49-F238E27FC236}">
                <a16:creationId xmlns:a16="http://schemas.microsoft.com/office/drawing/2014/main" id="{DF559FEE-8AEF-B6CD-F80B-87255E6C451E}"/>
              </a:ext>
            </a:extLst>
          </p:cNvPr>
          <p:cNvPicPr>
            <a:picLocks noChangeAspect="1"/>
          </p:cNvPicPr>
          <p:nvPr/>
        </p:nvPicPr>
        <p:blipFill>
          <a:blip r:embed="rId13"/>
          <a:srcRect t="31836" b="33768"/>
          <a:stretch>
            <a:fillRect/>
          </a:stretch>
        </p:blipFill>
        <p:spPr>
          <a:xfrm>
            <a:off x="9747314" y="48072"/>
            <a:ext cx="2444685" cy="603858"/>
          </a:xfrm>
          <a:prstGeom prst="rect">
            <a:avLst/>
          </a:prstGeom>
        </p:spPr>
      </p:pic>
      <p:pic>
        <p:nvPicPr>
          <p:cNvPr id="274" name="Picture 273">
            <a:extLst>
              <a:ext uri="{FF2B5EF4-FFF2-40B4-BE49-F238E27FC236}">
                <a16:creationId xmlns:a16="http://schemas.microsoft.com/office/drawing/2014/main" id="{9E4971D8-70A3-FEE6-51A8-1E04D4C477BD}"/>
              </a:ext>
            </a:extLst>
          </p:cNvPr>
          <p:cNvPicPr>
            <a:picLocks noChangeAspect="1"/>
          </p:cNvPicPr>
          <p:nvPr/>
        </p:nvPicPr>
        <p:blipFill>
          <a:blip r:embed="rId14">
            <a:extLst>
              <a:ext uri="{28A0092B-C50C-407E-A947-70E740481C1C}">
                <a14:useLocalDpi xmlns:a14="http://schemas.microsoft.com/office/drawing/2010/main" val="0"/>
              </a:ext>
            </a:extLst>
          </a:blip>
          <a:srcRect l="66400" t="9824" r="8597" b="28525"/>
          <a:stretch>
            <a:fillRect/>
          </a:stretch>
        </p:blipFill>
        <p:spPr>
          <a:xfrm>
            <a:off x="8008006" y="671959"/>
            <a:ext cx="4183993" cy="5796989"/>
          </a:xfrm>
          <a:prstGeom prst="rect">
            <a:avLst/>
          </a:prstGeom>
        </p:spPr>
      </p:pic>
      <p:sp>
        <p:nvSpPr>
          <p:cNvPr id="275" name="SK-8-text-241">
            <a:extLst>
              <a:ext uri="{FF2B5EF4-FFF2-40B4-BE49-F238E27FC236}">
                <a16:creationId xmlns:a16="http://schemas.microsoft.com/office/drawing/2014/main" id="{85A394F7-A31D-8232-EB04-089376EDC6FB}"/>
              </a:ext>
            </a:extLst>
          </p:cNvPr>
          <p:cNvSpPr/>
          <p:nvPr/>
        </p:nvSpPr>
        <p:spPr>
          <a:xfrm>
            <a:off x="2401347" y="4512468"/>
            <a:ext cx="5614687" cy="606178"/>
          </a:xfrm>
          <a:prstGeom prst="rect">
            <a:avLst/>
          </a:prstGeom>
          <a:noFill/>
          <a:ln/>
        </p:spPr>
        <p:txBody>
          <a:bodyPr vert="horz" wrap="non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75" b="1"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Concordancia</a:t>
            </a:r>
            <a:r>
              <a:rPr kumimoji="0" lang="en-US" sz="1275"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débil en el </a:t>
            </a:r>
            <a:r>
              <a:rPr kumimoji="0" lang="en-US" sz="1275" b="1"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bienestar</a:t>
            </a:r>
            <a:r>
              <a:rPr kumimoji="0" lang="en-US" sz="1275"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rPr>
              <a:t> </a:t>
            </a:r>
            <a:r>
              <a:rPr kumimoji="0" lang="en-US" sz="1275" b="1" i="0" u="none" strike="noStrike" kern="1200" cap="none" spc="0" normalizeH="0" baseline="0" noProof="0" dirty="0" err="1">
                <a:ln>
                  <a:noFill/>
                </a:ln>
                <a:solidFill>
                  <a:srgbClr val="212121"/>
                </a:solidFill>
                <a:effectLst/>
                <a:uLnTx/>
                <a:uFillTx/>
                <a:latin typeface="Roboto" pitchFamily="34" charset="0"/>
                <a:ea typeface="Roboto" pitchFamily="34" charset="-122"/>
                <a:cs typeface="Roboto" pitchFamily="34" charset="-120"/>
              </a:rPr>
              <a:t>emocional</a:t>
            </a:r>
            <a:endParaRPr kumimoji="0" lang="en-US" sz="1275" b="1" i="0" u="none" strike="noStrike" kern="1200" cap="none" spc="0" normalizeH="0" baseline="0" noProof="0" dirty="0">
              <a:ln>
                <a:noFill/>
              </a:ln>
              <a:solidFill>
                <a:srgbClr val="212121"/>
              </a:solidFill>
              <a:effectLst/>
              <a:uLnTx/>
              <a:uFillTx/>
              <a:latin typeface="Roboto" pitchFamily="34" charset="0"/>
              <a:ea typeface="Roboto" pitchFamily="34" charset="-122"/>
              <a:cs typeface="Roboto"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50" dirty="0">
                <a:solidFill>
                  <a:srgbClr val="212121"/>
                </a:solidFill>
                <a:latin typeface="Roboto" pitchFamily="34" charset="0"/>
                <a:ea typeface="Roboto" pitchFamily="34" charset="-122"/>
                <a:cs typeface="Roboto" pitchFamily="34" charset="-120"/>
              </a:rPr>
              <a:t>Los </a:t>
            </a:r>
            <a:r>
              <a:rPr lang="en-US" sz="1150" dirty="0" err="1">
                <a:solidFill>
                  <a:srgbClr val="212121"/>
                </a:solidFill>
                <a:latin typeface="Roboto" pitchFamily="34" charset="0"/>
                <a:ea typeface="Roboto" pitchFamily="34" charset="-122"/>
                <a:cs typeface="Roboto" pitchFamily="34" charset="-120"/>
              </a:rPr>
              <a:t>cuidadores</a:t>
            </a:r>
            <a:r>
              <a:rPr lang="en-US" sz="1150" dirty="0">
                <a:solidFill>
                  <a:srgbClr val="212121"/>
                </a:solidFill>
                <a:latin typeface="Roboto" pitchFamily="34" charset="0"/>
                <a:ea typeface="Roboto" pitchFamily="34" charset="-122"/>
                <a:cs typeface="Roboto" pitchFamily="34" charset="-120"/>
              </a:rPr>
              <a:t> </a:t>
            </a:r>
            <a:r>
              <a:rPr lang="en-US" sz="1150" dirty="0" err="1">
                <a:solidFill>
                  <a:srgbClr val="212121"/>
                </a:solidFill>
                <a:latin typeface="Roboto" pitchFamily="34" charset="0"/>
                <a:ea typeface="Roboto" pitchFamily="34" charset="-122"/>
                <a:cs typeface="Roboto" pitchFamily="34" charset="-120"/>
              </a:rPr>
              <a:t>subestiman</a:t>
            </a:r>
            <a:r>
              <a:rPr lang="en-US" sz="1150" dirty="0">
                <a:solidFill>
                  <a:srgbClr val="212121"/>
                </a:solidFill>
                <a:latin typeface="Roboto" pitchFamily="34" charset="0"/>
                <a:ea typeface="Roboto" pitchFamily="34" charset="-122"/>
                <a:cs typeface="Roboto" pitchFamily="34" charset="-120"/>
              </a:rPr>
              <a:t> </a:t>
            </a:r>
            <a:r>
              <a:rPr lang="en-US" sz="1150" dirty="0" err="1">
                <a:solidFill>
                  <a:srgbClr val="212121"/>
                </a:solidFill>
                <a:latin typeface="Roboto" pitchFamily="34" charset="0"/>
                <a:ea typeface="Roboto" pitchFamily="34" charset="-122"/>
                <a:cs typeface="Roboto" pitchFamily="34" charset="-120"/>
              </a:rPr>
              <a:t>sistemáticamente</a:t>
            </a:r>
            <a:r>
              <a:rPr lang="en-US" sz="1150" dirty="0">
                <a:solidFill>
                  <a:srgbClr val="212121"/>
                </a:solidFill>
                <a:latin typeface="Roboto" pitchFamily="34" charset="0"/>
                <a:ea typeface="Roboto" pitchFamily="34" charset="-122"/>
                <a:cs typeface="Roboto" pitchFamily="34" charset="-120"/>
              </a:rPr>
              <a:t> </a:t>
            </a:r>
            <a:r>
              <a:rPr lang="en-US" sz="1150" dirty="0" err="1">
                <a:solidFill>
                  <a:srgbClr val="212121"/>
                </a:solidFill>
                <a:latin typeface="Roboto" pitchFamily="34" charset="0"/>
                <a:ea typeface="Roboto" pitchFamily="34" charset="-122"/>
                <a:cs typeface="Roboto" pitchFamily="34" charset="-120"/>
              </a:rPr>
              <a:t>el</a:t>
            </a:r>
            <a:r>
              <a:rPr lang="en-US" sz="1150" dirty="0">
                <a:solidFill>
                  <a:srgbClr val="212121"/>
                </a:solidFill>
                <a:latin typeface="Roboto" pitchFamily="34" charset="0"/>
                <a:ea typeface="Roboto" pitchFamily="34" charset="-122"/>
                <a:cs typeface="Roboto" pitchFamily="34" charset="-120"/>
              </a:rPr>
              <a:t> </a:t>
            </a:r>
            <a:r>
              <a:rPr lang="en-US" sz="1150" dirty="0" err="1">
                <a:solidFill>
                  <a:srgbClr val="212121"/>
                </a:solidFill>
                <a:latin typeface="Roboto" pitchFamily="34" charset="0"/>
                <a:ea typeface="Roboto" pitchFamily="34" charset="-122"/>
                <a:cs typeface="Roboto" pitchFamily="34" charset="-120"/>
              </a:rPr>
              <a:t>impacto</a:t>
            </a:r>
            <a:r>
              <a:rPr lang="en-US" sz="1150" dirty="0">
                <a:solidFill>
                  <a:srgbClr val="212121"/>
                </a:solidFill>
                <a:latin typeface="Roboto" pitchFamily="34" charset="0"/>
                <a:ea typeface="Roboto" pitchFamily="34" charset="-122"/>
                <a:cs typeface="Roboto" pitchFamily="34" charset="-120"/>
              </a:rPr>
              <a:t> </a:t>
            </a:r>
            <a:r>
              <a:rPr lang="en-US" sz="1150" dirty="0" err="1">
                <a:solidFill>
                  <a:srgbClr val="212121"/>
                </a:solidFill>
                <a:latin typeface="Roboto" pitchFamily="34" charset="0"/>
                <a:ea typeface="Roboto" pitchFamily="34" charset="-122"/>
                <a:cs typeface="Roboto" pitchFamily="34" charset="-120"/>
              </a:rPr>
              <a:t>psicosocial</a:t>
            </a:r>
            <a:r>
              <a:rPr lang="en-US" sz="1150" dirty="0">
                <a:solidFill>
                  <a:srgbClr val="212121"/>
                </a:solidFill>
                <a:latin typeface="Roboto" pitchFamily="34" charset="0"/>
                <a:ea typeface="Roboto" pitchFamily="34" charset="-122"/>
                <a:cs typeface="Roboto" pitchFamily="34" charset="-120"/>
              </a:rPr>
              <a:t> del </a:t>
            </a:r>
            <a:r>
              <a:rPr lang="en-US" sz="1150" dirty="0" err="1">
                <a:solidFill>
                  <a:srgbClr val="212121"/>
                </a:solidFill>
                <a:latin typeface="Roboto" pitchFamily="34" charset="0"/>
                <a:ea typeface="Roboto" pitchFamily="34" charset="-122"/>
                <a:cs typeface="Roboto" pitchFamily="34" charset="-120"/>
              </a:rPr>
              <a:t>paciente</a:t>
            </a:r>
            <a:endParaRPr kumimoji="0" lang="en-US" sz="115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5213</Words>
  <Application>Microsoft Office PowerPoint</Application>
  <PresentationFormat>Widescreen</PresentationFormat>
  <Paragraphs>510</Paragraphs>
  <Slides>18</Slides>
  <Notes>16</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18</vt:i4>
      </vt:variant>
    </vt:vector>
  </HeadingPairs>
  <TitlesOfParts>
    <vt:vector size="31" baseType="lpstr">
      <vt:lpstr>Aptos</vt:lpstr>
      <vt:lpstr>Arial</vt:lpstr>
      <vt:lpstr>Calibri</vt:lpstr>
      <vt:lpstr>Calibri Light</vt:lpstr>
      <vt:lpstr>Courier New</vt:lpstr>
      <vt:lpstr>Montserrat</vt:lpstr>
      <vt:lpstr>Montserrat Medium</vt:lpstr>
      <vt:lpstr>Open Sans</vt:lpstr>
      <vt:lpstr>Roboto</vt:lpstr>
      <vt:lpstr>Wingdings</vt:lpstr>
      <vt:lpstr>Tema de Office</vt:lpstr>
      <vt:lpstr>Office Theme</vt:lpstr>
      <vt:lpstr>1_Office Theme</vt:lpstr>
      <vt:lpstr> Lo mejor en Advocacy para pacientes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 la ponencia</dc:title>
  <dc:creator>KIM</dc:creator>
  <cp:lastModifiedBy>Natacha Bolaños</cp:lastModifiedBy>
  <cp:revision>30</cp:revision>
  <dcterms:created xsi:type="dcterms:W3CDTF">2022-02-12T19:38:16Z</dcterms:created>
  <dcterms:modified xsi:type="dcterms:W3CDTF">2026-06-22T17:42:17Z</dcterms:modified>
</cp:coreProperties>
</file>