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81" r:id="rId4"/>
    <p:sldId id="288" r:id="rId5"/>
    <p:sldId id="284" r:id="rId6"/>
    <p:sldId id="312" r:id="rId7"/>
    <p:sldId id="316" r:id="rId8"/>
    <p:sldId id="310" r:id="rId9"/>
    <p:sldId id="315" r:id="rId10"/>
    <p:sldId id="308" r:id="rId11"/>
    <p:sldId id="317" r:id="rId12"/>
    <p:sldId id="318" r:id="rId13"/>
    <p:sldId id="337" r:id="rId14"/>
    <p:sldId id="346" r:id="rId15"/>
    <p:sldId id="347" r:id="rId16"/>
    <p:sldId id="348" r:id="rId17"/>
    <p:sldId id="349" r:id="rId18"/>
    <p:sldId id="350" r:id="rId19"/>
    <p:sldId id="351" r:id="rId20"/>
    <p:sldId id="352" r:id="rId21"/>
    <p:sldId id="353" r:id="rId22"/>
    <p:sldId id="354" r:id="rId23"/>
    <p:sldId id="355" r:id="rId24"/>
    <p:sldId id="356" r:id="rId25"/>
    <p:sldId id="357" r:id="rId26"/>
    <p:sldId id="358" r:id="rId27"/>
    <p:sldId id="359" r:id="rId28"/>
    <p:sldId id="319" r:id="rId29"/>
    <p:sldId id="265" r:id="rId30"/>
    <p:sldId id="266" r:id="rId31"/>
    <p:sldId id="267" r:id="rId32"/>
    <p:sldId id="268" r:id="rId33"/>
    <p:sldId id="269" r:id="rId34"/>
    <p:sldId id="270" r:id="rId35"/>
    <p:sldId id="271" r:id="rId36"/>
    <p:sldId id="273" r:id="rId37"/>
    <p:sldId id="275" r:id="rId38"/>
    <p:sldId id="345" r:id="rId39"/>
    <p:sldId id="259" r:id="rId40"/>
    <p:sldId id="261" r:id="rId41"/>
    <p:sldId id="262" r:id="rId42"/>
    <p:sldId id="263" r:id="rId43"/>
    <p:sldId id="264" r:id="rId44"/>
    <p:sldId id="322" r:id="rId45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2C2B"/>
    <a:srgbClr val="96BD47"/>
    <a:srgbClr val="BA4F9E"/>
    <a:srgbClr val="686868"/>
    <a:srgbClr val="94BB46"/>
    <a:srgbClr val="929292"/>
    <a:srgbClr val="7B649C"/>
    <a:srgbClr val="C76B6C"/>
    <a:srgbClr val="333333"/>
    <a:srgbClr val="70B3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38013E-CBC3-4AA9-A04C-E873129F04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115CBC3-724C-4744-9F10-E382FCA11E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C46AA1-7917-407C-990D-22194E57F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24/06/2026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30D586-30F5-46F2-99AC-ED9AA0AD8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F57FED-5880-4762-B742-4E3300E06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34876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ADA6E3-9639-4FD6-879E-41302A77B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F1A7E13-22DF-464C-A42B-D9414BD93E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F0C4A9-84CF-4E7F-9FF6-A5BE3F88C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24/06/2026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637AE8-B0B5-40F1-8AF0-D4C7100E3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7D7C4B-1BF9-46DA-9CCE-948E2557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92856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9FF8C85-5899-40C5-AD79-8365BDE168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4884122-4E14-4281-8D1B-D087A9A390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443C6D-A3EC-4030-ACD2-9C4AE65E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24/06/2026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04FDF36-C634-4F95-88B1-3BC51E6F3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947B5D-38A7-4529-9521-A954F5AD9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42852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A7CDE0-D4C7-4F96-8344-AF2C04D15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170DEB-ABD6-4EC8-9D28-F625E026B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9FD64E-280E-4F19-A4F0-C08DA06A4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24/06/2026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BB3368-7D10-4FB7-9409-6DB624649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9A4F10-DF30-4625-8706-6180F8E9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85470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CAB69C-E4B9-4FAE-8A34-8038AA805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6B421DD-E3C5-4AC5-95A8-7C7565ACB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B0CFED-8690-4BB4-8D01-6C762D2D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24/06/2026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CC320A-5A22-45C6-B12C-0B457DF75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3473F7-BFAC-43F4-9C3E-6D4E127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69091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7696E0-E462-4A41-939A-54F616360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582344-0E36-418A-9EE1-42F2B4387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3CB987-0D15-4A5E-AE19-6A7278F30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0894DE-DF8C-4F1A-AFAB-B5A1B057A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24/06/2026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0E4E4D-6EEA-433C-B7E0-73EF4CBD5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831141-143E-4AEB-AE02-E2B0595E4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0368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133566-6EFC-46E6-B41D-0926F56EA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F9A38E2-358A-48A5-939A-D8FBE79FC6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D3D42B7-DA10-43E1-A371-A5415CD39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371C760-5CAF-4436-A548-FE00CB6D8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8E0BEB9-68AE-4057-A308-9412D31CC6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E43CCA1-E7FF-4F6B-91AE-5BB921217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24/06/2026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471483D-62B8-44A5-A8D2-BDCFF42AD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FE85390-D9FF-46F0-82FC-811E265E0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28510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6FC928-FCBA-4FE4-A523-FE7101F88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8ECE1EA-11E9-4438-849B-A23BAD6AE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24/06/2026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59DDED0-D0F6-4541-AFA8-9B3C31D2D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80132DD-A914-4F07-A0BF-768D62DAE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8838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5EA8A74-6950-4F9B-A1C5-FC0223049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24/06/2026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4EBDF1-F21B-423A-9BA3-E86EE1D33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1C76DE1-C554-4A90-B815-3D94C4321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74495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14310F-E140-4D94-9EE3-6AD48335E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F7B1B1-1748-4AC2-B6BF-B71534770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956A22C-6CF9-4209-9510-0F439C6DF2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2275843-BDCD-46DF-A711-FB3ED45DF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24/06/2026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9F50318-7AE2-4C1F-BC36-549C4D270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6A2FD68-08A2-44AE-9A4F-FDA414470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59947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8DE3F7-3412-40E3-9295-FD948BF60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3BFBEBE-5D29-4A30-95D0-6A7A34F043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8286DD5-322C-488C-B9B9-AA2E71DEAD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F2B52E-E1E9-43CB-8D8B-943C55854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24/06/2026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3ADDEBA-A213-4213-B4D5-D0518390A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DBD354F-10D2-492C-B44B-DC1E49F8D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91084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C641DF8-06D2-4CC9-9CAD-708097A38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99BE78-47FA-4361-8FBA-A62D9EF5B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A71201-EE71-43D0-B682-9C225A7654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109B4-FF66-4CA5-ABF0-09C361C9F190}" type="datetimeFigureOut">
              <a:rPr lang="es-PE" smtClean="0"/>
              <a:t>24/06/2026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258462-9BB9-4FA5-96F9-95FD41CE93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F9AB14-7A34-45F3-9A8F-E2BAA848A7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51465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3260A-6EF4-4778-B1AD-B0A6238A29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638939"/>
            <a:ext cx="9144000" cy="1563299"/>
          </a:xfrm>
        </p:spPr>
        <p:txBody>
          <a:bodyPr>
            <a:noAutofit/>
          </a:bodyPr>
          <a:lstStyle/>
          <a:p>
            <a:r>
              <a:rPr lang="es-MX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TRASPLANTE DE PROGENITORES HEMATOPOYETICOS EN LINFOMA</a:t>
            </a:r>
            <a:endParaRPr lang="es-PE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1ECB66-CDF8-40C1-A436-52C29D47B6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02238"/>
            <a:ext cx="9144000" cy="1655762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Rosio Baena Terán </a:t>
            </a:r>
            <a:endParaRPr lang="es-PE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9F5CDFF-926A-77D1-0040-ADB2EAA70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682" y="5299788"/>
            <a:ext cx="616334" cy="41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168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2AF042-5B48-9FCA-B705-D3A716B77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BO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C2461BF-19D9-2DD6-857B-F314401F21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574" y="212106"/>
            <a:ext cx="11311256" cy="6379194"/>
          </a:xfrm>
        </p:spPr>
      </p:pic>
    </p:spTree>
    <p:extLst>
      <p:ext uri="{BB962C8B-B14F-4D97-AF65-F5344CB8AC3E}">
        <p14:creationId xmlns:p14="http://schemas.microsoft.com/office/powerpoint/2010/main" val="1525514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722C7-85E7-E546-617C-E21BC05E5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>
                <a:solidFill>
                  <a:schemeClr val="accent1">
                    <a:lumMod val="75000"/>
                  </a:schemeClr>
                </a:solidFill>
              </a:rPr>
              <a:t>ALGUNOS GRUPOS SE BENEFICIAN DEL ASCT </a:t>
            </a:r>
            <a:endParaRPr lang="es-BO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5CE85A-D09B-2CF1-3224-585EF8FA3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425" y="1511300"/>
            <a:ext cx="10515600" cy="1727200"/>
          </a:xfrm>
        </p:spPr>
        <p:txBody>
          <a:bodyPr/>
          <a:lstStyle/>
          <a:p>
            <a:r>
              <a:rPr lang="es-MX" dirty="0"/>
              <a:t>Mutaciones de alto riego de TP53</a:t>
            </a:r>
          </a:p>
          <a:p>
            <a:r>
              <a:rPr lang="es-MX" dirty="0"/>
              <a:t>EMR POSITIVA post inducción </a:t>
            </a:r>
          </a:p>
          <a:p>
            <a:r>
              <a:rPr lang="es-MX" dirty="0"/>
              <a:t>Subtipos histológicos agresivos (variante </a:t>
            </a:r>
            <a:r>
              <a:rPr lang="es-MX" dirty="0" err="1"/>
              <a:t>Blastoide</a:t>
            </a:r>
            <a:r>
              <a:rPr lang="es-MX" dirty="0"/>
              <a:t> pleomórfica) </a:t>
            </a:r>
            <a:endParaRPr lang="es-BO" dirty="0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01BFCE24-F408-D07D-D835-22DFA3AAA2F0}"/>
              </a:ext>
            </a:extLst>
          </p:cNvPr>
          <p:cNvSpPr/>
          <p:nvPr/>
        </p:nvSpPr>
        <p:spPr>
          <a:xfrm>
            <a:off x="2600325" y="3429000"/>
            <a:ext cx="6400800" cy="246697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Paciente joven que no le esta yendo bien con el tratamiento de 1 </a:t>
            </a:r>
            <a:r>
              <a:rPr lang="es-MX" sz="320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</a:t>
            </a:r>
            <a:r>
              <a:rPr lang="es-MX" sz="32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línea</a:t>
            </a:r>
          </a:p>
          <a:p>
            <a:pPr algn="ctr"/>
            <a:r>
              <a:rPr lang="es-MX" sz="32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EMR +</a:t>
            </a:r>
            <a:endParaRPr lang="es-BO" sz="3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BCB1E55-01BE-BBD0-BAD0-719C5C2D1A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6711"/>
          <a:stretch/>
        </p:blipFill>
        <p:spPr>
          <a:xfrm>
            <a:off x="10584799" y="2291088"/>
            <a:ext cx="1433228" cy="164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318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FADA7F-E065-5F2C-96A8-DC8B96AE7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BO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BED4B54F-A6AC-E847-7FB3-4707F5B7C3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754209" cy="5537200"/>
          </a:xfr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0BD05275-96C3-70D4-8F3D-85B6403D564F}"/>
              </a:ext>
            </a:extLst>
          </p:cNvPr>
          <p:cNvSpPr/>
          <p:nvPr/>
        </p:nvSpPr>
        <p:spPr>
          <a:xfrm>
            <a:off x="4877104" y="2000250"/>
            <a:ext cx="637871" cy="5905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5822A429-8ABB-C095-148A-D870C13A47BD}"/>
              </a:ext>
            </a:extLst>
          </p:cNvPr>
          <p:cNvSpPr/>
          <p:nvPr/>
        </p:nvSpPr>
        <p:spPr>
          <a:xfrm>
            <a:off x="6172504" y="1331119"/>
            <a:ext cx="637871" cy="5905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/>
          </a:p>
        </p:txBody>
      </p:sp>
      <p:sp>
        <p:nvSpPr>
          <p:cNvPr id="9" name="Bocadillo nube: nube 8">
            <a:extLst>
              <a:ext uri="{FF2B5EF4-FFF2-40B4-BE49-F238E27FC236}">
                <a16:creationId xmlns:a16="http://schemas.microsoft.com/office/drawing/2014/main" id="{842485CC-BAB6-B2D9-439F-51FFE9C78472}"/>
              </a:ext>
            </a:extLst>
          </p:cNvPr>
          <p:cNvSpPr/>
          <p:nvPr/>
        </p:nvSpPr>
        <p:spPr>
          <a:xfrm>
            <a:off x="7906054" y="7144"/>
            <a:ext cx="4238625" cy="2647950"/>
          </a:xfrm>
          <a:prstGeom prst="cloud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Quienes usan MRD rutinariamente al final de la inducción</a:t>
            </a:r>
            <a:endParaRPr lang="es-BO" dirty="0"/>
          </a:p>
        </p:txBody>
      </p:sp>
      <p:sp>
        <p:nvSpPr>
          <p:cNvPr id="11" name="Bocadillo nube: nube 10">
            <a:extLst>
              <a:ext uri="{FF2B5EF4-FFF2-40B4-BE49-F238E27FC236}">
                <a16:creationId xmlns:a16="http://schemas.microsoft.com/office/drawing/2014/main" id="{1526CE80-A7EB-C237-CA88-AF4413575734}"/>
              </a:ext>
            </a:extLst>
          </p:cNvPr>
          <p:cNvSpPr/>
          <p:nvPr/>
        </p:nvSpPr>
        <p:spPr>
          <a:xfrm>
            <a:off x="9515171" y="2697758"/>
            <a:ext cx="2676829" cy="1993900"/>
          </a:xfrm>
          <a:prstGeom prst="cloud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Tenemos acceso a TP53</a:t>
            </a:r>
            <a:endParaRPr lang="es-BO" dirty="0"/>
          </a:p>
        </p:txBody>
      </p:sp>
      <p:sp>
        <p:nvSpPr>
          <p:cNvPr id="12" name="Bocadillo nube: nube 11">
            <a:extLst>
              <a:ext uri="{FF2B5EF4-FFF2-40B4-BE49-F238E27FC236}">
                <a16:creationId xmlns:a16="http://schemas.microsoft.com/office/drawing/2014/main" id="{7CE6A08B-4123-A7D5-11D9-791B0BDB06A3}"/>
              </a:ext>
            </a:extLst>
          </p:cNvPr>
          <p:cNvSpPr/>
          <p:nvPr/>
        </p:nvSpPr>
        <p:spPr>
          <a:xfrm>
            <a:off x="9754209" y="4025503"/>
            <a:ext cx="2676829" cy="1993900"/>
          </a:xfrm>
          <a:prstGeom prst="cloud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Tenemos acceso a BTK 1 </a:t>
            </a:r>
            <a:r>
              <a:rPr lang="es-MX" dirty="0" err="1"/>
              <a:t>ra</a:t>
            </a:r>
            <a:r>
              <a:rPr lang="es-MX" dirty="0"/>
              <a:t> línea </a:t>
            </a:r>
            <a:endParaRPr lang="es-BO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5558CDC1-BF03-BF03-21B7-460A1B38B5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454"/>
          <a:stretch/>
        </p:blipFill>
        <p:spPr>
          <a:xfrm>
            <a:off x="8277593" y="5433413"/>
            <a:ext cx="1747773" cy="1417443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A87C5D7D-D7E3-B559-119A-67AD3DA1CE9F}"/>
              </a:ext>
            </a:extLst>
          </p:cNvPr>
          <p:cNvSpPr/>
          <p:nvPr/>
        </p:nvSpPr>
        <p:spPr>
          <a:xfrm>
            <a:off x="2166634" y="5744765"/>
            <a:ext cx="7601254" cy="847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dirty="0">
                <a:solidFill>
                  <a:schemeClr val="tx1"/>
                </a:solidFill>
              </a:rPr>
              <a:t>Donde queda el  ASCT en ……</a:t>
            </a:r>
            <a:endParaRPr lang="es-BO" sz="2800" dirty="0">
              <a:solidFill>
                <a:schemeClr val="tx1"/>
              </a:solidFill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A6797C73-0FE1-8B26-14A5-E0D6B42EF8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7470" y="5175046"/>
            <a:ext cx="1285150" cy="141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066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4">
            <a:extLst>
              <a:ext uri="{FF2B5EF4-FFF2-40B4-BE49-F238E27FC236}">
                <a16:creationId xmlns:a16="http://schemas.microsoft.com/office/drawing/2014/main" id="{45DE7B95-9FC7-AF9E-EBBC-B7B19384F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458" b="81486"/>
          <a:stretch/>
        </p:blipFill>
        <p:spPr>
          <a:xfrm>
            <a:off x="552450" y="250017"/>
            <a:ext cx="7323170" cy="903756"/>
          </a:xfr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026F416-5EE8-306E-7789-95DA4E3D66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0" y="1247468"/>
            <a:ext cx="8943975" cy="5346074"/>
          </a:xfrm>
          <a:prstGeom prst="rect">
            <a:avLst/>
          </a:prstGeom>
        </p:spPr>
      </p:pic>
      <p:pic>
        <p:nvPicPr>
          <p:cNvPr id="5" name="Marcador de contenido 8">
            <a:extLst>
              <a:ext uri="{FF2B5EF4-FFF2-40B4-BE49-F238E27FC236}">
                <a16:creationId xmlns:a16="http://schemas.microsoft.com/office/drawing/2014/main" id="{718C4A87-7E32-BD09-576B-90C145EDC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525" y="1153773"/>
            <a:ext cx="2420272" cy="90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865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D29BD2-DD14-55B2-FF34-66DD014B9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75642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>
                <a:solidFill>
                  <a:schemeClr val="accent1">
                    <a:lumMod val="75000"/>
                  </a:schemeClr>
                </a:solidFill>
              </a:rPr>
              <a:t>FASE III MULTINACIONAL RANDOMIZADO QUE COMPARA  EFICACIA Y SEGURIDAD DE </a:t>
            </a:r>
            <a:br>
              <a:rPr lang="es-MX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MX" b="1" dirty="0">
                <a:solidFill>
                  <a:schemeClr val="accent1">
                    <a:lumMod val="75000"/>
                  </a:schemeClr>
                </a:solidFill>
              </a:rPr>
              <a:t>POLA R-ICE vs R-ICE </a:t>
            </a:r>
            <a:endParaRPr lang="es-BO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D545D0-4A0A-BB9D-F6C9-879B11603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7380"/>
            <a:ext cx="10515600" cy="1368295"/>
          </a:xfrm>
        </p:spPr>
        <p:txBody>
          <a:bodyPr>
            <a:normAutofit lnSpcReduction="10000"/>
          </a:bodyPr>
          <a:lstStyle/>
          <a:p>
            <a:r>
              <a:rPr lang="es-MX" dirty="0"/>
              <a:t>R-ICE es un estándar de inducción previo al ASCT en pacientes con LCB R/R después de la primera línea (dic 2021-2024)</a:t>
            </a:r>
          </a:p>
          <a:p>
            <a:r>
              <a:rPr lang="es-MX" dirty="0"/>
              <a:t>También puede ser usado como un puente hacia las CAR T.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  <a:p>
            <a:endParaRPr lang="es-BO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08363AD-5175-A25B-D3DB-1BE26C43442D}"/>
              </a:ext>
            </a:extLst>
          </p:cNvPr>
          <p:cNvSpPr/>
          <p:nvPr/>
        </p:nvSpPr>
        <p:spPr>
          <a:xfrm>
            <a:off x="1517196" y="3672762"/>
            <a:ext cx="2985407" cy="2256777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>
                <a:solidFill>
                  <a:schemeClr val="tx1"/>
                </a:solidFill>
              </a:rPr>
              <a:t>Criterios de Inclusión: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/>
                </a:solidFill>
              </a:rPr>
              <a:t>Primera recaída o progresión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/>
                </a:solidFill>
              </a:rPr>
              <a:t>PS &lt; 2- sin daño de órgano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1D6E02F-5920-CB59-2C6D-20EBFE2F22DA}"/>
              </a:ext>
            </a:extLst>
          </p:cNvPr>
          <p:cNvSpPr/>
          <p:nvPr/>
        </p:nvSpPr>
        <p:spPr>
          <a:xfrm>
            <a:off x="6124576" y="3682288"/>
            <a:ext cx="2985406" cy="623012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 err="1">
                <a:solidFill>
                  <a:schemeClr val="tx1"/>
                </a:solidFill>
              </a:rPr>
              <a:t>Polatuzumab</a:t>
            </a:r>
            <a:r>
              <a:rPr lang="es-MX" dirty="0">
                <a:solidFill>
                  <a:schemeClr val="tx1"/>
                </a:solidFill>
              </a:rPr>
              <a:t> </a:t>
            </a:r>
            <a:r>
              <a:rPr lang="es-MX" dirty="0" err="1">
                <a:solidFill>
                  <a:schemeClr val="tx1"/>
                </a:solidFill>
              </a:rPr>
              <a:t>Vedotin</a:t>
            </a:r>
            <a:r>
              <a:rPr lang="es-MX" dirty="0">
                <a:solidFill>
                  <a:schemeClr val="tx1"/>
                </a:solidFill>
              </a:rPr>
              <a:t> 1.8mg/kg día 1 + R ICE </a:t>
            </a:r>
            <a:r>
              <a:rPr lang="es-MX" dirty="0">
                <a:solidFill>
                  <a:srgbClr val="FF0000"/>
                </a:solidFill>
              </a:rPr>
              <a:t>N 148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9F33DAC-38C9-E04B-EE71-4DF85A76D532}"/>
              </a:ext>
            </a:extLst>
          </p:cNvPr>
          <p:cNvSpPr/>
          <p:nvPr/>
        </p:nvSpPr>
        <p:spPr>
          <a:xfrm>
            <a:off x="6168121" y="4801151"/>
            <a:ext cx="908954" cy="623012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>
                <a:solidFill>
                  <a:schemeClr val="tx1"/>
                </a:solidFill>
              </a:rPr>
              <a:t> R ICE</a:t>
            </a:r>
          </a:p>
          <a:p>
            <a:r>
              <a:rPr lang="es-MX" dirty="0">
                <a:solidFill>
                  <a:schemeClr val="tx1"/>
                </a:solidFill>
              </a:rPr>
              <a:t> </a:t>
            </a:r>
            <a:r>
              <a:rPr lang="es-MX" dirty="0">
                <a:solidFill>
                  <a:srgbClr val="FF0000"/>
                </a:solidFill>
              </a:rPr>
              <a:t>N 148 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C3063FA-B567-7DDD-50BB-4AA7D5DABFD4}"/>
              </a:ext>
            </a:extLst>
          </p:cNvPr>
          <p:cNvSpPr/>
          <p:nvPr/>
        </p:nvSpPr>
        <p:spPr>
          <a:xfrm>
            <a:off x="9914846" y="3429000"/>
            <a:ext cx="1634217" cy="2408173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>
                <a:solidFill>
                  <a:schemeClr val="tx1"/>
                </a:solidFill>
              </a:rPr>
              <a:t>Consolidación con:</a:t>
            </a:r>
          </a:p>
          <a:p>
            <a:r>
              <a:rPr lang="es-MX" dirty="0">
                <a:solidFill>
                  <a:schemeClr val="tx1"/>
                </a:solidFill>
              </a:rPr>
              <a:t>ASCT</a:t>
            </a:r>
          </a:p>
          <a:p>
            <a:r>
              <a:rPr lang="es-MX" dirty="0">
                <a:solidFill>
                  <a:schemeClr val="tx1"/>
                </a:solidFill>
              </a:rPr>
              <a:t>CAR T </a:t>
            </a: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1D5CF53F-A73A-37A1-8897-3A5DC68E840B}"/>
              </a:ext>
            </a:extLst>
          </p:cNvPr>
          <p:cNvCxnSpPr/>
          <p:nvPr/>
        </p:nvCxnSpPr>
        <p:spPr>
          <a:xfrm flipV="1">
            <a:off x="4667250" y="4171950"/>
            <a:ext cx="1066800" cy="51435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8151FE9F-3866-A046-791F-533CF3FF09A5}"/>
              </a:ext>
            </a:extLst>
          </p:cNvPr>
          <p:cNvCxnSpPr>
            <a:cxnSpLocks/>
          </p:cNvCxnSpPr>
          <p:nvPr/>
        </p:nvCxnSpPr>
        <p:spPr>
          <a:xfrm>
            <a:off x="4667250" y="4686300"/>
            <a:ext cx="1050472" cy="428625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6F19C9CB-782A-3769-A539-56A10D52E1F4}"/>
              </a:ext>
            </a:extLst>
          </p:cNvPr>
          <p:cNvCxnSpPr>
            <a:cxnSpLocks/>
          </p:cNvCxnSpPr>
          <p:nvPr/>
        </p:nvCxnSpPr>
        <p:spPr>
          <a:xfrm>
            <a:off x="9224623" y="3993794"/>
            <a:ext cx="500402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C3929B13-DC9F-B1DF-2FEC-67F23D9916D4}"/>
              </a:ext>
            </a:extLst>
          </p:cNvPr>
          <p:cNvCxnSpPr>
            <a:cxnSpLocks/>
          </p:cNvCxnSpPr>
          <p:nvPr/>
        </p:nvCxnSpPr>
        <p:spPr>
          <a:xfrm>
            <a:off x="7243426" y="5100298"/>
            <a:ext cx="2345528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ángulo 18">
            <a:extLst>
              <a:ext uri="{FF2B5EF4-FFF2-40B4-BE49-F238E27FC236}">
                <a16:creationId xmlns:a16="http://schemas.microsoft.com/office/drawing/2014/main" id="{17D4B322-A116-6B41-2103-8EF8672F0246}"/>
              </a:ext>
            </a:extLst>
          </p:cNvPr>
          <p:cNvSpPr/>
          <p:nvPr/>
        </p:nvSpPr>
        <p:spPr>
          <a:xfrm>
            <a:off x="9725025" y="5973066"/>
            <a:ext cx="2178504" cy="724451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>
                <a:solidFill>
                  <a:schemeClr val="tx1"/>
                </a:solidFill>
              </a:rPr>
              <a:t>EP: EFS </a:t>
            </a:r>
          </a:p>
          <a:p>
            <a:r>
              <a:rPr lang="es-MX" dirty="0">
                <a:solidFill>
                  <a:schemeClr val="tx1"/>
                </a:solidFill>
              </a:rPr>
              <a:t>2 da- SLP y OS </a:t>
            </a:r>
          </a:p>
        </p:txBody>
      </p:sp>
    </p:spTree>
    <p:extLst>
      <p:ext uri="{BB962C8B-B14F-4D97-AF65-F5344CB8AC3E}">
        <p14:creationId xmlns:p14="http://schemas.microsoft.com/office/powerpoint/2010/main" val="1621344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DFCBD96-ABF9-A6CA-B48A-58439FB44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6649" y="1690688"/>
            <a:ext cx="4124325" cy="3938587"/>
          </a:xfrm>
        </p:spPr>
        <p:txBody>
          <a:bodyPr>
            <a:normAutofit lnSpcReduction="10000"/>
          </a:bodyPr>
          <a:lstStyle/>
          <a:p>
            <a:endParaRPr lang="es-MX" dirty="0"/>
          </a:p>
          <a:p>
            <a:r>
              <a:rPr lang="es-BO" dirty="0"/>
              <a:t>Media edad: 57 años</a:t>
            </a:r>
          </a:p>
          <a:p>
            <a:r>
              <a:rPr lang="es-BO" dirty="0"/>
              <a:t>ECOG &gt;1 en el 7%</a:t>
            </a:r>
          </a:p>
          <a:p>
            <a:r>
              <a:rPr lang="es-BO" dirty="0"/>
              <a:t>Primario refractario 42%</a:t>
            </a:r>
          </a:p>
          <a:p>
            <a:r>
              <a:rPr lang="es-BO" dirty="0" err="1"/>
              <a:t>Bulky</a:t>
            </a:r>
            <a:r>
              <a:rPr lang="es-BO" dirty="0"/>
              <a:t> 22%</a:t>
            </a:r>
          </a:p>
          <a:p>
            <a:r>
              <a:rPr lang="es-BO" dirty="0"/>
              <a:t>LDH elevada 55%</a:t>
            </a:r>
          </a:p>
          <a:p>
            <a:r>
              <a:rPr lang="es-BO" dirty="0"/>
              <a:t>LNHDCGB 77% </a:t>
            </a:r>
          </a:p>
          <a:p>
            <a:r>
              <a:rPr lang="es-BO" dirty="0"/>
              <a:t>111 </a:t>
            </a:r>
            <a:r>
              <a:rPr lang="es-BO" dirty="0" err="1"/>
              <a:t>px</a:t>
            </a:r>
            <a:r>
              <a:rPr lang="es-BO" dirty="0"/>
              <a:t>. NCG </a:t>
            </a:r>
            <a:r>
              <a:rPr lang="es-BO" dirty="0" err="1"/>
              <a:t>subtype</a:t>
            </a:r>
            <a:endParaRPr lang="es-BO" dirty="0"/>
          </a:p>
          <a:p>
            <a:endParaRPr lang="es-B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F62FECF-9735-E5C3-FC0F-40226FD86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830" y="473158"/>
            <a:ext cx="7317327" cy="570380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427A5C28-D7C1-C745-C8E8-B19CE8265D95}"/>
              </a:ext>
            </a:extLst>
          </p:cNvPr>
          <p:cNvSpPr/>
          <p:nvPr/>
        </p:nvSpPr>
        <p:spPr>
          <a:xfrm>
            <a:off x="7327446" y="1895474"/>
            <a:ext cx="4177149" cy="3800476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MX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034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D1C2EE-5835-F7CE-BD15-5DB8D8923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0765" y="1666875"/>
            <a:ext cx="10296525" cy="1381125"/>
          </a:xfrm>
        </p:spPr>
        <p:txBody>
          <a:bodyPr>
            <a:normAutofit/>
          </a:bodyPr>
          <a:lstStyle/>
          <a:p>
            <a:r>
              <a:rPr lang="es-MX" sz="2000" dirty="0"/>
              <a:t>Con una observación media de  24.6 meses :</a:t>
            </a:r>
          </a:p>
          <a:p>
            <a:r>
              <a:rPr lang="es-MX" sz="2000" dirty="0"/>
              <a:t>NO DIFERENCIA ESTADISTICAMENTE SIGNIFICATIVA  A DOS AÑOS</a:t>
            </a:r>
          </a:p>
          <a:p>
            <a:r>
              <a:rPr lang="es-MX" sz="2000" dirty="0"/>
              <a:t>En el análisis de  subgrupos: </a:t>
            </a:r>
          </a:p>
          <a:p>
            <a:pPr marL="0" indent="0">
              <a:buNone/>
            </a:pPr>
            <a:endParaRPr lang="es-MX" sz="2000" dirty="0"/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524D17C-34EC-580C-174D-F9F4D63B7D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6687"/>
          <a:stretch/>
        </p:blipFill>
        <p:spPr>
          <a:xfrm>
            <a:off x="684710" y="681037"/>
            <a:ext cx="10822580" cy="861204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FDC276FD-4015-8705-051A-4A714692C1B1}"/>
              </a:ext>
            </a:extLst>
          </p:cNvPr>
          <p:cNvSpPr/>
          <p:nvPr/>
        </p:nvSpPr>
        <p:spPr>
          <a:xfrm>
            <a:off x="3992066" y="3072622"/>
            <a:ext cx="3246934" cy="3104341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2400" dirty="0">
                <a:solidFill>
                  <a:srgbClr val="FF0000"/>
                </a:solidFill>
              </a:rPr>
              <a:t>LNHDCGB</a:t>
            </a:r>
          </a:p>
          <a:p>
            <a:endParaRPr lang="es-MX" sz="240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/>
                </a:solidFill>
              </a:rPr>
              <a:t>Pola R ICE : 52% PFS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/>
                </a:solidFill>
              </a:rPr>
              <a:t>R ICE : 42% PFS </a:t>
            </a:r>
          </a:p>
          <a:p>
            <a:r>
              <a:rPr lang="es-MX" sz="2400" dirty="0">
                <a:solidFill>
                  <a:schemeClr val="tx1"/>
                </a:solidFill>
              </a:rPr>
              <a:t>p= 0.040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/>
                </a:solidFill>
              </a:rPr>
              <a:t>OS 77% vs 61% </a:t>
            </a:r>
          </a:p>
          <a:p>
            <a:r>
              <a:rPr lang="es-MX" sz="2400" dirty="0">
                <a:solidFill>
                  <a:schemeClr val="tx1"/>
                </a:solidFill>
              </a:rPr>
              <a:t>p= 0.033</a:t>
            </a:r>
          </a:p>
          <a:p>
            <a:r>
              <a:rPr lang="es-MX" sz="2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14C48AC-8F74-B836-A03E-3C166C5153D5}"/>
              </a:ext>
            </a:extLst>
          </p:cNvPr>
          <p:cNvSpPr/>
          <p:nvPr/>
        </p:nvSpPr>
        <p:spPr>
          <a:xfrm>
            <a:off x="7602041" y="2947178"/>
            <a:ext cx="3246934" cy="3329797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/>
                </a:solidFill>
              </a:rPr>
              <a:t>Enfermedad recaída 66% vs 46% PFS </a:t>
            </a:r>
          </a:p>
          <a:p>
            <a:r>
              <a:rPr lang="es-MX" sz="2400" dirty="0">
                <a:solidFill>
                  <a:schemeClr val="tx1"/>
                </a:solidFill>
              </a:rPr>
              <a:t>p= 0.004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 err="1">
                <a:solidFill>
                  <a:schemeClr val="tx1"/>
                </a:solidFill>
              </a:rPr>
              <a:t>Bulky</a:t>
            </a:r>
            <a:r>
              <a:rPr lang="es-MX" sz="2400" dirty="0">
                <a:solidFill>
                  <a:schemeClr val="tx1"/>
                </a:solidFill>
              </a:rPr>
              <a:t>  PFS 45% vs 23% </a:t>
            </a:r>
          </a:p>
          <a:p>
            <a:r>
              <a:rPr lang="es-MX" sz="2400" dirty="0">
                <a:solidFill>
                  <a:schemeClr val="tx1"/>
                </a:solidFill>
              </a:rPr>
              <a:t>p= 0.006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/>
                </a:solidFill>
              </a:rPr>
              <a:t>LDH alto  PFS 44% vs 31% </a:t>
            </a:r>
          </a:p>
          <a:p>
            <a:r>
              <a:rPr lang="es-MX" sz="24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2236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D1C2EE-5835-F7CE-BD15-5DB8D8923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0765" y="1666875"/>
            <a:ext cx="10296525" cy="41719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dirty="0">
                <a:solidFill>
                  <a:srgbClr val="FF0000"/>
                </a:solidFill>
              </a:rPr>
              <a:t>CONCLUSION</a:t>
            </a:r>
          </a:p>
          <a:p>
            <a:r>
              <a:rPr lang="es-MX" dirty="0"/>
              <a:t>No se detecto un beneficio para Pola R ICE vs R ICE seguido de ASCT  como segunda línea en pacientes con Linfoma a células B en general.</a:t>
            </a:r>
          </a:p>
          <a:p>
            <a:pPr marL="0" indent="0">
              <a:buNone/>
            </a:pPr>
            <a:endParaRPr lang="es-MX" dirty="0"/>
          </a:p>
          <a:p>
            <a:r>
              <a:rPr lang="es-MX" dirty="0"/>
              <a:t>Pero los pacientes con </a:t>
            </a:r>
            <a:r>
              <a:rPr lang="es-MX" u="sng" dirty="0"/>
              <a:t>LNHDCGB</a:t>
            </a:r>
            <a:r>
              <a:rPr lang="es-MX" dirty="0"/>
              <a:t>, con enfermedad recaída (no refractaria) y aquellos con gran carga tumoral  podrían clínicamente beneficiarse de la combinación Pola-R-ICE seguida de ASCT 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524D17C-34EC-580C-174D-F9F4D63B7D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6687"/>
          <a:stretch/>
        </p:blipFill>
        <p:spPr>
          <a:xfrm>
            <a:off x="684710" y="681037"/>
            <a:ext cx="10822580" cy="86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2206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4">
            <a:extLst>
              <a:ext uri="{FF2B5EF4-FFF2-40B4-BE49-F238E27FC236}">
                <a16:creationId xmlns:a16="http://schemas.microsoft.com/office/drawing/2014/main" id="{45DE7B95-9FC7-AF9E-EBBC-B7B19384F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458" b="81486"/>
          <a:stretch/>
        </p:blipFill>
        <p:spPr>
          <a:xfrm>
            <a:off x="552450" y="576028"/>
            <a:ext cx="7323170" cy="903756"/>
          </a:xfr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A8BF2BD-6548-0C47-D4E0-D74413888F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9011" y="1479784"/>
            <a:ext cx="9502964" cy="4473328"/>
          </a:xfrm>
          <a:prstGeom prst="rect">
            <a:avLst/>
          </a:prstGeom>
        </p:spPr>
      </p:pic>
      <p:pic>
        <p:nvPicPr>
          <p:cNvPr id="7" name="Marcador de contenido 8">
            <a:extLst>
              <a:ext uri="{FF2B5EF4-FFF2-40B4-BE49-F238E27FC236}">
                <a16:creationId xmlns:a16="http://schemas.microsoft.com/office/drawing/2014/main" id="{7AE7C2FD-3EE9-7F62-A607-5B76519748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423" y="1479784"/>
            <a:ext cx="2230677" cy="96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085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D29BD2-DD14-55B2-FF34-66DD014B9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75642"/>
          </a:xfrm>
        </p:spPr>
        <p:txBody>
          <a:bodyPr>
            <a:normAutofit/>
          </a:bodyPr>
          <a:lstStyle/>
          <a:p>
            <a:pPr algn="ctr"/>
            <a:r>
              <a:rPr lang="es-MX" b="1" dirty="0">
                <a:solidFill>
                  <a:schemeClr val="accent1">
                    <a:lumMod val="75000"/>
                  </a:schemeClr>
                </a:solidFill>
              </a:rPr>
              <a:t>ROL DE ASCT EN PACIENTES CON PTCL QUE RESPONDEN A LA PRIMERA LINEA </a:t>
            </a:r>
            <a:endParaRPr lang="es-BO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D545D0-4A0A-BB9D-F6C9-879B11603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7380"/>
            <a:ext cx="10515600" cy="805769"/>
          </a:xfrm>
        </p:spPr>
        <p:txBody>
          <a:bodyPr>
            <a:normAutofit lnSpcReduction="10000"/>
          </a:bodyPr>
          <a:lstStyle/>
          <a:p>
            <a:r>
              <a:rPr lang="es-MX" dirty="0"/>
              <a:t>Pacientes enrolados en el INTERNATIONAL T CELL PROJECT 2.0 (TCP2) </a:t>
            </a:r>
            <a:r>
              <a:rPr lang="es-MX" dirty="0" err="1"/>
              <a:t>study</a:t>
            </a:r>
            <a:endParaRPr lang="es-MX" dirty="0"/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  <a:p>
            <a:endParaRPr lang="es-BO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08363AD-5175-A25B-D3DB-1BE26C43442D}"/>
              </a:ext>
            </a:extLst>
          </p:cNvPr>
          <p:cNvSpPr/>
          <p:nvPr/>
        </p:nvSpPr>
        <p:spPr>
          <a:xfrm>
            <a:off x="2323760" y="2929999"/>
            <a:ext cx="2985407" cy="1751401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>
                <a:solidFill>
                  <a:schemeClr val="tx1"/>
                </a:solidFill>
              </a:rPr>
              <a:t>Criterios de Inclusión: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/>
                </a:solidFill>
              </a:rPr>
              <a:t>PTCL subtipos nodal y </a:t>
            </a:r>
            <a:r>
              <a:rPr lang="es-MX" dirty="0" err="1">
                <a:solidFill>
                  <a:schemeClr val="tx1"/>
                </a:solidFill>
              </a:rPr>
              <a:t>extranodal</a:t>
            </a:r>
            <a:r>
              <a:rPr lang="es-MX" dirty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/>
                </a:solidFill>
              </a:rPr>
              <a:t>Enfermedad </a:t>
            </a:r>
            <a:r>
              <a:rPr lang="es-MX" dirty="0" err="1">
                <a:solidFill>
                  <a:schemeClr val="tx1"/>
                </a:solidFill>
              </a:rPr>
              <a:t>quimiosensible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1D6E02F-5920-CB59-2C6D-20EBFE2F22DA}"/>
              </a:ext>
            </a:extLst>
          </p:cNvPr>
          <p:cNvSpPr/>
          <p:nvPr/>
        </p:nvSpPr>
        <p:spPr>
          <a:xfrm>
            <a:off x="6715806" y="3159199"/>
            <a:ext cx="2985406" cy="623012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>
                <a:solidFill>
                  <a:schemeClr val="tx1"/>
                </a:solidFill>
              </a:rPr>
              <a:t>1ra línea + ASCT </a:t>
            </a:r>
            <a:r>
              <a:rPr lang="es-MX" dirty="0">
                <a:solidFill>
                  <a:srgbClr val="FF0000"/>
                </a:solidFill>
              </a:rPr>
              <a:t>N 127 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9F33DAC-38C9-E04B-EE71-4DF85A76D532}"/>
              </a:ext>
            </a:extLst>
          </p:cNvPr>
          <p:cNvSpPr/>
          <p:nvPr/>
        </p:nvSpPr>
        <p:spPr>
          <a:xfrm>
            <a:off x="6715805" y="4185120"/>
            <a:ext cx="1656669" cy="623012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>
                <a:solidFill>
                  <a:schemeClr val="tx1"/>
                </a:solidFill>
              </a:rPr>
              <a:t> 1 </a:t>
            </a:r>
            <a:r>
              <a:rPr lang="es-MX" dirty="0" err="1">
                <a:solidFill>
                  <a:schemeClr val="tx1"/>
                </a:solidFill>
              </a:rPr>
              <a:t>ra</a:t>
            </a:r>
            <a:r>
              <a:rPr lang="es-MX" dirty="0">
                <a:solidFill>
                  <a:schemeClr val="tx1"/>
                </a:solidFill>
              </a:rPr>
              <a:t> línea </a:t>
            </a:r>
            <a:r>
              <a:rPr lang="es-MX" dirty="0">
                <a:solidFill>
                  <a:srgbClr val="FF0000"/>
                </a:solidFill>
              </a:rPr>
              <a:t>N169</a:t>
            </a: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1D5CF53F-A73A-37A1-8897-3A5DC68E840B}"/>
              </a:ext>
            </a:extLst>
          </p:cNvPr>
          <p:cNvCxnSpPr/>
          <p:nvPr/>
        </p:nvCxnSpPr>
        <p:spPr>
          <a:xfrm flipV="1">
            <a:off x="5562600" y="3553651"/>
            <a:ext cx="1066800" cy="51435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8151FE9F-3866-A046-791F-533CF3FF09A5}"/>
              </a:ext>
            </a:extLst>
          </p:cNvPr>
          <p:cNvCxnSpPr>
            <a:cxnSpLocks/>
          </p:cNvCxnSpPr>
          <p:nvPr/>
        </p:nvCxnSpPr>
        <p:spPr>
          <a:xfrm>
            <a:off x="5562600" y="4068001"/>
            <a:ext cx="1050472" cy="428625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ángulo 18">
            <a:extLst>
              <a:ext uri="{FF2B5EF4-FFF2-40B4-BE49-F238E27FC236}">
                <a16:creationId xmlns:a16="http://schemas.microsoft.com/office/drawing/2014/main" id="{17D4B322-A116-6B41-2103-8EF8672F0246}"/>
              </a:ext>
            </a:extLst>
          </p:cNvPr>
          <p:cNvSpPr/>
          <p:nvPr/>
        </p:nvSpPr>
        <p:spPr>
          <a:xfrm>
            <a:off x="9415463" y="5718832"/>
            <a:ext cx="2178504" cy="724451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>
                <a:solidFill>
                  <a:schemeClr val="tx1"/>
                </a:solidFill>
              </a:rPr>
              <a:t>EP: PFS a dos años </a:t>
            </a:r>
          </a:p>
          <a:p>
            <a:r>
              <a:rPr lang="es-MX" dirty="0">
                <a:solidFill>
                  <a:schemeClr val="tx1"/>
                </a:solidFill>
              </a:rPr>
              <a:t>2 da- OS 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665700C-2E8E-3A91-C2F8-CB1A331EC7C4}"/>
              </a:ext>
            </a:extLst>
          </p:cNvPr>
          <p:cNvSpPr/>
          <p:nvPr/>
        </p:nvSpPr>
        <p:spPr>
          <a:xfrm>
            <a:off x="2323759" y="4671875"/>
            <a:ext cx="2985407" cy="2011216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>
                <a:solidFill>
                  <a:schemeClr val="tx1"/>
                </a:solidFill>
              </a:rPr>
              <a:t>Criterios de </a:t>
            </a:r>
            <a:r>
              <a:rPr lang="es-MX" dirty="0" err="1">
                <a:solidFill>
                  <a:schemeClr val="tx1"/>
                </a:solidFill>
              </a:rPr>
              <a:t>exclusion</a:t>
            </a:r>
            <a:r>
              <a:rPr lang="es-MX" dirty="0">
                <a:solidFill>
                  <a:schemeClr val="tx1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/>
                </a:solidFill>
              </a:rPr>
              <a:t>ALK + ALCL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err="1">
                <a:solidFill>
                  <a:schemeClr val="tx1"/>
                </a:solidFill>
              </a:rPr>
              <a:t>Hepatoesplenico</a:t>
            </a:r>
            <a:r>
              <a:rPr lang="es-MX" dirty="0">
                <a:solidFill>
                  <a:schemeClr val="tx1"/>
                </a:solidFill>
              </a:rPr>
              <a:t> TCL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/>
                </a:solidFill>
              </a:rPr>
              <a:t>Asociado a </a:t>
            </a:r>
            <a:r>
              <a:rPr lang="es-MX" dirty="0" err="1">
                <a:solidFill>
                  <a:schemeClr val="tx1"/>
                </a:solidFill>
              </a:rPr>
              <a:t>protesis</a:t>
            </a:r>
            <a:r>
              <a:rPr lang="es-MX" dirty="0">
                <a:solidFill>
                  <a:schemeClr val="tx1"/>
                </a:solidFill>
              </a:rPr>
              <a:t> mamaria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err="1">
                <a:solidFill>
                  <a:schemeClr val="tx1"/>
                </a:solidFill>
              </a:rPr>
              <a:t>Recaidas</a:t>
            </a:r>
            <a:r>
              <a:rPr lang="es-MX" dirty="0">
                <a:solidFill>
                  <a:schemeClr val="tx1"/>
                </a:solidFill>
              </a:rPr>
              <a:t> en los primeros 5 meses. </a:t>
            </a:r>
          </a:p>
        </p:txBody>
      </p:sp>
    </p:spTree>
    <p:extLst>
      <p:ext uri="{BB962C8B-B14F-4D97-AF65-F5344CB8AC3E}">
        <p14:creationId xmlns:p14="http://schemas.microsoft.com/office/powerpoint/2010/main" val="2676847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9085BA-9F24-DD1F-3B97-726FF704C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040" y="365126"/>
            <a:ext cx="10906760" cy="1053128"/>
          </a:xfrm>
        </p:spPr>
        <p:txBody>
          <a:bodyPr>
            <a:normAutofit fontScale="90000"/>
          </a:bodyPr>
          <a:lstStyle/>
          <a:p>
            <a:r>
              <a:rPr lang="es-MX" sz="3600" b="1" dirty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¿NECESITAMOS TRASPLANTE EN LINFOMA DEL MANTO?  </a:t>
            </a:r>
            <a:endParaRPr lang="es-BO" sz="3600" b="1" dirty="0">
              <a:solidFill>
                <a:schemeClr val="accent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00752E8-D416-7FE4-CBD5-6D3FCC171A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2290"/>
          <a:stretch/>
        </p:blipFill>
        <p:spPr>
          <a:xfrm>
            <a:off x="6448863" y="2870526"/>
            <a:ext cx="5174114" cy="3720774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AF8CA40-9555-A916-C963-8C06CC99C7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654"/>
          <a:stretch/>
        </p:blipFill>
        <p:spPr>
          <a:xfrm>
            <a:off x="296536" y="1363530"/>
            <a:ext cx="5883150" cy="370758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583D944D-D937-40BD-C332-7E0FD9EBD5DF}"/>
              </a:ext>
            </a:extLst>
          </p:cNvPr>
          <p:cNvSpPr/>
          <p:nvPr/>
        </p:nvSpPr>
        <p:spPr>
          <a:xfrm>
            <a:off x="6718041" y="1418254"/>
            <a:ext cx="4635759" cy="1147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>
                <a:solidFill>
                  <a:schemeClr val="tx1"/>
                </a:solidFill>
              </a:rPr>
              <a:t>Moderador: Dr. Martin </a:t>
            </a:r>
            <a:r>
              <a:rPr lang="es-MX" dirty="0" err="1">
                <a:solidFill>
                  <a:schemeClr val="tx1"/>
                </a:solidFill>
              </a:rPr>
              <a:t>Dreyling</a:t>
            </a:r>
            <a:r>
              <a:rPr lang="es-MX" dirty="0">
                <a:solidFill>
                  <a:schemeClr val="tx1"/>
                </a:solidFill>
              </a:rPr>
              <a:t>. Alemania</a:t>
            </a:r>
          </a:p>
          <a:p>
            <a:r>
              <a:rPr lang="es-MX" dirty="0">
                <a:solidFill>
                  <a:srgbClr val="FF0000"/>
                </a:solidFill>
              </a:rPr>
              <a:t>SI</a:t>
            </a:r>
            <a:r>
              <a:rPr lang="es-MX" dirty="0">
                <a:solidFill>
                  <a:schemeClr val="tx1"/>
                </a:solidFill>
              </a:rPr>
              <a:t>: Dr. W. </a:t>
            </a:r>
            <a:r>
              <a:rPr lang="es-MX" dirty="0" err="1">
                <a:solidFill>
                  <a:schemeClr val="tx1"/>
                </a:solidFill>
              </a:rPr>
              <a:t>Jurczak</a:t>
            </a:r>
            <a:r>
              <a:rPr lang="es-MX" dirty="0">
                <a:solidFill>
                  <a:schemeClr val="tx1"/>
                </a:solidFill>
              </a:rPr>
              <a:t>. Polonia</a:t>
            </a:r>
          </a:p>
          <a:p>
            <a:r>
              <a:rPr lang="es-MX" dirty="0">
                <a:solidFill>
                  <a:srgbClr val="FF0000"/>
                </a:solidFill>
              </a:rPr>
              <a:t>NO</a:t>
            </a:r>
            <a:r>
              <a:rPr lang="es-MX" dirty="0">
                <a:solidFill>
                  <a:schemeClr val="tx1"/>
                </a:solidFill>
              </a:rPr>
              <a:t>: Dr.  </a:t>
            </a:r>
            <a:r>
              <a:rPr lang="es-MX" dirty="0" err="1">
                <a:solidFill>
                  <a:schemeClr val="tx1"/>
                </a:solidFill>
              </a:rPr>
              <a:t>Toby</a:t>
            </a:r>
            <a:r>
              <a:rPr lang="es-MX" dirty="0">
                <a:solidFill>
                  <a:schemeClr val="tx1"/>
                </a:solidFill>
              </a:rPr>
              <a:t> A Eyre. UK</a:t>
            </a:r>
          </a:p>
          <a:p>
            <a:r>
              <a:rPr lang="es-MX" dirty="0">
                <a:solidFill>
                  <a:schemeClr val="tx1"/>
                </a:solidFill>
              </a:rPr>
              <a:t>ACADEMIC CIRCUS </a:t>
            </a:r>
          </a:p>
        </p:txBody>
      </p:sp>
      <p:pic>
        <p:nvPicPr>
          <p:cNvPr id="3" name="Marcador de contenido 8">
            <a:extLst>
              <a:ext uri="{FF2B5EF4-FFF2-40B4-BE49-F238E27FC236}">
                <a16:creationId xmlns:a16="http://schemas.microsoft.com/office/drawing/2014/main" id="{F5A8F90D-9E97-ACDF-9BE5-9646E26A9E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667" y="5071112"/>
            <a:ext cx="3843019" cy="166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474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D1C2EE-5835-F7CE-BD15-5DB8D8923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1940" y="1549743"/>
            <a:ext cx="10296525" cy="67627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s-MX" dirty="0"/>
              <a:t>66% con enfermedad avanzada</a:t>
            </a:r>
          </a:p>
          <a:p>
            <a:pPr marL="0" indent="0">
              <a:buNone/>
            </a:pPr>
            <a:r>
              <a:rPr lang="es-MX" dirty="0"/>
              <a:t>84% ECOG favorable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DC276FD-4015-8705-051A-4A714692C1B1}"/>
              </a:ext>
            </a:extLst>
          </p:cNvPr>
          <p:cNvSpPr/>
          <p:nvPr/>
        </p:nvSpPr>
        <p:spPr>
          <a:xfrm>
            <a:off x="3465205" y="2509326"/>
            <a:ext cx="3333750" cy="4245316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MX" sz="2400" dirty="0">
              <a:solidFill>
                <a:srgbClr val="FF0000"/>
              </a:solidFill>
            </a:endParaRPr>
          </a:p>
          <a:p>
            <a:r>
              <a:rPr lang="es-MX" sz="2400" dirty="0">
                <a:solidFill>
                  <a:srgbClr val="FF0000"/>
                </a:solidFill>
              </a:rPr>
              <a:t>1 </a:t>
            </a:r>
            <a:r>
              <a:rPr lang="es-MX" sz="2400" dirty="0" err="1">
                <a:solidFill>
                  <a:srgbClr val="FF0000"/>
                </a:solidFill>
              </a:rPr>
              <a:t>ra</a:t>
            </a:r>
            <a:r>
              <a:rPr lang="es-MX" sz="2400" dirty="0">
                <a:solidFill>
                  <a:srgbClr val="FF0000"/>
                </a:solidFill>
              </a:rPr>
              <a:t> línea + ASCT</a:t>
            </a:r>
          </a:p>
          <a:p>
            <a:endParaRPr lang="es-MX" sz="240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/>
                </a:solidFill>
              </a:rPr>
              <a:t>PTCL NOS 35%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/>
                </a:solidFill>
              </a:rPr>
              <a:t>ALK NEG 24%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/>
                </a:solidFill>
              </a:rPr>
              <a:t>T folicular </a:t>
            </a:r>
            <a:r>
              <a:rPr lang="es-MX" sz="2400" dirty="0" err="1">
                <a:solidFill>
                  <a:schemeClr val="tx1"/>
                </a:solidFill>
              </a:rPr>
              <a:t>helper</a:t>
            </a:r>
            <a:r>
              <a:rPr lang="es-MX" sz="2400" dirty="0">
                <a:solidFill>
                  <a:schemeClr val="tx1"/>
                </a:solidFill>
              </a:rPr>
              <a:t> 25%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 err="1">
                <a:solidFill>
                  <a:schemeClr val="tx1"/>
                </a:solidFill>
              </a:rPr>
              <a:t>Extranodal</a:t>
            </a:r>
            <a:r>
              <a:rPr lang="es-MX" sz="2400" dirty="0">
                <a:solidFill>
                  <a:schemeClr val="tx1"/>
                </a:solidFill>
              </a:rPr>
              <a:t> NK/T 8.7%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/>
                </a:solidFill>
              </a:rPr>
              <a:t>Estadio avanzado 78%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/>
                </a:solidFill>
              </a:rPr>
              <a:t>Medula ósea 28%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/>
                </a:solidFill>
              </a:rPr>
              <a:t>IPI bajo 29%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sz="2400" dirty="0">
              <a:solidFill>
                <a:schemeClr val="tx1"/>
              </a:solidFill>
            </a:endParaRPr>
          </a:p>
          <a:p>
            <a:r>
              <a:rPr lang="es-MX" sz="2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14C48AC-8F74-B836-A03E-3C166C5153D5}"/>
              </a:ext>
            </a:extLst>
          </p:cNvPr>
          <p:cNvSpPr/>
          <p:nvPr/>
        </p:nvSpPr>
        <p:spPr>
          <a:xfrm>
            <a:off x="6981824" y="2505075"/>
            <a:ext cx="3333750" cy="4095750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2400" dirty="0">
                <a:solidFill>
                  <a:srgbClr val="FF0000"/>
                </a:solidFill>
              </a:rPr>
              <a:t>1 </a:t>
            </a:r>
            <a:r>
              <a:rPr lang="es-MX" sz="2400" dirty="0" err="1">
                <a:solidFill>
                  <a:srgbClr val="FF0000"/>
                </a:solidFill>
              </a:rPr>
              <a:t>ra</a:t>
            </a:r>
            <a:r>
              <a:rPr lang="es-MX" sz="2400" dirty="0">
                <a:solidFill>
                  <a:srgbClr val="FF0000"/>
                </a:solidFill>
              </a:rPr>
              <a:t> línea</a:t>
            </a:r>
          </a:p>
          <a:p>
            <a:endParaRPr lang="es-MX" sz="240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/>
                </a:solidFill>
              </a:rPr>
              <a:t>PTCL NOS 37%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/>
                </a:solidFill>
              </a:rPr>
              <a:t>ALK NEG 24%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/>
                </a:solidFill>
              </a:rPr>
              <a:t>T folicular </a:t>
            </a:r>
            <a:r>
              <a:rPr lang="es-MX" sz="2400" dirty="0" err="1">
                <a:solidFill>
                  <a:schemeClr val="tx1"/>
                </a:solidFill>
              </a:rPr>
              <a:t>helper</a:t>
            </a:r>
            <a:r>
              <a:rPr lang="es-MX" sz="2400" dirty="0">
                <a:solidFill>
                  <a:schemeClr val="tx1"/>
                </a:solidFill>
              </a:rPr>
              <a:t> 14%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 err="1">
                <a:solidFill>
                  <a:schemeClr val="tx1"/>
                </a:solidFill>
              </a:rPr>
              <a:t>Extranodal</a:t>
            </a:r>
            <a:r>
              <a:rPr lang="es-MX" sz="2400" dirty="0">
                <a:solidFill>
                  <a:schemeClr val="tx1"/>
                </a:solidFill>
              </a:rPr>
              <a:t> NK/T 20%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/>
                </a:solidFill>
              </a:rPr>
              <a:t>Estadio avanzado 57%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/>
                </a:solidFill>
              </a:rPr>
              <a:t>Medula ósea 18%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/>
                </a:solidFill>
              </a:rPr>
              <a:t>IPI bajo 39%</a:t>
            </a:r>
          </a:p>
          <a:p>
            <a:r>
              <a:rPr lang="es-MX" sz="24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E242ADB-F317-362B-84A1-0A76FF9955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16"/>
          <a:stretch/>
        </p:blipFill>
        <p:spPr>
          <a:xfrm>
            <a:off x="593535" y="404100"/>
            <a:ext cx="10407839" cy="114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491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DFCBD96-ABF9-A6CA-B48A-58439FB44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2061" y="5092265"/>
            <a:ext cx="4903214" cy="123295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s-BO" dirty="0"/>
              <a:t>Media de seguimiento 27.1 m (2 a 93)</a:t>
            </a:r>
          </a:p>
          <a:p>
            <a:pPr marL="0" indent="0">
              <a:buNone/>
            </a:pPr>
            <a:r>
              <a:rPr lang="es-BO" dirty="0"/>
              <a:t>PFS a 2 años : 56.5% vs 66.4% </a:t>
            </a:r>
          </a:p>
          <a:p>
            <a:pPr marL="0" indent="0">
              <a:buNone/>
            </a:pPr>
            <a:r>
              <a:rPr lang="es-BO" dirty="0"/>
              <a:t>OS:  73.4% vs 83.7% </a:t>
            </a:r>
          </a:p>
          <a:p>
            <a:endParaRPr lang="es-BO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27A5C28-D7C1-C745-C8E8-B19CE8265D95}"/>
              </a:ext>
            </a:extLst>
          </p:cNvPr>
          <p:cNvSpPr/>
          <p:nvPr/>
        </p:nvSpPr>
        <p:spPr>
          <a:xfrm>
            <a:off x="6795650" y="895349"/>
            <a:ext cx="4177149" cy="2352676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MX" dirty="0">
              <a:solidFill>
                <a:schemeClr val="tx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3333868-50E0-077C-A16C-65ABBA020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204" y="525567"/>
            <a:ext cx="6160995" cy="5799647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DFB4B5A8-B862-46FC-E590-4EBA710ADBBC}"/>
              </a:ext>
            </a:extLst>
          </p:cNvPr>
          <p:cNvSpPr/>
          <p:nvPr/>
        </p:nvSpPr>
        <p:spPr>
          <a:xfrm>
            <a:off x="6795650" y="3425390"/>
            <a:ext cx="4177149" cy="1489510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MX" sz="2400" dirty="0">
              <a:solidFill>
                <a:schemeClr val="tx1"/>
              </a:solidFill>
            </a:endParaRPr>
          </a:p>
          <a:p>
            <a:r>
              <a:rPr lang="es-MX" sz="2400" dirty="0">
                <a:solidFill>
                  <a:srgbClr val="FF0000"/>
                </a:solidFill>
              </a:rPr>
              <a:t>Respuesta a la quimioterapia</a:t>
            </a:r>
          </a:p>
          <a:p>
            <a:r>
              <a:rPr lang="es-MX" sz="2400" dirty="0">
                <a:solidFill>
                  <a:schemeClr val="tx1"/>
                </a:solidFill>
              </a:rPr>
              <a:t>RC : 90 %</a:t>
            </a:r>
          </a:p>
          <a:p>
            <a:r>
              <a:rPr lang="es-MX" sz="2400" dirty="0">
                <a:solidFill>
                  <a:schemeClr val="tx1"/>
                </a:solidFill>
              </a:rPr>
              <a:t>RP</a:t>
            </a:r>
            <a:r>
              <a:rPr lang="es-MX" sz="2400" b="1" dirty="0">
                <a:solidFill>
                  <a:schemeClr val="tx1"/>
                </a:solidFill>
              </a:rPr>
              <a:t>: 10%</a:t>
            </a:r>
          </a:p>
          <a:p>
            <a:endParaRPr lang="es-MX" sz="2400" b="1" dirty="0">
              <a:solidFill>
                <a:schemeClr val="tx1"/>
              </a:solidFill>
            </a:endParaRPr>
          </a:p>
          <a:p>
            <a:r>
              <a:rPr lang="es-MX" sz="24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B157E9A9-36E1-C789-6A63-D584ABAEB37C}"/>
              </a:ext>
            </a:extLst>
          </p:cNvPr>
          <p:cNvSpPr txBox="1">
            <a:spLocks/>
          </p:cNvSpPr>
          <p:nvPr/>
        </p:nvSpPr>
        <p:spPr>
          <a:xfrm>
            <a:off x="6943724" y="614363"/>
            <a:ext cx="4124325" cy="2633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BO" dirty="0">
                <a:solidFill>
                  <a:srgbClr val="FF0000"/>
                </a:solidFill>
              </a:rPr>
              <a:t>Primera línea preferida: </a:t>
            </a:r>
          </a:p>
          <a:p>
            <a:r>
              <a:rPr lang="es-BO" dirty="0"/>
              <a:t>CHOEP 48%</a:t>
            </a:r>
          </a:p>
          <a:p>
            <a:r>
              <a:rPr lang="es-BO" dirty="0"/>
              <a:t>CHOP 18%</a:t>
            </a:r>
          </a:p>
          <a:p>
            <a:r>
              <a:rPr lang="es-BO" dirty="0"/>
              <a:t>BV CHP 16%</a:t>
            </a:r>
          </a:p>
          <a:p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4053619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D1C2EE-5835-F7CE-BD15-5DB8D8923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1715" y="2286000"/>
            <a:ext cx="10296525" cy="3238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dirty="0">
                <a:solidFill>
                  <a:srgbClr val="FF0000"/>
                </a:solidFill>
              </a:rPr>
              <a:t>CONCLUSION</a:t>
            </a:r>
          </a:p>
          <a:p>
            <a:r>
              <a:rPr lang="es-MX" dirty="0"/>
              <a:t>La consolidación con ASCT en primera línea fue asociada con mejoría significativa de la PFS y OS comparado con el grupo no trasplantado . </a:t>
            </a:r>
          </a:p>
          <a:p>
            <a:r>
              <a:rPr lang="es-MX" dirty="0"/>
              <a:t>Este beneficio fue observado a pesar de tener pacientes con características basales adversas en el grupo de ASCT. </a:t>
            </a:r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EB2BEA2-07F2-734B-3D27-FF55A4A22D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16"/>
          <a:stretch/>
        </p:blipFill>
        <p:spPr>
          <a:xfrm>
            <a:off x="574485" y="423150"/>
            <a:ext cx="10407839" cy="15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8955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4">
            <a:extLst>
              <a:ext uri="{FF2B5EF4-FFF2-40B4-BE49-F238E27FC236}">
                <a16:creationId xmlns:a16="http://schemas.microsoft.com/office/drawing/2014/main" id="{45DE7B95-9FC7-AF9E-EBBC-B7B19384F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458" b="81486"/>
          <a:stretch/>
        </p:blipFill>
        <p:spPr>
          <a:xfrm>
            <a:off x="331548" y="290278"/>
            <a:ext cx="7323170" cy="903756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67FE4EB-D1A4-F4C5-69AB-0EF27898F4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9704" y="1194034"/>
            <a:ext cx="7544072" cy="5474052"/>
          </a:xfrm>
          <a:prstGeom prst="rect">
            <a:avLst/>
          </a:prstGeom>
        </p:spPr>
      </p:pic>
      <p:pic>
        <p:nvPicPr>
          <p:cNvPr id="4" name="Marcador de contenido 8">
            <a:extLst>
              <a:ext uri="{FF2B5EF4-FFF2-40B4-BE49-F238E27FC236}">
                <a16:creationId xmlns:a16="http://schemas.microsoft.com/office/drawing/2014/main" id="{F05D1D6A-C7D8-E3B0-0A97-F9F9DCE1DD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548" y="1194034"/>
            <a:ext cx="3172261" cy="137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3604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D29BD2-DD14-55B2-FF34-66DD014B9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50" y="614742"/>
            <a:ext cx="10515600" cy="865475"/>
          </a:xfrm>
        </p:spPr>
        <p:txBody>
          <a:bodyPr>
            <a:noAutofit/>
          </a:bodyPr>
          <a:lstStyle/>
          <a:p>
            <a:pPr algn="ctr"/>
            <a:r>
              <a:rPr lang="es-MX" sz="2000" b="1" dirty="0">
                <a:solidFill>
                  <a:schemeClr val="accent1">
                    <a:lumMod val="75000"/>
                  </a:schemeClr>
                </a:solidFill>
              </a:rPr>
              <a:t>DETERMINAR LA EFICACIA Y TOXICIDAD DEL HSCT </a:t>
            </a:r>
            <a:br>
              <a:rPr lang="es-MX" sz="20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MX" sz="2000" b="1" dirty="0">
                <a:solidFill>
                  <a:schemeClr val="accent1">
                    <a:lumMod val="75000"/>
                  </a:schemeClr>
                </a:solidFill>
              </a:rPr>
              <a:t>EN PACIENTES CON LBCL R/R,  QUE RESPONEN A </a:t>
            </a:r>
            <a:r>
              <a:rPr lang="es-MX" sz="2000" b="1" dirty="0" err="1">
                <a:solidFill>
                  <a:schemeClr val="accent1">
                    <a:lumMod val="75000"/>
                  </a:schemeClr>
                </a:solidFill>
              </a:rPr>
              <a:t>BsAbs</a:t>
            </a:r>
            <a:r>
              <a:rPr lang="es-MX" sz="2000" b="1" dirty="0">
                <a:solidFill>
                  <a:schemeClr val="accent1">
                    <a:lumMod val="75000"/>
                  </a:schemeClr>
                </a:solidFill>
              </a:rPr>
              <a:t> y se someten a HSCT</a:t>
            </a:r>
            <a:br>
              <a:rPr lang="es-MX" sz="20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es-BO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D545D0-4A0A-BB9D-F6C9-879B11603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929" y="1619291"/>
            <a:ext cx="11203442" cy="1751401"/>
          </a:xfrm>
        </p:spPr>
        <p:txBody>
          <a:bodyPr>
            <a:normAutofit fontScale="62500" lnSpcReduction="20000"/>
          </a:bodyPr>
          <a:lstStyle/>
          <a:p>
            <a:r>
              <a:rPr lang="es-MX" dirty="0"/>
              <a:t>LBCL RR asociado con pobre pronostico.</a:t>
            </a:r>
          </a:p>
          <a:p>
            <a:r>
              <a:rPr lang="es-MX" dirty="0"/>
              <a:t>CAR T puede curar hasta un 30 a 50% , pero aun </a:t>
            </a:r>
            <a:r>
              <a:rPr lang="es-MX" dirty="0" err="1"/>
              <a:t>asi</a:t>
            </a:r>
            <a:r>
              <a:rPr lang="es-MX" dirty="0"/>
              <a:t>,  pueden progresar o recaer.</a:t>
            </a:r>
          </a:p>
          <a:p>
            <a:r>
              <a:rPr lang="es-MX" dirty="0"/>
              <a:t>CD3xCD20 Ac </a:t>
            </a:r>
            <a:r>
              <a:rPr lang="es-MX" dirty="0" err="1"/>
              <a:t>bi</a:t>
            </a:r>
            <a:r>
              <a:rPr lang="es-MX" dirty="0"/>
              <a:t> específicos, muestran una respuesta global de hasta 60% en pacientes </a:t>
            </a:r>
            <a:r>
              <a:rPr lang="es-MX" dirty="0" err="1"/>
              <a:t>naive</a:t>
            </a:r>
            <a:r>
              <a:rPr lang="es-MX" dirty="0"/>
              <a:t> y también expuestos a CAR T.</a:t>
            </a:r>
          </a:p>
          <a:p>
            <a:r>
              <a:rPr lang="es-MX" dirty="0"/>
              <a:t>HSCT puede ser curativo en algunos casos, ayudado por el fenómeno GVL en pacientes sensibles a </a:t>
            </a:r>
            <a:r>
              <a:rPr lang="es-MX" dirty="0" err="1"/>
              <a:t>bi</a:t>
            </a:r>
            <a:r>
              <a:rPr lang="es-MX" dirty="0"/>
              <a:t> específicos. </a:t>
            </a:r>
          </a:p>
          <a:p>
            <a:endParaRPr lang="es-MX" dirty="0"/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  <a:p>
            <a:endParaRPr lang="es-BO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08363AD-5175-A25B-D3DB-1BE26C43442D}"/>
              </a:ext>
            </a:extLst>
          </p:cNvPr>
          <p:cNvSpPr/>
          <p:nvPr/>
        </p:nvSpPr>
        <p:spPr>
          <a:xfrm>
            <a:off x="1928047" y="3414335"/>
            <a:ext cx="2514430" cy="1402581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>
                <a:solidFill>
                  <a:srgbClr val="FF0000"/>
                </a:solidFill>
              </a:rPr>
              <a:t>Criterios de Inclusión: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/>
                </a:solidFill>
              </a:rPr>
              <a:t>Adultos LBCL R/R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/>
                </a:solidFill>
              </a:rPr>
              <a:t>RC o RP con </a:t>
            </a:r>
            <a:r>
              <a:rPr lang="es-MX" dirty="0" err="1">
                <a:solidFill>
                  <a:schemeClr val="tx1"/>
                </a:solidFill>
              </a:rPr>
              <a:t>BsAb</a:t>
            </a:r>
            <a:r>
              <a:rPr lang="es-MX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/>
                </a:solidFill>
              </a:rPr>
              <a:t>Ene 2028 – feb 2025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1D6E02F-5920-CB59-2C6D-20EBFE2F22DA}"/>
              </a:ext>
            </a:extLst>
          </p:cNvPr>
          <p:cNvSpPr/>
          <p:nvPr/>
        </p:nvSpPr>
        <p:spPr>
          <a:xfrm>
            <a:off x="6030006" y="3764026"/>
            <a:ext cx="2985406" cy="623012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>
                <a:solidFill>
                  <a:schemeClr val="tx1"/>
                </a:solidFill>
              </a:rPr>
              <a:t>Consolidación con HSCT  </a:t>
            </a:r>
            <a:r>
              <a:rPr lang="es-MX" dirty="0">
                <a:solidFill>
                  <a:srgbClr val="FF0000"/>
                </a:solidFill>
              </a:rPr>
              <a:t>N 52</a:t>
            </a: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1D5CF53F-A73A-37A1-8897-3A5DC68E840B}"/>
              </a:ext>
            </a:extLst>
          </p:cNvPr>
          <p:cNvCxnSpPr>
            <a:cxnSpLocks/>
          </p:cNvCxnSpPr>
          <p:nvPr/>
        </p:nvCxnSpPr>
        <p:spPr>
          <a:xfrm>
            <a:off x="4657725" y="4075532"/>
            <a:ext cx="1205850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ángulo 18">
            <a:extLst>
              <a:ext uri="{FF2B5EF4-FFF2-40B4-BE49-F238E27FC236}">
                <a16:creationId xmlns:a16="http://schemas.microsoft.com/office/drawing/2014/main" id="{17D4B322-A116-6B41-2103-8EF8672F0246}"/>
              </a:ext>
            </a:extLst>
          </p:cNvPr>
          <p:cNvSpPr/>
          <p:nvPr/>
        </p:nvSpPr>
        <p:spPr>
          <a:xfrm>
            <a:off x="4873398" y="5518807"/>
            <a:ext cx="2178504" cy="724451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>
                <a:solidFill>
                  <a:schemeClr val="tx1"/>
                </a:solidFill>
              </a:rPr>
              <a:t>EP: PFS y NRM </a:t>
            </a:r>
          </a:p>
        </p:txBody>
      </p:sp>
    </p:spTree>
    <p:extLst>
      <p:ext uri="{BB962C8B-B14F-4D97-AF65-F5344CB8AC3E}">
        <p14:creationId xmlns:p14="http://schemas.microsoft.com/office/powerpoint/2010/main" val="13793485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44C914-5B49-5C6A-33BD-7C87C2FD5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D034E8B-16B6-82BB-E3D8-01D405A21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7400" y="1984375"/>
            <a:ext cx="4219575" cy="2505075"/>
          </a:xfrm>
        </p:spPr>
        <p:txBody>
          <a:bodyPr>
            <a:normAutofit fontScale="77500" lnSpcReduction="20000"/>
          </a:bodyPr>
          <a:lstStyle/>
          <a:p>
            <a:r>
              <a:rPr lang="es-MX" dirty="0"/>
              <a:t>Media de edad = 53 años</a:t>
            </a:r>
          </a:p>
          <a:p>
            <a:r>
              <a:rPr lang="es-MX" dirty="0"/>
              <a:t>DLBCL = 84%</a:t>
            </a:r>
          </a:p>
          <a:p>
            <a:r>
              <a:rPr lang="es-MX" dirty="0"/>
              <a:t>LBCL Rico en T/</a:t>
            </a:r>
            <a:r>
              <a:rPr lang="es-MX" dirty="0" err="1"/>
              <a:t>histiocitico</a:t>
            </a:r>
            <a:r>
              <a:rPr lang="es-MX" dirty="0"/>
              <a:t> = 8%</a:t>
            </a:r>
          </a:p>
          <a:p>
            <a:r>
              <a:rPr lang="es-MX" dirty="0"/>
              <a:t>LBCL de alto grado=4%</a:t>
            </a:r>
          </a:p>
          <a:p>
            <a:r>
              <a:rPr lang="es-MX" dirty="0"/>
              <a:t>Primario mediastinal LBCL= 4% </a:t>
            </a:r>
          </a:p>
          <a:p>
            <a:r>
              <a:rPr lang="es-MX" dirty="0"/>
              <a:t>ASCT previo=17%</a:t>
            </a:r>
          </a:p>
          <a:p>
            <a:r>
              <a:rPr lang="es-MX" dirty="0"/>
              <a:t>CAR T previo= 77% </a:t>
            </a:r>
          </a:p>
          <a:p>
            <a:endParaRPr lang="es-B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4BAC65B-1766-CC2C-6F30-9ED18E0288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9530"/>
          <a:stretch/>
        </p:blipFill>
        <p:spPr>
          <a:xfrm>
            <a:off x="647428" y="230188"/>
            <a:ext cx="9525271" cy="1414814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CCB4970-A3A4-A6FD-719F-D52CEBAF4680}"/>
              </a:ext>
            </a:extLst>
          </p:cNvPr>
          <p:cNvSpPr/>
          <p:nvPr/>
        </p:nvSpPr>
        <p:spPr>
          <a:xfrm>
            <a:off x="2057400" y="1825625"/>
            <a:ext cx="4286250" cy="2822576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9845987-631E-E88C-146E-87972665285D}"/>
              </a:ext>
            </a:extLst>
          </p:cNvPr>
          <p:cNvSpPr/>
          <p:nvPr/>
        </p:nvSpPr>
        <p:spPr>
          <a:xfrm>
            <a:off x="2343013" y="4769397"/>
            <a:ext cx="3752987" cy="1727201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>
                <a:solidFill>
                  <a:srgbClr val="FF0000"/>
                </a:solidFill>
              </a:rPr>
              <a:t>Bi </a:t>
            </a:r>
            <a:r>
              <a:rPr lang="es-MX" dirty="0" err="1">
                <a:solidFill>
                  <a:srgbClr val="FF0000"/>
                </a:solidFill>
              </a:rPr>
              <a:t>especificos</a:t>
            </a:r>
            <a:r>
              <a:rPr lang="es-MX" dirty="0">
                <a:solidFill>
                  <a:srgbClr val="FF0000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/>
                </a:solidFill>
              </a:rPr>
              <a:t>GLOFITAMAB= 35 PX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/>
                </a:solidFill>
              </a:rPr>
              <a:t>EPCORITAMAB= 14 PX.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/>
                </a:solidFill>
              </a:rPr>
              <a:t>ODRONEXTAMAB= 2 PX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/>
                </a:solidFill>
              </a:rPr>
              <a:t>MOSUNETUZUMAB=1 PX</a:t>
            </a:r>
          </a:p>
          <a:p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05B0359-DE8D-AD67-C949-5CBEB21F94CB}"/>
              </a:ext>
            </a:extLst>
          </p:cNvPr>
          <p:cNvSpPr/>
          <p:nvPr/>
        </p:nvSpPr>
        <p:spPr>
          <a:xfrm>
            <a:off x="7172255" y="1779939"/>
            <a:ext cx="3752986" cy="724451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>
                <a:solidFill>
                  <a:schemeClr val="tx1"/>
                </a:solidFill>
              </a:rPr>
              <a:t>Media de tiempo de inicio de </a:t>
            </a:r>
            <a:r>
              <a:rPr lang="es-MX" dirty="0" err="1">
                <a:solidFill>
                  <a:schemeClr val="tx1"/>
                </a:solidFill>
              </a:rPr>
              <a:t>BsAb</a:t>
            </a:r>
            <a:r>
              <a:rPr lang="es-MX" dirty="0">
                <a:solidFill>
                  <a:schemeClr val="tx1"/>
                </a:solidFill>
              </a:rPr>
              <a:t> al HSCT = 175 días. 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ED12AC3-80CA-13E6-BC74-EA8146218533}"/>
              </a:ext>
            </a:extLst>
          </p:cNvPr>
          <p:cNvSpPr/>
          <p:nvPr/>
        </p:nvSpPr>
        <p:spPr>
          <a:xfrm>
            <a:off x="7172255" y="2594543"/>
            <a:ext cx="3752986" cy="1529802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>
                <a:solidFill>
                  <a:schemeClr val="tx1"/>
                </a:solidFill>
              </a:rPr>
              <a:t>Llegan al HSCT en RC 50% y RP 50% Donante </a:t>
            </a:r>
            <a:r>
              <a:rPr lang="es-MX" dirty="0" err="1">
                <a:solidFill>
                  <a:schemeClr val="tx1"/>
                </a:solidFill>
              </a:rPr>
              <a:t>histoidentico</a:t>
            </a:r>
            <a:r>
              <a:rPr lang="es-MX" dirty="0">
                <a:solidFill>
                  <a:schemeClr val="tx1"/>
                </a:solidFill>
              </a:rPr>
              <a:t> </a:t>
            </a:r>
            <a:r>
              <a:rPr lang="es-MX" dirty="0" err="1">
                <a:solidFill>
                  <a:schemeClr val="tx1"/>
                </a:solidFill>
              </a:rPr>
              <a:t>rel</a:t>
            </a:r>
            <a:r>
              <a:rPr lang="es-MX" dirty="0">
                <a:solidFill>
                  <a:schemeClr val="tx1"/>
                </a:solidFill>
              </a:rPr>
              <a:t> = 11 </a:t>
            </a:r>
            <a:r>
              <a:rPr lang="es-MX" dirty="0" err="1">
                <a:solidFill>
                  <a:schemeClr val="tx1"/>
                </a:solidFill>
              </a:rPr>
              <a:t>px</a:t>
            </a:r>
            <a:r>
              <a:rPr lang="es-MX" dirty="0">
                <a:solidFill>
                  <a:schemeClr val="tx1"/>
                </a:solidFill>
              </a:rPr>
              <a:t>.</a:t>
            </a:r>
          </a:p>
          <a:p>
            <a:r>
              <a:rPr lang="es-MX" dirty="0">
                <a:solidFill>
                  <a:schemeClr val="tx1"/>
                </a:solidFill>
              </a:rPr>
              <a:t>Donante No relacionado= 27 </a:t>
            </a:r>
            <a:r>
              <a:rPr lang="es-MX" dirty="0" err="1">
                <a:solidFill>
                  <a:schemeClr val="tx1"/>
                </a:solidFill>
              </a:rPr>
              <a:t>px</a:t>
            </a:r>
            <a:endParaRPr lang="es-MX" dirty="0">
              <a:solidFill>
                <a:schemeClr val="tx1"/>
              </a:solidFill>
            </a:endParaRPr>
          </a:p>
          <a:p>
            <a:r>
              <a:rPr lang="es-MX" dirty="0">
                <a:solidFill>
                  <a:schemeClr val="tx1"/>
                </a:solidFill>
              </a:rPr>
              <a:t>Donante </a:t>
            </a:r>
            <a:r>
              <a:rPr lang="es-MX" dirty="0" err="1">
                <a:solidFill>
                  <a:schemeClr val="tx1"/>
                </a:solidFill>
              </a:rPr>
              <a:t>haploidentico</a:t>
            </a:r>
            <a:r>
              <a:rPr lang="es-MX" dirty="0">
                <a:solidFill>
                  <a:schemeClr val="tx1"/>
                </a:solidFill>
              </a:rPr>
              <a:t>= 10 </a:t>
            </a:r>
            <a:r>
              <a:rPr lang="es-MX" dirty="0" err="1">
                <a:solidFill>
                  <a:schemeClr val="tx1"/>
                </a:solidFill>
              </a:rPr>
              <a:t>px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F59333C5-A66E-3936-D5F3-65EEDCB13D2B}"/>
              </a:ext>
            </a:extLst>
          </p:cNvPr>
          <p:cNvSpPr/>
          <p:nvPr/>
        </p:nvSpPr>
        <p:spPr>
          <a:xfrm>
            <a:off x="7172255" y="4378734"/>
            <a:ext cx="3752986" cy="1203464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>
                <a:solidFill>
                  <a:schemeClr val="tx1"/>
                </a:solidFill>
              </a:rPr>
              <a:t>Acondicionamiento:</a:t>
            </a:r>
          </a:p>
          <a:p>
            <a:r>
              <a:rPr lang="es-MX" dirty="0" err="1">
                <a:solidFill>
                  <a:schemeClr val="tx1"/>
                </a:solidFill>
              </a:rPr>
              <a:t>Mieloablativo</a:t>
            </a:r>
            <a:r>
              <a:rPr lang="es-MX" dirty="0">
                <a:solidFill>
                  <a:schemeClr val="tx1"/>
                </a:solidFill>
              </a:rPr>
              <a:t>= 29%</a:t>
            </a:r>
          </a:p>
          <a:p>
            <a:r>
              <a:rPr lang="es-MX" dirty="0">
                <a:solidFill>
                  <a:schemeClr val="tx1"/>
                </a:solidFill>
              </a:rPr>
              <a:t>RIC = 71%</a:t>
            </a:r>
          </a:p>
        </p:txBody>
      </p:sp>
    </p:spTree>
    <p:extLst>
      <p:ext uri="{BB962C8B-B14F-4D97-AF65-F5344CB8AC3E}">
        <p14:creationId xmlns:p14="http://schemas.microsoft.com/office/powerpoint/2010/main" val="27477183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4BAC65B-1766-CC2C-6F30-9ED18E0288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9530"/>
          <a:stretch/>
        </p:blipFill>
        <p:spPr>
          <a:xfrm>
            <a:off x="647428" y="230188"/>
            <a:ext cx="9525271" cy="141481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ED12AC3-80CA-13E6-BC74-EA8146218533}"/>
              </a:ext>
            </a:extLst>
          </p:cNvPr>
          <p:cNvSpPr/>
          <p:nvPr/>
        </p:nvSpPr>
        <p:spPr>
          <a:xfrm>
            <a:off x="7562780" y="4363564"/>
            <a:ext cx="3752986" cy="1526060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>
                <a:solidFill>
                  <a:schemeClr val="tx1"/>
                </a:solidFill>
              </a:rPr>
              <a:t>Muertes = 20 </a:t>
            </a:r>
            <a:r>
              <a:rPr lang="es-MX" dirty="0" err="1">
                <a:solidFill>
                  <a:schemeClr val="tx1"/>
                </a:solidFill>
              </a:rPr>
              <a:t>px</a:t>
            </a:r>
            <a:endParaRPr lang="es-MX" dirty="0">
              <a:solidFill>
                <a:schemeClr val="tx1"/>
              </a:solidFill>
            </a:endParaRPr>
          </a:p>
          <a:p>
            <a:r>
              <a:rPr lang="es-MX" dirty="0" err="1">
                <a:solidFill>
                  <a:schemeClr val="tx1"/>
                </a:solidFill>
              </a:rPr>
              <a:t>Recaida</a:t>
            </a:r>
            <a:r>
              <a:rPr lang="es-MX" dirty="0">
                <a:solidFill>
                  <a:schemeClr val="tx1"/>
                </a:solidFill>
              </a:rPr>
              <a:t> de linfoma = 10</a:t>
            </a:r>
          </a:p>
          <a:p>
            <a:r>
              <a:rPr lang="es-MX" dirty="0" err="1">
                <a:solidFill>
                  <a:schemeClr val="tx1"/>
                </a:solidFill>
              </a:rPr>
              <a:t>Infeccion</a:t>
            </a:r>
            <a:r>
              <a:rPr lang="es-MX" dirty="0">
                <a:solidFill>
                  <a:schemeClr val="tx1"/>
                </a:solidFill>
              </a:rPr>
              <a:t> = 7 </a:t>
            </a:r>
            <a:r>
              <a:rPr lang="es-MX" dirty="0" err="1">
                <a:solidFill>
                  <a:schemeClr val="tx1"/>
                </a:solidFill>
              </a:rPr>
              <a:t>px</a:t>
            </a:r>
            <a:endParaRPr lang="es-MX" dirty="0">
              <a:solidFill>
                <a:schemeClr val="tx1"/>
              </a:solidFill>
            </a:endParaRPr>
          </a:p>
          <a:p>
            <a:r>
              <a:rPr lang="es-MX" dirty="0" err="1">
                <a:solidFill>
                  <a:schemeClr val="tx1"/>
                </a:solidFill>
              </a:rPr>
              <a:t>Infeccion</a:t>
            </a:r>
            <a:r>
              <a:rPr lang="es-MX" dirty="0">
                <a:solidFill>
                  <a:schemeClr val="tx1"/>
                </a:solidFill>
              </a:rPr>
              <a:t> + GVHD = 3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F59333C5-A66E-3936-D5F3-65EEDCB13D2B}"/>
              </a:ext>
            </a:extLst>
          </p:cNvPr>
          <p:cNvSpPr/>
          <p:nvPr/>
        </p:nvSpPr>
        <p:spPr>
          <a:xfrm>
            <a:off x="1785287" y="6480174"/>
            <a:ext cx="4205970" cy="295275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>
                <a:solidFill>
                  <a:schemeClr val="tx1"/>
                </a:solidFill>
              </a:rPr>
              <a:t>Media de seguimiento de 13 meses.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CD710D57-A551-DB1A-6B90-32A18B5D1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280" y="1645002"/>
            <a:ext cx="6938347" cy="4709378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8E6A1609-CC69-53FD-BB86-E193AE5C10AB}"/>
              </a:ext>
            </a:extLst>
          </p:cNvPr>
          <p:cNvSpPr/>
          <p:nvPr/>
        </p:nvSpPr>
        <p:spPr>
          <a:xfrm>
            <a:off x="7562780" y="2665970"/>
            <a:ext cx="3752986" cy="1526060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>
                <a:solidFill>
                  <a:schemeClr val="tx1"/>
                </a:solidFill>
              </a:rPr>
              <a:t>PFS a 1 año = 57% </a:t>
            </a:r>
          </a:p>
          <a:p>
            <a:r>
              <a:rPr lang="es-MX" dirty="0">
                <a:solidFill>
                  <a:schemeClr val="tx1"/>
                </a:solidFill>
              </a:rPr>
              <a:t>OS = 62%</a:t>
            </a:r>
          </a:p>
          <a:p>
            <a:r>
              <a:rPr lang="es-MX" dirty="0">
                <a:solidFill>
                  <a:schemeClr val="tx1"/>
                </a:solidFill>
              </a:rPr>
              <a:t>NRM= 17% </a:t>
            </a:r>
          </a:p>
          <a:p>
            <a:r>
              <a:rPr lang="es-MX" dirty="0">
                <a:solidFill>
                  <a:schemeClr val="tx1"/>
                </a:solidFill>
              </a:rPr>
              <a:t>PFS RC vs RP = 78% vs 35% p 0,006</a:t>
            </a:r>
          </a:p>
          <a:p>
            <a:endParaRPr lang="es-MX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4068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D1C2EE-5835-F7CE-BD15-5DB8D8923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1715" y="2286000"/>
            <a:ext cx="10296525" cy="32385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dirty="0">
                <a:solidFill>
                  <a:srgbClr val="FF0000"/>
                </a:solidFill>
              </a:rPr>
              <a:t>CONCLUSION</a:t>
            </a:r>
          </a:p>
          <a:p>
            <a:r>
              <a:rPr lang="es-MX" dirty="0"/>
              <a:t>Con las limitantes inherentes a su carácter retrospectivo y sin comparador este estudio sugiere que la NRM de la consolidación con HSCT  post </a:t>
            </a:r>
            <a:r>
              <a:rPr lang="es-MX" dirty="0" err="1"/>
              <a:t>bi-específicos</a:t>
            </a:r>
            <a:r>
              <a:rPr lang="es-MX" dirty="0"/>
              <a:t> no es tan alta como la reportada previamente.</a:t>
            </a:r>
          </a:p>
          <a:p>
            <a:r>
              <a:rPr lang="es-MX" dirty="0"/>
              <a:t>La PFS a un año es similar a estudios reportados con </a:t>
            </a:r>
            <a:r>
              <a:rPr lang="es-MX" dirty="0" err="1"/>
              <a:t>bi</a:t>
            </a:r>
            <a:r>
              <a:rPr lang="es-MX" dirty="0"/>
              <a:t> específicos solos tanto en RC como en RP.</a:t>
            </a:r>
          </a:p>
          <a:p>
            <a:r>
              <a:rPr lang="es-MX" dirty="0"/>
              <a:t> Se necesitan mas estudios.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B3E2518-FB8B-3FF8-AFF4-88FFBDE19D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9530"/>
          <a:stretch/>
        </p:blipFill>
        <p:spPr>
          <a:xfrm>
            <a:off x="647428" y="230188"/>
            <a:ext cx="9525271" cy="141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7278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CCBDF21-5310-B232-5190-8429E6305D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8737" y="1390010"/>
            <a:ext cx="8367485" cy="3779848"/>
          </a:xfrm>
        </p:spPr>
      </p:pic>
    </p:spTree>
    <p:extLst>
      <p:ext uri="{BB962C8B-B14F-4D97-AF65-F5344CB8AC3E}">
        <p14:creationId xmlns:p14="http://schemas.microsoft.com/office/powerpoint/2010/main" val="38466760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5496F8-E9FB-091D-4CC9-A9E03089B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BO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026434A-402D-7327-A208-4793E41559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211" y="0"/>
            <a:ext cx="7475764" cy="6859035"/>
          </a:xfrm>
        </p:spPr>
      </p:pic>
    </p:spTree>
    <p:extLst>
      <p:ext uri="{BB962C8B-B14F-4D97-AF65-F5344CB8AC3E}">
        <p14:creationId xmlns:p14="http://schemas.microsoft.com/office/powerpoint/2010/main" val="584887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76FA4-2D21-3F0F-829D-A5342AFE8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BO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E26397F8-BF6B-672D-2AB0-28C2E70088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32656"/>
            <a:ext cx="12278397" cy="6825343"/>
          </a:xfrm>
        </p:spPr>
      </p:pic>
    </p:spTree>
    <p:extLst>
      <p:ext uri="{BB962C8B-B14F-4D97-AF65-F5344CB8AC3E}">
        <p14:creationId xmlns:p14="http://schemas.microsoft.com/office/powerpoint/2010/main" val="17888458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18F38D-66F1-FAB3-B760-DFE84BC07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671513"/>
          </a:xfrm>
        </p:spPr>
        <p:txBody>
          <a:bodyPr>
            <a:normAutofit fontScale="90000"/>
          </a:bodyPr>
          <a:lstStyle/>
          <a:p>
            <a:r>
              <a:rPr lang="es-MX" dirty="0">
                <a:solidFill>
                  <a:schemeClr val="accent1">
                    <a:lumMod val="75000"/>
                  </a:schemeClr>
                </a:solidFill>
              </a:rPr>
              <a:t>Poster  559                                        ASCO </a:t>
            </a:r>
            <a:endParaRPr lang="es-BO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761CE9-8BAF-EFCD-6748-7B81EE9C80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0" y="1171575"/>
            <a:ext cx="10515600" cy="3105150"/>
          </a:xfrm>
        </p:spPr>
        <p:txBody>
          <a:bodyPr>
            <a:normAutofit fontScale="85000" lnSpcReduction="20000"/>
          </a:bodyPr>
          <a:lstStyle/>
          <a:p>
            <a:r>
              <a:rPr lang="es-MX" dirty="0"/>
              <a:t>La opción para pacientes con BCL  R/R es, quimioterapia de salvataje seguida de ASCT.</a:t>
            </a:r>
          </a:p>
          <a:p>
            <a:r>
              <a:rPr lang="es-MX" dirty="0"/>
              <a:t>40 a 60% de los pacientes R/R fallan en este intento.</a:t>
            </a:r>
          </a:p>
          <a:p>
            <a:r>
              <a:rPr lang="es-MX" dirty="0"/>
              <a:t>CAR T es una alternativa clara en recaída temprana.</a:t>
            </a:r>
          </a:p>
          <a:p>
            <a:r>
              <a:rPr lang="es-MX" dirty="0"/>
              <a:t>Limitado por ACCESIBILIDAD </a:t>
            </a:r>
          </a:p>
          <a:p>
            <a:r>
              <a:rPr lang="es-MX" dirty="0"/>
              <a:t>Hay una necesidad imperiosa de regímenes que aumenten los rangos de respuesta de la quimioterapia de salvataje y habilitar al paciente a un ASCT </a:t>
            </a:r>
          </a:p>
          <a:p>
            <a:r>
              <a:rPr lang="es-MX" dirty="0"/>
              <a:t>EPCORE NHL-2 asocia a </a:t>
            </a:r>
            <a:r>
              <a:rPr lang="es-MX" dirty="0" err="1"/>
              <a:t>Epcoritamab</a:t>
            </a:r>
            <a:r>
              <a:rPr lang="es-MX" dirty="0"/>
              <a:t> con altas tasas de respuesta en paciente R/R elegibles para ASCT. </a:t>
            </a:r>
            <a:endParaRPr lang="es-BO" dirty="0"/>
          </a:p>
        </p:txBody>
      </p:sp>
      <p:pic>
        <p:nvPicPr>
          <p:cNvPr id="6" name="Marcador de contenido 4">
            <a:extLst>
              <a:ext uri="{FF2B5EF4-FFF2-40B4-BE49-F238E27FC236}">
                <a16:creationId xmlns:a16="http://schemas.microsoft.com/office/drawing/2014/main" id="{88807053-E8C0-8D6B-FEF5-3A9082FB89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9537"/>
          <a:stretch/>
        </p:blipFill>
        <p:spPr>
          <a:xfrm>
            <a:off x="1800915" y="4468018"/>
            <a:ext cx="7492637" cy="166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8842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5627F9-72E0-94DB-1800-CD12B3718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BO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9AB9B39-6B66-303F-AACF-76B7FBE08B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975" y="1590356"/>
            <a:ext cx="11635772" cy="3838894"/>
          </a:xfrm>
        </p:spPr>
      </p:pic>
    </p:spTree>
    <p:extLst>
      <p:ext uri="{BB962C8B-B14F-4D97-AF65-F5344CB8AC3E}">
        <p14:creationId xmlns:p14="http://schemas.microsoft.com/office/powerpoint/2010/main" val="8468582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A0692-A13D-04B1-1405-E86CB9D1E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BO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D7288487-1300-D48F-1F36-4F87024267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640" y="447868"/>
            <a:ext cx="7623412" cy="5337111"/>
          </a:xfr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1745F9A8-2BB4-EE7A-1BCD-1035B9C03CA4}"/>
              </a:ext>
            </a:extLst>
          </p:cNvPr>
          <p:cNvSpPr/>
          <p:nvPr/>
        </p:nvSpPr>
        <p:spPr>
          <a:xfrm>
            <a:off x="7743121" y="2196854"/>
            <a:ext cx="3752986" cy="1529802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/>
                </a:solidFill>
              </a:rPr>
              <a:t>79% recibieron CAR 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/>
                </a:solidFill>
              </a:rPr>
              <a:t>57% recibieron 2 líneas de </a:t>
            </a:r>
            <a:r>
              <a:rPr lang="es-MX" dirty="0" err="1">
                <a:solidFill>
                  <a:schemeClr val="tx1"/>
                </a:solidFill>
              </a:rPr>
              <a:t>tx</a:t>
            </a:r>
            <a:r>
              <a:rPr lang="es-MX" dirty="0">
                <a:solidFill>
                  <a:schemeClr val="tx1"/>
                </a:solidFill>
              </a:rPr>
              <a:t> siendo refractarios o recayendo tempranamente.</a:t>
            </a:r>
          </a:p>
          <a:p>
            <a:endParaRPr lang="es-MX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338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4D39E5-D3A9-12F4-1962-EAC001B7E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BO"/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9870AA79-5849-4733-169C-13A82D21C7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8499" y="568325"/>
            <a:ext cx="9538051" cy="5496504"/>
          </a:xfrm>
        </p:spPr>
      </p:pic>
    </p:spTree>
    <p:extLst>
      <p:ext uri="{BB962C8B-B14F-4D97-AF65-F5344CB8AC3E}">
        <p14:creationId xmlns:p14="http://schemas.microsoft.com/office/powerpoint/2010/main" val="2364732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CCE42E-FF41-E8AB-AF6F-D3E77ACEC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BO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3E408DD-94A4-4F31-6AAA-916662158C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8233" y="825500"/>
            <a:ext cx="9966045" cy="5365750"/>
          </a:xfrm>
        </p:spPr>
      </p:pic>
    </p:spTree>
    <p:extLst>
      <p:ext uri="{BB962C8B-B14F-4D97-AF65-F5344CB8AC3E}">
        <p14:creationId xmlns:p14="http://schemas.microsoft.com/office/powerpoint/2010/main" val="17970987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C0CE17-CC05-B9D2-FC3E-DBB47D999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BO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32AA7F5-338C-C608-01A7-9E63B4DDCF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5544" y="82549"/>
            <a:ext cx="6559194" cy="6252281"/>
          </a:xfrm>
        </p:spPr>
      </p:pic>
      <p:pic>
        <p:nvPicPr>
          <p:cNvPr id="6" name="Marcador de contenido 4">
            <a:extLst>
              <a:ext uri="{FF2B5EF4-FFF2-40B4-BE49-F238E27FC236}">
                <a16:creationId xmlns:a16="http://schemas.microsoft.com/office/drawing/2014/main" id="{7343EB2E-1765-43B1-F770-981B70DC6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1801" y="231200"/>
            <a:ext cx="5079673" cy="626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740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D4279D-C9D5-7A15-07D1-A64529C83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BO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D7100CE9-23AA-D277-03BD-69C0D85903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0807" y="305820"/>
            <a:ext cx="7395618" cy="6246359"/>
          </a:xfrm>
        </p:spPr>
      </p:pic>
    </p:spTree>
    <p:extLst>
      <p:ext uri="{BB962C8B-B14F-4D97-AF65-F5344CB8AC3E}">
        <p14:creationId xmlns:p14="http://schemas.microsoft.com/office/powerpoint/2010/main" val="24410732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310CC3-DB1B-4F38-5D6C-711636A8F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BO"/>
          </a:p>
        </p:txBody>
      </p:sp>
      <p:pic>
        <p:nvPicPr>
          <p:cNvPr id="4" name="Marcador de contenido 10">
            <a:extLst>
              <a:ext uri="{FF2B5EF4-FFF2-40B4-BE49-F238E27FC236}">
                <a16:creationId xmlns:a16="http://schemas.microsoft.com/office/drawing/2014/main" id="{298782F3-2097-1B5B-1CA3-C467D75AB2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5559" y="781177"/>
            <a:ext cx="10166501" cy="5314308"/>
          </a:xfrm>
        </p:spPr>
      </p:pic>
    </p:spTree>
    <p:extLst>
      <p:ext uri="{BB962C8B-B14F-4D97-AF65-F5344CB8AC3E}">
        <p14:creationId xmlns:p14="http://schemas.microsoft.com/office/powerpoint/2010/main" val="61838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CCBDF21-5310-B232-5190-8429E6305D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8737" y="1390010"/>
            <a:ext cx="8367485" cy="3779848"/>
          </a:xfrm>
        </p:spPr>
      </p:pic>
    </p:spTree>
    <p:extLst>
      <p:ext uri="{BB962C8B-B14F-4D97-AF65-F5344CB8AC3E}">
        <p14:creationId xmlns:p14="http://schemas.microsoft.com/office/powerpoint/2010/main" val="32293111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4">
            <a:extLst>
              <a:ext uri="{FF2B5EF4-FFF2-40B4-BE49-F238E27FC236}">
                <a16:creationId xmlns:a16="http://schemas.microsoft.com/office/drawing/2014/main" id="{3916DF77-EDBB-4B59-0086-D6B5966EF4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131"/>
          <a:stretch/>
        </p:blipFill>
        <p:spPr>
          <a:xfrm>
            <a:off x="-1" y="-9494"/>
            <a:ext cx="12218075" cy="110117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622E34C2-4D17-6E61-FDDE-6A10FF0FF0CE}"/>
              </a:ext>
            </a:extLst>
          </p:cNvPr>
          <p:cNvSpPr/>
          <p:nvPr/>
        </p:nvSpPr>
        <p:spPr>
          <a:xfrm>
            <a:off x="139958" y="1182654"/>
            <a:ext cx="5956041" cy="3789396"/>
          </a:xfrm>
          <a:prstGeom prst="rect">
            <a:avLst/>
          </a:prstGeom>
          <a:noFill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chemeClr val="tx1"/>
                </a:solidFill>
              </a:rPr>
              <a:t>CAR T: Esta transformando el manejo de los Linfomas RR.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chemeClr val="tx1"/>
                </a:solidFill>
              </a:rPr>
              <a:t>Desafiando el lugar del auto TPH </a:t>
            </a:r>
          </a:p>
          <a:p>
            <a:endParaRPr lang="es-MX" sz="28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chemeClr val="tx1"/>
                </a:solidFill>
                <a:highlight>
                  <a:srgbClr val="FFFF00"/>
                </a:highlight>
              </a:rPr>
              <a:t>LOS EFECTOS DELETEREOS NEUROCOGNITIVOS DE LAS CAR T CELL NO ESTAN CLAROS </a:t>
            </a:r>
          </a:p>
          <a:p>
            <a:pPr algn="ctr"/>
            <a:endParaRPr lang="es-B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D99E3D1-61A9-101C-B399-584092F30DA4}"/>
              </a:ext>
            </a:extLst>
          </p:cNvPr>
          <p:cNvSpPr/>
          <p:nvPr/>
        </p:nvSpPr>
        <p:spPr>
          <a:xfrm>
            <a:off x="6219826" y="3028950"/>
            <a:ext cx="5620720" cy="344182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FF0000"/>
                </a:solidFill>
              </a:rPr>
              <a:t>Perdida de memoria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rgbClr val="FF0000"/>
                </a:solidFill>
              </a:rPr>
              <a:t>Dificultad para la concentración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/>
                </a:solidFill>
              </a:rPr>
              <a:t>Delirium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/>
                </a:solidFill>
              </a:rPr>
              <a:t>Encefalopatía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/>
                </a:solidFill>
              </a:rPr>
              <a:t>Convulsiones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/>
                </a:solidFill>
              </a:rPr>
              <a:t>Depresión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/>
                </a:solidFill>
              </a:rPr>
              <a:t>Ansiedad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/>
                </a:solidFill>
              </a:rPr>
              <a:t>Alteraciones del sueño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/>
                </a:solidFill>
              </a:rPr>
              <a:t>Alteraciones motrices</a:t>
            </a:r>
          </a:p>
          <a:p>
            <a:pPr algn="ctr"/>
            <a:endParaRPr lang="es-BO" dirty="0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682A57AD-A9BD-F1A5-8714-B84EEFE7A0B6}"/>
              </a:ext>
            </a:extLst>
          </p:cNvPr>
          <p:cNvSpPr/>
          <p:nvPr/>
        </p:nvSpPr>
        <p:spPr>
          <a:xfrm>
            <a:off x="6677025" y="1390650"/>
            <a:ext cx="5000625" cy="120015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ASCO 2026</a:t>
            </a: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2940038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64EC2C-7693-FC6B-E617-5069C51A5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BO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EDF9D8FF-AE5C-F451-3608-87B388A622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426" y="117280"/>
            <a:ext cx="11373724" cy="6343613"/>
          </a:xfrm>
        </p:spPr>
      </p:pic>
    </p:spTree>
    <p:extLst>
      <p:ext uri="{BB962C8B-B14F-4D97-AF65-F5344CB8AC3E}">
        <p14:creationId xmlns:p14="http://schemas.microsoft.com/office/powerpoint/2010/main" val="8382696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BD3034C5-1DF6-EC98-F52C-F1C0DD9CC7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574"/>
          <a:stretch/>
        </p:blipFill>
        <p:spPr>
          <a:xfrm>
            <a:off x="298531" y="1091681"/>
            <a:ext cx="11464307" cy="4907904"/>
          </a:xfrm>
        </p:spPr>
      </p:pic>
      <p:pic>
        <p:nvPicPr>
          <p:cNvPr id="6" name="Marcador de contenido 4">
            <a:extLst>
              <a:ext uri="{FF2B5EF4-FFF2-40B4-BE49-F238E27FC236}">
                <a16:creationId xmlns:a16="http://schemas.microsoft.com/office/drawing/2014/main" id="{AF8C80BC-8B96-DF8A-BDA1-5C2AC2D3B5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4131"/>
          <a:stretch/>
        </p:blipFill>
        <p:spPr>
          <a:xfrm>
            <a:off x="-1" y="-9494"/>
            <a:ext cx="12218075" cy="110117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CBAFF7C-6C98-B803-6584-CAF9E0EE5AE3}"/>
              </a:ext>
            </a:extLst>
          </p:cNvPr>
          <p:cNvSpPr/>
          <p:nvPr/>
        </p:nvSpPr>
        <p:spPr>
          <a:xfrm>
            <a:off x="818029" y="5766319"/>
            <a:ext cx="4655976" cy="77444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END POINT.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TIEMPO AL DETERIORO COGNITIVO</a:t>
            </a:r>
            <a:endParaRPr lang="es-MX" dirty="0">
              <a:solidFill>
                <a:srgbClr val="FF0000"/>
              </a:solidFill>
            </a:endParaRPr>
          </a:p>
          <a:p>
            <a:pPr algn="ctr"/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21875986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BE2199D4-22C5-3448-9AE3-175464FD13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476" y="1309623"/>
            <a:ext cx="11591948" cy="4373627"/>
          </a:xfrm>
        </p:spPr>
      </p:pic>
      <p:pic>
        <p:nvPicPr>
          <p:cNvPr id="6" name="Marcador de contenido 4">
            <a:extLst>
              <a:ext uri="{FF2B5EF4-FFF2-40B4-BE49-F238E27FC236}">
                <a16:creationId xmlns:a16="http://schemas.microsoft.com/office/drawing/2014/main" id="{1D1F81BB-7723-6F49-BCCB-9DE8FB64A5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4131"/>
          <a:stretch/>
        </p:blipFill>
        <p:spPr>
          <a:xfrm>
            <a:off x="-1" y="-9494"/>
            <a:ext cx="12218075" cy="110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4803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67D3DD-D96E-2D1A-D79E-7EF9B7C9D9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B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949D4A8-6258-61C4-539E-47DF73B20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6618"/>
            <a:ext cx="11353800" cy="1225180"/>
          </a:xfrm>
          <a:prstGeom prst="rect">
            <a:avLst/>
          </a:prstGeom>
        </p:spPr>
      </p:pic>
      <p:pic>
        <p:nvPicPr>
          <p:cNvPr id="6" name="Marcador de contenido 4">
            <a:extLst>
              <a:ext uri="{FF2B5EF4-FFF2-40B4-BE49-F238E27FC236}">
                <a16:creationId xmlns:a16="http://schemas.microsoft.com/office/drawing/2014/main" id="{1E6C606B-493F-52C7-C1A9-6DCC0C82E2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4131"/>
          <a:stretch/>
        </p:blipFill>
        <p:spPr>
          <a:xfrm>
            <a:off x="-1" y="-9494"/>
            <a:ext cx="12218075" cy="110117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4DE4454-8B50-A94F-576E-E2C98376FA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6053" y="2492403"/>
            <a:ext cx="8001693" cy="301778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401415F-D279-936A-6D92-29D9226FD2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899" y="5567030"/>
            <a:ext cx="11275923" cy="60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2281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3BA930-B10C-AC26-3411-F49751FF4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BO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3E39DDF-1CA8-3D4C-DA51-E637639E77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15455"/>
            <a:ext cx="10677859" cy="6627090"/>
          </a:xfrm>
        </p:spPr>
      </p:pic>
    </p:spTree>
    <p:extLst>
      <p:ext uri="{BB962C8B-B14F-4D97-AF65-F5344CB8AC3E}">
        <p14:creationId xmlns:p14="http://schemas.microsoft.com/office/powerpoint/2010/main" val="13458416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29AB55C0-9A02-4482-BCF1-1F7187BF5F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058" y="1437481"/>
            <a:ext cx="8134484" cy="4351338"/>
          </a:xfrm>
        </p:spPr>
      </p:pic>
    </p:spTree>
    <p:extLst>
      <p:ext uri="{BB962C8B-B14F-4D97-AF65-F5344CB8AC3E}">
        <p14:creationId xmlns:p14="http://schemas.microsoft.com/office/powerpoint/2010/main" val="412520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5157C7-168E-AEE1-C381-2D21430C1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0"/>
            <a:ext cx="10515600" cy="1325563"/>
          </a:xfrm>
        </p:spPr>
        <p:txBody>
          <a:bodyPr/>
          <a:lstStyle/>
          <a:p>
            <a:r>
              <a:rPr lang="es-MX" dirty="0">
                <a:solidFill>
                  <a:schemeClr val="accent1">
                    <a:lumMod val="75000"/>
                  </a:schemeClr>
                </a:solidFill>
              </a:rPr>
              <a:t>RESULTADOS DE TRIANGLE 2026- LANCET </a:t>
            </a:r>
            <a:endParaRPr lang="es-BO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C1DD004F-5425-B8C9-CB95-9D1053A09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0794" y="3516758"/>
            <a:ext cx="9256705" cy="2851989"/>
          </a:xfrm>
        </p:spPr>
        <p:txBody>
          <a:bodyPr/>
          <a:lstStyle/>
          <a:p>
            <a:r>
              <a:rPr lang="es-MX" dirty="0"/>
              <a:t>AÑADIR IBRUTINIB al tratamiento estándar de </a:t>
            </a:r>
            <a:r>
              <a:rPr lang="es-MX" dirty="0">
                <a:solidFill>
                  <a:schemeClr val="accent1">
                    <a:lumMod val="75000"/>
                  </a:schemeClr>
                </a:solidFill>
              </a:rPr>
              <a:t>1ra línea </a:t>
            </a:r>
            <a:r>
              <a:rPr lang="es-MX" dirty="0"/>
              <a:t>(</a:t>
            </a:r>
            <a:r>
              <a:rPr lang="es-MX" dirty="0" err="1"/>
              <a:t>citarabina</a:t>
            </a:r>
            <a:r>
              <a:rPr lang="es-MX" dirty="0"/>
              <a:t> a dosis altas) mejora significativamente la supervivencia libre de fracaso en pacientes jóvenes.</a:t>
            </a:r>
          </a:p>
          <a:p>
            <a:pPr marL="0" indent="0">
              <a:buNone/>
            </a:pPr>
            <a:r>
              <a:rPr lang="es-MX" dirty="0"/>
              <a:t>ESTABLECE UN NUEVO ESTANDAR DE ATENCION Y PERMITE EVITAR EN ASCT,  REDUCIENDO LA TOXICIDAD SIN COMPROMETER LA EFICACIA.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33EDC8B-6501-9859-9D39-390E7D49A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3445" y="1209267"/>
            <a:ext cx="4951405" cy="205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435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72841D-8812-11CB-C7B6-5438BA4B1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BO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1602DAE-ABA1-103B-1C13-E7A10ACFEF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446"/>
          <a:stretch/>
        </p:blipFill>
        <p:spPr>
          <a:xfrm>
            <a:off x="9246284" y="-56702"/>
            <a:ext cx="1100167" cy="1512307"/>
          </a:xfrm>
          <a:prstGeom prst="rect">
            <a:avLst/>
          </a:prstGeom>
        </p:spPr>
      </p:pic>
      <p:sp>
        <p:nvSpPr>
          <p:cNvPr id="13" name="Marcador de contenido 12">
            <a:extLst>
              <a:ext uri="{FF2B5EF4-FFF2-40B4-BE49-F238E27FC236}">
                <a16:creationId xmlns:a16="http://schemas.microsoft.com/office/drawing/2014/main" id="{5E3A6A56-E1DB-FCC1-2333-73011AC11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36735" y="1443249"/>
            <a:ext cx="1534160" cy="477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400" dirty="0"/>
              <a:t>ASCT</a:t>
            </a:r>
            <a:endParaRPr lang="es-BO" sz="2400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EAB1F6E1-6AC3-2661-AF24-FD1506F7B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524" y="177322"/>
            <a:ext cx="5446376" cy="325167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1D4802B-C35E-A5E5-86F1-5371E23BF7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6924" y="2160644"/>
            <a:ext cx="5419725" cy="344330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3306B5E-10D9-EA89-B997-F2D30E9BA8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499" y="3428999"/>
            <a:ext cx="5305425" cy="312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885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60B430-F8A7-9F16-87B9-924A56338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BO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E13025E6-5AA8-D9A4-EB97-BDDFDA6022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4310" y="414099"/>
            <a:ext cx="5826640" cy="6029801"/>
          </a:xfr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8CF68DE-3B29-6907-2D64-07E98A9CA7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446"/>
          <a:stretch/>
        </p:blipFill>
        <p:spPr>
          <a:xfrm>
            <a:off x="10186958" y="567027"/>
            <a:ext cx="1100167" cy="151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998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0E0861-6681-9B33-67EA-33F8CAD39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BO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2B73184-810F-E77D-D7B4-95C87FB95E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8435"/>
            <a:ext cx="12101804" cy="6800362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CDFB030-A886-D4A5-4B67-BE99ADFDDD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446"/>
          <a:stretch/>
        </p:blipFill>
        <p:spPr>
          <a:xfrm>
            <a:off x="11033901" y="48435"/>
            <a:ext cx="639797" cy="87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369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2EA769-11D5-BF15-EAF6-D40D5FD42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BO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A54A8E9-6BA7-59D2-0585-E70548D275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696" y="882365"/>
            <a:ext cx="5526801" cy="6116327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E7B1B03-76C8-913B-F52E-D3CFB55D68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5" r="3192"/>
          <a:stretch/>
        </p:blipFill>
        <p:spPr>
          <a:xfrm>
            <a:off x="5934018" y="788205"/>
            <a:ext cx="6145956" cy="5804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75537949-D4D0-ACBF-E409-6F8583E1F495}"/>
              </a:ext>
            </a:extLst>
          </p:cNvPr>
          <p:cNvSpPr/>
          <p:nvPr/>
        </p:nvSpPr>
        <p:spPr>
          <a:xfrm>
            <a:off x="109696" y="3909053"/>
            <a:ext cx="5326777" cy="5864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C2003D47-D15B-B65D-FDDC-3ED928834E82}"/>
              </a:ext>
            </a:extLst>
          </p:cNvPr>
          <p:cNvSpPr/>
          <p:nvPr/>
        </p:nvSpPr>
        <p:spPr>
          <a:xfrm>
            <a:off x="5905471" y="3690298"/>
            <a:ext cx="5905529" cy="7007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0C686F-505B-4D28-7790-0E940EEA9416}"/>
              </a:ext>
            </a:extLst>
          </p:cNvPr>
          <p:cNvSpPr/>
          <p:nvPr/>
        </p:nvSpPr>
        <p:spPr>
          <a:xfrm>
            <a:off x="109695" y="2810475"/>
            <a:ext cx="5155139" cy="5864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F486917F-16BE-0D9F-FBD9-3DFAA30C9BE1}"/>
              </a:ext>
            </a:extLst>
          </p:cNvPr>
          <p:cNvSpPr/>
          <p:nvPr/>
        </p:nvSpPr>
        <p:spPr>
          <a:xfrm>
            <a:off x="5955370" y="2515994"/>
            <a:ext cx="5934104" cy="5864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89155E4-476E-C69E-61C7-5F6D907BC5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6711"/>
          <a:stretch/>
        </p:blipFill>
        <p:spPr>
          <a:xfrm>
            <a:off x="5068644" y="64762"/>
            <a:ext cx="1433228" cy="164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3082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2264</TotalTime>
  <Words>1205</Words>
  <Application>Microsoft Office PowerPoint</Application>
  <PresentationFormat>Panorámica</PresentationFormat>
  <Paragraphs>192</Paragraphs>
  <Slides>44</Slides>
  <Notes>0</Notes>
  <HiddenSlides>8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44</vt:i4>
      </vt:variant>
    </vt:vector>
  </HeadingPairs>
  <TitlesOfParts>
    <vt:vector size="49" baseType="lpstr">
      <vt:lpstr>Aharoni</vt:lpstr>
      <vt:lpstr>Arial</vt:lpstr>
      <vt:lpstr>Calibri</vt:lpstr>
      <vt:lpstr>Calibri Light</vt:lpstr>
      <vt:lpstr>Tema de Office</vt:lpstr>
      <vt:lpstr>TRASPLANTE DE PROGENITORES HEMATOPOYETICOS EN LINFOMA</vt:lpstr>
      <vt:lpstr>¿NECESITAMOS TRASPLANTE EN LINFOMA DEL MANTO?  </vt:lpstr>
      <vt:lpstr>Presentación de PowerPoint</vt:lpstr>
      <vt:lpstr>Presentación de PowerPoint</vt:lpstr>
      <vt:lpstr>RESULTADOS DE TRIANGLE 2026- LANCET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ALGUNOS GRUPOS SE BENEFICIAN DEL ASCT </vt:lpstr>
      <vt:lpstr>Presentación de PowerPoint</vt:lpstr>
      <vt:lpstr>Presentación de PowerPoint</vt:lpstr>
      <vt:lpstr>FASE III MULTINACIONAL RANDOMIZADO QUE COMPARA  EFICACIA Y SEGURIDAD DE  POLA R-ICE vs R-ICE </vt:lpstr>
      <vt:lpstr>Presentación de PowerPoint</vt:lpstr>
      <vt:lpstr>Presentación de PowerPoint</vt:lpstr>
      <vt:lpstr>Presentación de PowerPoint</vt:lpstr>
      <vt:lpstr>Presentación de PowerPoint</vt:lpstr>
      <vt:lpstr>ROL DE ASCT EN PACIENTES CON PTCL QUE RESPONDEN A LA PRIMERA LINEA </vt:lpstr>
      <vt:lpstr>Presentación de PowerPoint</vt:lpstr>
      <vt:lpstr>Presentación de PowerPoint</vt:lpstr>
      <vt:lpstr>Presentación de PowerPoint</vt:lpstr>
      <vt:lpstr>Presentación de PowerPoint</vt:lpstr>
      <vt:lpstr>DETERMINAR LA EFICACIA Y TOXICIDAD DEL HSCT  EN PACIENTES CON LBCL R/R,  QUE RESPONEN A BsAbs y se someten a HSCT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Poster  559                                        ASCO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 la ponencia</dc:title>
  <dc:creator>KIM</dc:creator>
  <cp:lastModifiedBy>ROSIO BAENA TERAN</cp:lastModifiedBy>
  <cp:revision>91</cp:revision>
  <dcterms:created xsi:type="dcterms:W3CDTF">2022-02-12T19:38:16Z</dcterms:created>
  <dcterms:modified xsi:type="dcterms:W3CDTF">2026-06-24T19:45:42Z</dcterms:modified>
</cp:coreProperties>
</file>