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Lst>
  <p:sldSz cy="6858000" cx="12192000"/>
  <p:notesSz cx="6858000" cy="9144000"/>
  <p:embeddedFontLst>
    <p:embeddedFont>
      <p:font typeface="Play"/>
      <p:regular r:id="rId20"/>
      <p:bold r:id="rId2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22" roundtripDataSignature="AMtx7mgZ3GAWan0VqhTbyqjPeNfYIJZt2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font" Target="fonts/Play-regular.fntdata"/><Relationship Id="rId11" Type="http://schemas.openxmlformats.org/officeDocument/2006/relationships/slide" Target="slides/slide7.xml"/><Relationship Id="rId22" Type="http://customschemas.google.com/relationships/presentationmetadata" Target="metadata"/><Relationship Id="rId10" Type="http://schemas.openxmlformats.org/officeDocument/2006/relationships/slide" Target="slides/slide6.xml"/><Relationship Id="rId21" Type="http://schemas.openxmlformats.org/officeDocument/2006/relationships/font" Target="fonts/Play-bold.fntdata"/><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5" Type="http://schemas.openxmlformats.org/officeDocument/2006/relationships/slide" Target="slides/slide1.xml"/><Relationship Id="rId19" Type="http://schemas.openxmlformats.org/officeDocument/2006/relationships/slide" Target="slides/slide15.xml"/><Relationship Id="rId6" Type="http://schemas.openxmlformats.org/officeDocument/2006/relationships/slide" Target="slides/slide2.xml"/><Relationship Id="rId18" Type="http://schemas.openxmlformats.org/officeDocument/2006/relationships/slide" Target="slides/slide14.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35c0fcd0c00_0_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02" name="Google Shape;102;g35c0fcd0c00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3648a7c60cc_0_2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08" name="Google Shape;108;g3648a7c60cc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g3648a7c60cc_0_2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14" name="Google Shape;114;g3648a7c60cc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35c0fcd0c00_0_1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35c0fcd0c00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g3648a7c60cc_0_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26" name="Google Shape;126;g3648a7c60cc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g3648a7c60cc_0_1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32" name="Google Shape;132;g3648a7c60cc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g35c0fcd0c00_0_2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38" name="Google Shape;138;g35c0fcd0c00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35c0fcd0c00_0_2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35c0fcd0c00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35c0fcd0c00_0_3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50" name="Google Shape;150;g35c0fcd0c00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g3648a7c60cc_0_1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56" name="Google Shape;156;g3648a7c60cc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35c0fcd0c00_0_3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62" name="Google Shape;162;g35c0fcd0c00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g35c0fcd0c00_0_4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68" name="Google Shape;168;g35c0fcd0c00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olo el título" type="titleOnly">
  <p:cSld name="TITLE_ONLY">
    <p:spTree>
      <p:nvGrpSpPr>
        <p:cNvPr id="11" name="Shape 11"/>
        <p:cNvGrpSpPr/>
        <p:nvPr/>
      </p:nvGrpSpPr>
      <p:grpSpPr>
        <a:xfrm>
          <a:off x="0" y="0"/>
          <a:ext cx="0" cy="0"/>
          <a:chOff x="0" y="0"/>
          <a:chExt cx="0" cy="0"/>
        </a:xfrm>
      </p:grpSpPr>
      <p:sp>
        <p:nvSpPr>
          <p:cNvPr id="12" name="Google Shape;12;p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 name="Google Shape;13;p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 name="Google Shape;14;p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 name="Google Shape;15;p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A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objetos" type="obj">
  <p:cSld name="OBJECT">
    <p:spTree>
      <p:nvGrpSpPr>
        <p:cNvPr id="16" name="Shape 16"/>
        <p:cNvGrpSpPr/>
        <p:nvPr/>
      </p:nvGrpSpPr>
      <p:grpSpPr>
        <a:xfrm>
          <a:off x="0" y="0"/>
          <a:ext cx="0" cy="0"/>
          <a:chOff x="0" y="0"/>
          <a:chExt cx="0" cy="0"/>
        </a:xfrm>
      </p:grpSpPr>
      <p:sp>
        <p:nvSpPr>
          <p:cNvPr id="17" name="Google Shape;17;p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 name="Google Shape;18;p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9" name="Google Shape;19;p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A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a de título" type="title">
  <p:cSld name="TITLE">
    <p:spTree>
      <p:nvGrpSpPr>
        <p:cNvPr id="22" name="Shape 22"/>
        <p:cNvGrpSpPr/>
        <p:nvPr/>
      </p:nvGrpSpPr>
      <p:grpSpPr>
        <a:xfrm>
          <a:off x="0" y="0"/>
          <a:ext cx="0" cy="0"/>
          <a:chOff x="0" y="0"/>
          <a:chExt cx="0" cy="0"/>
        </a:xfrm>
      </p:grpSpPr>
      <p:sp>
        <p:nvSpPr>
          <p:cNvPr id="23" name="Google Shape;23;p7"/>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 name="Google Shape;24;p7"/>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5" name="Google Shape;25;p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A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cabezado de sección" type="secHead">
  <p:cSld name="SECTION_HEADER">
    <p:spTree>
      <p:nvGrpSpPr>
        <p:cNvPr id="28" name="Shape 28"/>
        <p:cNvGrpSpPr/>
        <p:nvPr/>
      </p:nvGrpSpPr>
      <p:grpSpPr>
        <a:xfrm>
          <a:off x="0" y="0"/>
          <a:ext cx="0" cy="0"/>
          <a:chOff x="0" y="0"/>
          <a:chExt cx="0" cy="0"/>
        </a:xfrm>
      </p:grpSpPr>
      <p:sp>
        <p:nvSpPr>
          <p:cNvPr id="29" name="Google Shape;29;p8"/>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0" name="Google Shape;30;p8"/>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757575"/>
              </a:buClr>
              <a:buSzPts val="2400"/>
              <a:buNone/>
              <a:defRPr sz="2400">
                <a:solidFill>
                  <a:srgbClr val="757575"/>
                </a:solidFill>
              </a:defRPr>
            </a:lvl1pPr>
            <a:lvl2pPr indent="-228600" lvl="1" marL="914400" algn="l">
              <a:lnSpc>
                <a:spcPct val="90000"/>
              </a:lnSpc>
              <a:spcBef>
                <a:spcPts val="500"/>
              </a:spcBef>
              <a:spcAft>
                <a:spcPts val="0"/>
              </a:spcAft>
              <a:buClr>
                <a:srgbClr val="757575"/>
              </a:buClr>
              <a:buSzPts val="2000"/>
              <a:buNone/>
              <a:defRPr sz="2000">
                <a:solidFill>
                  <a:srgbClr val="757575"/>
                </a:solidFill>
              </a:defRPr>
            </a:lvl2pPr>
            <a:lvl3pPr indent="-228600" lvl="2" marL="1371600" algn="l">
              <a:lnSpc>
                <a:spcPct val="90000"/>
              </a:lnSpc>
              <a:spcBef>
                <a:spcPts val="500"/>
              </a:spcBef>
              <a:spcAft>
                <a:spcPts val="0"/>
              </a:spcAft>
              <a:buClr>
                <a:srgbClr val="757575"/>
              </a:buClr>
              <a:buSzPts val="1800"/>
              <a:buNone/>
              <a:defRPr sz="1800">
                <a:solidFill>
                  <a:srgbClr val="757575"/>
                </a:solidFill>
              </a:defRPr>
            </a:lvl3pPr>
            <a:lvl4pPr indent="-228600" lvl="3" marL="1828800" algn="l">
              <a:lnSpc>
                <a:spcPct val="90000"/>
              </a:lnSpc>
              <a:spcBef>
                <a:spcPts val="500"/>
              </a:spcBef>
              <a:spcAft>
                <a:spcPts val="0"/>
              </a:spcAft>
              <a:buClr>
                <a:srgbClr val="757575"/>
              </a:buClr>
              <a:buSzPts val="1600"/>
              <a:buNone/>
              <a:defRPr sz="1600">
                <a:solidFill>
                  <a:srgbClr val="757575"/>
                </a:solidFill>
              </a:defRPr>
            </a:lvl4pPr>
            <a:lvl5pPr indent="-228600" lvl="4" marL="2286000" algn="l">
              <a:lnSpc>
                <a:spcPct val="90000"/>
              </a:lnSpc>
              <a:spcBef>
                <a:spcPts val="500"/>
              </a:spcBef>
              <a:spcAft>
                <a:spcPts val="0"/>
              </a:spcAft>
              <a:buClr>
                <a:srgbClr val="757575"/>
              </a:buClr>
              <a:buSzPts val="1600"/>
              <a:buNone/>
              <a:defRPr sz="1600">
                <a:solidFill>
                  <a:srgbClr val="757575"/>
                </a:solidFill>
              </a:defRPr>
            </a:lvl5pPr>
            <a:lvl6pPr indent="-228600" lvl="5" marL="2743200" algn="l">
              <a:lnSpc>
                <a:spcPct val="90000"/>
              </a:lnSpc>
              <a:spcBef>
                <a:spcPts val="500"/>
              </a:spcBef>
              <a:spcAft>
                <a:spcPts val="0"/>
              </a:spcAft>
              <a:buClr>
                <a:srgbClr val="757575"/>
              </a:buClr>
              <a:buSzPts val="1600"/>
              <a:buNone/>
              <a:defRPr sz="1600">
                <a:solidFill>
                  <a:srgbClr val="757575"/>
                </a:solidFill>
              </a:defRPr>
            </a:lvl6pPr>
            <a:lvl7pPr indent="-228600" lvl="6" marL="3200400" algn="l">
              <a:lnSpc>
                <a:spcPct val="90000"/>
              </a:lnSpc>
              <a:spcBef>
                <a:spcPts val="500"/>
              </a:spcBef>
              <a:spcAft>
                <a:spcPts val="0"/>
              </a:spcAft>
              <a:buClr>
                <a:srgbClr val="757575"/>
              </a:buClr>
              <a:buSzPts val="1600"/>
              <a:buNone/>
              <a:defRPr sz="1600">
                <a:solidFill>
                  <a:srgbClr val="757575"/>
                </a:solidFill>
              </a:defRPr>
            </a:lvl7pPr>
            <a:lvl8pPr indent="-228600" lvl="7" marL="3657600" algn="l">
              <a:lnSpc>
                <a:spcPct val="90000"/>
              </a:lnSpc>
              <a:spcBef>
                <a:spcPts val="500"/>
              </a:spcBef>
              <a:spcAft>
                <a:spcPts val="0"/>
              </a:spcAft>
              <a:buClr>
                <a:srgbClr val="757575"/>
              </a:buClr>
              <a:buSzPts val="1600"/>
              <a:buNone/>
              <a:defRPr sz="1600">
                <a:solidFill>
                  <a:srgbClr val="757575"/>
                </a:solidFill>
              </a:defRPr>
            </a:lvl8pPr>
            <a:lvl9pPr indent="-228600" lvl="8" marL="4114800" algn="l">
              <a:lnSpc>
                <a:spcPct val="90000"/>
              </a:lnSpc>
              <a:spcBef>
                <a:spcPts val="500"/>
              </a:spcBef>
              <a:spcAft>
                <a:spcPts val="0"/>
              </a:spcAft>
              <a:buClr>
                <a:srgbClr val="757575"/>
              </a:buClr>
              <a:buSzPts val="1600"/>
              <a:buNone/>
              <a:defRPr sz="1600">
                <a:solidFill>
                  <a:srgbClr val="757575"/>
                </a:solidFill>
              </a:defRPr>
            </a:lvl9pPr>
          </a:lstStyle>
          <a:p/>
        </p:txBody>
      </p:sp>
      <p:sp>
        <p:nvSpPr>
          <p:cNvPr id="31" name="Google Shape;31;p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 name="Google Shape;33;p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A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os objetos" type="twoObj">
  <p:cSld name="TWO_OBJECTS">
    <p:spTree>
      <p:nvGrpSpPr>
        <p:cNvPr id="34" name="Shape 34"/>
        <p:cNvGrpSpPr/>
        <p:nvPr/>
      </p:nvGrpSpPr>
      <p:grpSpPr>
        <a:xfrm>
          <a:off x="0" y="0"/>
          <a:ext cx="0" cy="0"/>
          <a:chOff x="0" y="0"/>
          <a:chExt cx="0" cy="0"/>
        </a:xfrm>
      </p:grpSpPr>
      <p:sp>
        <p:nvSpPr>
          <p:cNvPr id="35" name="Google Shape;35;p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6" name="Google Shape;36;p9"/>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7" name="Google Shape;37;p9"/>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8" name="Google Shape;38;p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 name="Google Shape;40;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A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ción" type="twoTxTwoObj">
  <p:cSld name="TWO_OBJECTS_WITH_TEXT">
    <p:spTree>
      <p:nvGrpSpPr>
        <p:cNvPr id="41" name="Shape 41"/>
        <p:cNvGrpSpPr/>
        <p:nvPr/>
      </p:nvGrpSpPr>
      <p:grpSpPr>
        <a:xfrm>
          <a:off x="0" y="0"/>
          <a:ext cx="0" cy="0"/>
          <a:chOff x="0" y="0"/>
          <a:chExt cx="0" cy="0"/>
        </a:xfrm>
      </p:grpSpPr>
      <p:sp>
        <p:nvSpPr>
          <p:cNvPr id="42" name="Google Shape;42;p10"/>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3" name="Google Shape;43;p10"/>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4" name="Google Shape;44;p10"/>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5" name="Google Shape;45;p10"/>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6" name="Google Shape;46;p10"/>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7" name="Google Shape;47;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A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 blanco" type="blank">
  <p:cSld name="BLANK">
    <p:spTree>
      <p:nvGrpSpPr>
        <p:cNvPr id="50" name="Shape 50"/>
        <p:cNvGrpSpPr/>
        <p:nvPr/>
      </p:nvGrpSpPr>
      <p:grpSpPr>
        <a:xfrm>
          <a:off x="0" y="0"/>
          <a:ext cx="0" cy="0"/>
          <a:chOff x="0" y="0"/>
          <a:chExt cx="0" cy="0"/>
        </a:xfrm>
      </p:grpSpPr>
      <p:sp>
        <p:nvSpPr>
          <p:cNvPr id="51" name="Google Shape;51;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A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ido con título" type="objTx">
  <p:cSld name="OBJECT_WITH_CAPTION_TEXT">
    <p:spTree>
      <p:nvGrpSpPr>
        <p:cNvPr id="54" name="Shape 54"/>
        <p:cNvGrpSpPr/>
        <p:nvPr/>
      </p:nvGrpSpPr>
      <p:grpSpPr>
        <a:xfrm>
          <a:off x="0" y="0"/>
          <a:ext cx="0" cy="0"/>
          <a:chOff x="0" y="0"/>
          <a:chExt cx="0" cy="0"/>
        </a:xfrm>
      </p:grpSpPr>
      <p:sp>
        <p:nvSpPr>
          <p:cNvPr id="55" name="Google Shape;55;p12"/>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12"/>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7" name="Google Shape;57;p12"/>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8" name="Google Shape;58;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A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n con título" type="picTx">
  <p:cSld name="PICTURE_WITH_CAPTION_TEXT">
    <p:spTree>
      <p:nvGrpSpPr>
        <p:cNvPr id="61" name="Shape 61"/>
        <p:cNvGrpSpPr/>
        <p:nvPr/>
      </p:nvGrpSpPr>
      <p:grpSpPr>
        <a:xfrm>
          <a:off x="0" y="0"/>
          <a:ext cx="0" cy="0"/>
          <a:chOff x="0" y="0"/>
          <a:chExt cx="0" cy="0"/>
        </a:xfrm>
      </p:grpSpPr>
      <p:sp>
        <p:nvSpPr>
          <p:cNvPr id="62" name="Google Shape;62;p13"/>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13"/>
          <p:cNvSpPr/>
          <p:nvPr>
            <p:ph idx="2" type="pic"/>
          </p:nvPr>
        </p:nvSpPr>
        <p:spPr>
          <a:xfrm>
            <a:off x="5183188" y="987425"/>
            <a:ext cx="6172200" cy="4873625"/>
          </a:xfrm>
          <a:prstGeom prst="rect">
            <a:avLst/>
          </a:prstGeom>
          <a:noFill/>
          <a:ln>
            <a:noFill/>
          </a:ln>
        </p:spPr>
      </p:sp>
      <p:sp>
        <p:nvSpPr>
          <p:cNvPr id="64" name="Google Shape;64;p13"/>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5" name="Google Shape;65;p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A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texto vertical" type="vertTx">
  <p:cSld name="VERTICAL_TEXT">
    <p:spTree>
      <p:nvGrpSpPr>
        <p:cNvPr id="68" name="Shape 68"/>
        <p:cNvGrpSpPr/>
        <p:nvPr/>
      </p:nvGrpSpPr>
      <p:grpSpPr>
        <a:xfrm>
          <a:off x="0" y="0"/>
          <a:ext cx="0" cy="0"/>
          <a:chOff x="0" y="0"/>
          <a:chExt cx="0" cy="0"/>
        </a:xfrm>
      </p:grpSpPr>
      <p:sp>
        <p:nvSpPr>
          <p:cNvPr id="69" name="Google Shape;69;p1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14"/>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1" name="Google Shape;71;p1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A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vertical y texto" type="vertTitleAndTx">
  <p:cSld name="VERTICAL_TITLE_AND_VERTICAL_TEXT">
    <p:spTree>
      <p:nvGrpSpPr>
        <p:cNvPr id="74" name="Shape 74"/>
        <p:cNvGrpSpPr/>
        <p:nvPr/>
      </p:nvGrpSpPr>
      <p:grpSpPr>
        <a:xfrm>
          <a:off x="0" y="0"/>
          <a:ext cx="0" cy="0"/>
          <a:chOff x="0" y="0"/>
          <a:chExt cx="0" cy="0"/>
        </a:xfrm>
      </p:grpSpPr>
      <p:sp>
        <p:nvSpPr>
          <p:cNvPr id="75" name="Google Shape;75;p15"/>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15"/>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7" name="Google Shape;77;p1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1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1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A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Play"/>
              <a:buNone/>
              <a:defRPr b="0" i="0" sz="4400" u="none" cap="none" strike="noStrik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8" name="Google Shape;8;p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757575"/>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9" name="Google Shape;9;p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757575"/>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 name="Google Shape;10;p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757575"/>
                </a:solidFill>
                <a:latin typeface="Arial"/>
                <a:ea typeface="Arial"/>
                <a:cs typeface="Arial"/>
                <a:sym typeface="Arial"/>
              </a:defRPr>
            </a:lvl1pPr>
            <a:lvl2pPr indent="0" lvl="1" marL="0" marR="0" rtl="0" algn="r">
              <a:spcBef>
                <a:spcPts val="0"/>
              </a:spcBef>
              <a:buNone/>
              <a:defRPr b="0" i="0" sz="1200" u="none" cap="none" strike="noStrike">
                <a:solidFill>
                  <a:srgbClr val="757575"/>
                </a:solidFill>
                <a:latin typeface="Arial"/>
                <a:ea typeface="Arial"/>
                <a:cs typeface="Arial"/>
                <a:sym typeface="Arial"/>
              </a:defRPr>
            </a:lvl2pPr>
            <a:lvl3pPr indent="0" lvl="2" marL="0" marR="0" rtl="0" algn="r">
              <a:spcBef>
                <a:spcPts val="0"/>
              </a:spcBef>
              <a:buNone/>
              <a:defRPr b="0" i="0" sz="1200" u="none" cap="none" strike="noStrike">
                <a:solidFill>
                  <a:srgbClr val="757575"/>
                </a:solidFill>
                <a:latin typeface="Arial"/>
                <a:ea typeface="Arial"/>
                <a:cs typeface="Arial"/>
                <a:sym typeface="Arial"/>
              </a:defRPr>
            </a:lvl3pPr>
            <a:lvl4pPr indent="0" lvl="3" marL="0" marR="0" rtl="0" algn="r">
              <a:spcBef>
                <a:spcPts val="0"/>
              </a:spcBef>
              <a:buNone/>
              <a:defRPr b="0" i="0" sz="1200" u="none" cap="none" strike="noStrike">
                <a:solidFill>
                  <a:srgbClr val="757575"/>
                </a:solidFill>
                <a:latin typeface="Arial"/>
                <a:ea typeface="Arial"/>
                <a:cs typeface="Arial"/>
                <a:sym typeface="Arial"/>
              </a:defRPr>
            </a:lvl4pPr>
            <a:lvl5pPr indent="0" lvl="4" marL="0" marR="0" rtl="0" algn="r">
              <a:spcBef>
                <a:spcPts val="0"/>
              </a:spcBef>
              <a:buNone/>
              <a:defRPr b="0" i="0" sz="1200" u="none" cap="none" strike="noStrike">
                <a:solidFill>
                  <a:srgbClr val="757575"/>
                </a:solidFill>
                <a:latin typeface="Arial"/>
                <a:ea typeface="Arial"/>
                <a:cs typeface="Arial"/>
                <a:sym typeface="Arial"/>
              </a:defRPr>
            </a:lvl5pPr>
            <a:lvl6pPr indent="0" lvl="5" marL="0" marR="0" rtl="0" algn="r">
              <a:spcBef>
                <a:spcPts val="0"/>
              </a:spcBef>
              <a:buNone/>
              <a:defRPr b="0" i="0" sz="1200" u="none" cap="none" strike="noStrike">
                <a:solidFill>
                  <a:srgbClr val="757575"/>
                </a:solidFill>
                <a:latin typeface="Arial"/>
                <a:ea typeface="Arial"/>
                <a:cs typeface="Arial"/>
                <a:sym typeface="Arial"/>
              </a:defRPr>
            </a:lvl6pPr>
            <a:lvl7pPr indent="0" lvl="6" marL="0" marR="0" rtl="0" algn="r">
              <a:spcBef>
                <a:spcPts val="0"/>
              </a:spcBef>
              <a:buNone/>
              <a:defRPr b="0" i="0" sz="1200" u="none" cap="none" strike="noStrike">
                <a:solidFill>
                  <a:srgbClr val="757575"/>
                </a:solidFill>
                <a:latin typeface="Arial"/>
                <a:ea typeface="Arial"/>
                <a:cs typeface="Arial"/>
                <a:sym typeface="Arial"/>
              </a:defRPr>
            </a:lvl7pPr>
            <a:lvl8pPr indent="0" lvl="7" marL="0" marR="0" rtl="0" algn="r">
              <a:spcBef>
                <a:spcPts val="0"/>
              </a:spcBef>
              <a:buNone/>
              <a:defRPr b="0" i="0" sz="1200" u="none" cap="none" strike="noStrike">
                <a:solidFill>
                  <a:srgbClr val="757575"/>
                </a:solidFill>
                <a:latin typeface="Arial"/>
                <a:ea typeface="Arial"/>
                <a:cs typeface="Arial"/>
                <a:sym typeface="Arial"/>
              </a:defRPr>
            </a:lvl8pPr>
            <a:lvl9pPr indent="0" lvl="8" marL="0" marR="0" rtl="0" algn="r">
              <a:spcBef>
                <a:spcPts val="0"/>
              </a:spcBef>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AR"/>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
          <p:cNvSpPr txBox="1"/>
          <p:nvPr>
            <p:ph type="title"/>
          </p:nvPr>
        </p:nvSpPr>
        <p:spPr>
          <a:xfrm>
            <a:off x="838200" y="2243093"/>
            <a:ext cx="10515600" cy="1325563"/>
          </a:xfrm>
          <a:prstGeom prst="rect">
            <a:avLst/>
          </a:prstGeom>
          <a:noFill/>
          <a:ln>
            <a:noFill/>
          </a:ln>
        </p:spPr>
        <p:txBody>
          <a:bodyPr anchorCtr="0" anchor="ctr" bIns="45700" lIns="91425" spcFirstLastPara="1" rIns="91425" wrap="square" tIns="45700">
            <a:noAutofit/>
          </a:bodyPr>
          <a:lstStyle/>
          <a:p>
            <a:pPr indent="0" lvl="0" marL="0" rtl="0" algn="ctr">
              <a:lnSpc>
                <a:spcPct val="150000"/>
              </a:lnSpc>
              <a:spcBef>
                <a:spcPts val="0"/>
              </a:spcBef>
              <a:spcAft>
                <a:spcPts val="0"/>
              </a:spcAft>
              <a:buClr>
                <a:schemeClr val="dk1"/>
              </a:buClr>
              <a:buSzPts val="990"/>
              <a:buFont typeface="Arial"/>
              <a:buNone/>
            </a:pPr>
            <a:r>
              <a:rPr b="1" lang="es-AR" sz="3390">
                <a:latin typeface="Calibri"/>
                <a:ea typeface="Calibri"/>
                <a:cs typeface="Calibri"/>
                <a:sym typeface="Calibri"/>
              </a:rPr>
              <a:t>“Eficacia, seguridad y acceso en condiciones reales de uso de inhibidores de PD-1 en el tratamiento del linfoma de Hodgkin en Latinoamérica en primera o segunda línea terapéutica: Una Cohorte Prospectiva en LATAM 2025”.</a:t>
            </a:r>
            <a:endParaRPr sz="3959">
              <a:solidFill>
                <a:srgbClr val="0A3041"/>
              </a:solidFill>
              <a:latin typeface="Calibri"/>
              <a:ea typeface="Calibri"/>
              <a:cs typeface="Calibri"/>
              <a:sym typeface="Calibri"/>
            </a:endParaRPr>
          </a:p>
        </p:txBody>
      </p:sp>
      <p:pic>
        <p:nvPicPr>
          <p:cNvPr id="85" name="Google Shape;85;p1"/>
          <p:cNvPicPr preferRelativeResize="0"/>
          <p:nvPr/>
        </p:nvPicPr>
        <p:blipFill>
          <a:blip r:embed="rId3">
            <a:alphaModFix/>
          </a:blip>
          <a:stretch>
            <a:fillRect/>
          </a:stretch>
        </p:blipFill>
        <p:spPr>
          <a:xfrm>
            <a:off x="10561088" y="5370826"/>
            <a:ext cx="1630912" cy="13255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A3041"/>
              </a:buClr>
              <a:buSzPts val="3200"/>
              <a:buFont typeface="Play"/>
              <a:buNone/>
            </a:pPr>
            <a:r>
              <a:rPr lang="es-AR" sz="3200">
                <a:solidFill>
                  <a:srgbClr val="0A3041"/>
                </a:solidFill>
                <a:latin typeface="Calibri"/>
                <a:ea typeface="Calibri"/>
                <a:cs typeface="Calibri"/>
                <a:sym typeface="Calibri"/>
              </a:rPr>
              <a:t>Background</a:t>
            </a:r>
            <a:endParaRPr sz="3200">
              <a:solidFill>
                <a:srgbClr val="0A3041"/>
              </a:solidFill>
              <a:latin typeface="Calibri"/>
              <a:ea typeface="Calibri"/>
              <a:cs typeface="Calibri"/>
              <a:sym typeface="Calibri"/>
            </a:endParaRPr>
          </a:p>
        </p:txBody>
      </p:sp>
      <p:sp>
        <p:nvSpPr>
          <p:cNvPr id="91" name="Google Shape;91;p2"/>
          <p:cNvSpPr txBox="1"/>
          <p:nvPr>
            <p:ph idx="1" type="body"/>
          </p:nvPr>
        </p:nvSpPr>
        <p:spPr>
          <a:xfrm>
            <a:off x="838200" y="2228748"/>
            <a:ext cx="10515600" cy="3483794"/>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rgbClr val="0A3041"/>
              </a:buClr>
              <a:buSzPts val="2800"/>
              <a:buFont typeface="Noto Sans Symbols"/>
              <a:buChar char="✔"/>
            </a:pPr>
            <a:r>
              <a:rPr lang="es-AR">
                <a:solidFill>
                  <a:srgbClr val="0A3041"/>
                </a:solidFill>
                <a:latin typeface="Calibri"/>
                <a:ea typeface="Calibri"/>
                <a:cs typeface="Calibri"/>
                <a:sym typeface="Calibri"/>
              </a:rPr>
              <a:t> Los CPI son accesibles en toda LATAM</a:t>
            </a:r>
            <a:endParaRPr>
              <a:latin typeface="Calibri"/>
              <a:ea typeface="Calibri"/>
              <a:cs typeface="Calibri"/>
              <a:sym typeface="Calibri"/>
            </a:endParaRPr>
          </a:p>
          <a:p>
            <a:pPr indent="-228600" lvl="0" marL="228600" rtl="0" algn="l">
              <a:lnSpc>
                <a:spcPct val="90000"/>
              </a:lnSpc>
              <a:spcBef>
                <a:spcPts val="1000"/>
              </a:spcBef>
              <a:spcAft>
                <a:spcPts val="0"/>
              </a:spcAft>
              <a:buClr>
                <a:srgbClr val="0A3041"/>
              </a:buClr>
              <a:buSzPts val="2800"/>
              <a:buFont typeface="Calibri"/>
              <a:buChar char="✔"/>
            </a:pPr>
            <a:r>
              <a:rPr lang="es-AR">
                <a:solidFill>
                  <a:srgbClr val="0A3041"/>
                </a:solidFill>
                <a:latin typeface="Calibri"/>
                <a:ea typeface="Calibri"/>
                <a:cs typeface="Calibri"/>
                <a:sym typeface="Calibri"/>
              </a:rPr>
              <a:t> CPI tiende a ocupar un nuevo lugar (más temprano) en la LH RR</a:t>
            </a:r>
            <a:endParaRPr>
              <a:latin typeface="Calibri"/>
              <a:ea typeface="Calibri"/>
              <a:cs typeface="Calibri"/>
              <a:sym typeface="Calibri"/>
            </a:endParaRPr>
          </a:p>
          <a:p>
            <a:pPr indent="-228600" lvl="0" marL="228600" rtl="0" algn="l">
              <a:lnSpc>
                <a:spcPct val="90000"/>
              </a:lnSpc>
              <a:spcBef>
                <a:spcPts val="1000"/>
              </a:spcBef>
              <a:spcAft>
                <a:spcPts val="0"/>
              </a:spcAft>
              <a:buClr>
                <a:srgbClr val="0A3041"/>
              </a:buClr>
              <a:buSzPts val="2800"/>
              <a:buFont typeface="Calibri"/>
              <a:buChar char="✔"/>
            </a:pPr>
            <a:r>
              <a:rPr lang="es-AR">
                <a:solidFill>
                  <a:srgbClr val="0A3041"/>
                </a:solidFill>
                <a:latin typeface="Calibri"/>
                <a:ea typeface="Calibri"/>
                <a:cs typeface="Calibri"/>
                <a:sym typeface="Calibri"/>
              </a:rPr>
              <a:t> La asociación con QT (NICE, PembroGVD) se utiliza en forma creciente</a:t>
            </a:r>
            <a:endParaRPr>
              <a:latin typeface="Calibri"/>
              <a:ea typeface="Calibri"/>
              <a:cs typeface="Calibri"/>
              <a:sym typeface="Calibri"/>
            </a:endParaRPr>
          </a:p>
        </p:txBody>
      </p:sp>
      <p:pic>
        <p:nvPicPr>
          <p:cNvPr id="92" name="Google Shape;92;p2"/>
          <p:cNvPicPr preferRelativeResize="0"/>
          <p:nvPr/>
        </p:nvPicPr>
        <p:blipFill>
          <a:blip r:embed="rId3">
            <a:alphaModFix/>
          </a:blip>
          <a:stretch>
            <a:fillRect/>
          </a:stretch>
        </p:blipFill>
        <p:spPr>
          <a:xfrm>
            <a:off x="10561088" y="5370826"/>
            <a:ext cx="1630912" cy="13255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id="97" name="Google Shape;97;p3"/>
          <p:cNvSpPr txBox="1"/>
          <p:nvPr/>
        </p:nvSpPr>
        <p:spPr>
          <a:xfrm>
            <a:off x="845637" y="522919"/>
            <a:ext cx="10515600" cy="1325700"/>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rgbClr val="0A3041"/>
              </a:buClr>
              <a:buSzPts val="3200"/>
              <a:buFont typeface="Play"/>
              <a:buNone/>
            </a:pPr>
            <a:r>
              <a:rPr i="0" lang="es-AR" sz="3200" u="none" cap="none" strike="noStrike">
                <a:solidFill>
                  <a:srgbClr val="0A3041"/>
                </a:solidFill>
                <a:latin typeface="Calibri"/>
                <a:ea typeface="Calibri"/>
                <a:cs typeface="Calibri"/>
                <a:sym typeface="Calibri"/>
              </a:rPr>
              <a:t>Preguntas más importantes a responder:</a:t>
            </a:r>
            <a:endParaRPr>
              <a:latin typeface="Calibri"/>
              <a:ea typeface="Calibri"/>
              <a:cs typeface="Calibri"/>
              <a:sym typeface="Calibri"/>
            </a:endParaRPr>
          </a:p>
        </p:txBody>
      </p:sp>
      <p:sp>
        <p:nvSpPr>
          <p:cNvPr id="98" name="Google Shape;98;p3"/>
          <p:cNvSpPr txBox="1"/>
          <p:nvPr/>
        </p:nvSpPr>
        <p:spPr>
          <a:xfrm>
            <a:off x="1693607" y="1767538"/>
            <a:ext cx="8981700" cy="4771500"/>
          </a:xfrm>
          <a:prstGeom prst="rect">
            <a:avLst/>
          </a:prstGeom>
          <a:noFill/>
          <a:ln>
            <a:noFill/>
          </a:ln>
        </p:spPr>
        <p:txBody>
          <a:bodyPr anchorCtr="0" anchor="t" bIns="45700" lIns="91425" spcFirstLastPara="1" rIns="91425" wrap="square" tIns="45700">
            <a:spAutoFit/>
          </a:bodyPr>
          <a:lstStyle/>
          <a:p>
            <a:pPr indent="-298450" lvl="0" marL="285750" marR="0" rtl="0" algn="l">
              <a:spcBef>
                <a:spcPts val="0"/>
              </a:spcBef>
              <a:spcAft>
                <a:spcPts val="0"/>
              </a:spcAft>
              <a:buClr>
                <a:srgbClr val="0A3041"/>
              </a:buClr>
              <a:buSzPts val="2200"/>
              <a:buFont typeface="Calibri"/>
              <a:buChar char="✔"/>
            </a:pPr>
            <a:r>
              <a:rPr i="0" lang="es-AR" sz="2200" u="none" cap="none" strike="noStrike">
                <a:solidFill>
                  <a:srgbClr val="0A3041"/>
                </a:solidFill>
                <a:latin typeface="Calibri"/>
                <a:ea typeface="Calibri"/>
                <a:cs typeface="Calibri"/>
                <a:sym typeface="Calibri"/>
              </a:rPr>
              <a:t>¿Cuál es el acceso en vida real por país y región?</a:t>
            </a:r>
            <a:endParaRPr sz="1600">
              <a:latin typeface="Calibri"/>
              <a:ea typeface="Calibri"/>
              <a:cs typeface="Calibri"/>
              <a:sym typeface="Calibri"/>
            </a:endParaRPr>
          </a:p>
          <a:p>
            <a:pPr indent="-298450" lvl="0" marL="285750" marR="0" rtl="0" algn="l">
              <a:spcBef>
                <a:spcPts val="0"/>
              </a:spcBef>
              <a:spcAft>
                <a:spcPts val="0"/>
              </a:spcAft>
              <a:buClr>
                <a:srgbClr val="0A3041"/>
              </a:buClr>
              <a:buSzPts val="2200"/>
              <a:buFont typeface="Calibri"/>
              <a:buChar char="✔"/>
            </a:pPr>
            <a:r>
              <a:rPr i="0" lang="es-AR" sz="2200" u="none" cap="none" strike="noStrike">
                <a:solidFill>
                  <a:srgbClr val="0A3041"/>
                </a:solidFill>
                <a:latin typeface="Calibri"/>
                <a:ea typeface="Calibri"/>
                <a:cs typeface="Calibri"/>
                <a:sym typeface="Calibri"/>
              </a:rPr>
              <a:t>¿Cuál es el esquema más utilizado?</a:t>
            </a:r>
            <a:endParaRPr sz="1600">
              <a:latin typeface="Calibri"/>
              <a:ea typeface="Calibri"/>
              <a:cs typeface="Calibri"/>
              <a:sym typeface="Calibri"/>
            </a:endParaRPr>
          </a:p>
          <a:p>
            <a:pPr indent="-298450" lvl="0" marL="285750" marR="0" rtl="0" algn="l">
              <a:spcBef>
                <a:spcPts val="0"/>
              </a:spcBef>
              <a:spcAft>
                <a:spcPts val="0"/>
              </a:spcAft>
              <a:buClr>
                <a:srgbClr val="0A3041"/>
              </a:buClr>
              <a:buSzPts val="2200"/>
              <a:buFont typeface="Calibri"/>
              <a:buChar char="✔"/>
            </a:pPr>
            <a:r>
              <a:rPr i="0" lang="es-AR" sz="2200" u="none" cap="none" strike="noStrike">
                <a:solidFill>
                  <a:srgbClr val="0A3041"/>
                </a:solidFill>
                <a:latin typeface="Calibri"/>
                <a:ea typeface="Calibri"/>
                <a:cs typeface="Calibri"/>
                <a:sym typeface="Calibri"/>
              </a:rPr>
              <a:t>Si utiliza CPI como monodroga ¿Es por elección o única alternativa? </a:t>
            </a:r>
            <a:endParaRPr sz="1600">
              <a:latin typeface="Calibri"/>
              <a:ea typeface="Calibri"/>
              <a:cs typeface="Calibri"/>
              <a:sym typeface="Calibri"/>
            </a:endParaRPr>
          </a:p>
          <a:p>
            <a:pPr indent="-298450" lvl="0" marL="285750" marR="0" rtl="0" algn="l">
              <a:spcBef>
                <a:spcPts val="0"/>
              </a:spcBef>
              <a:spcAft>
                <a:spcPts val="0"/>
              </a:spcAft>
              <a:buClr>
                <a:srgbClr val="0A3041"/>
              </a:buClr>
              <a:buSzPts val="2200"/>
              <a:buFont typeface="Calibri"/>
              <a:buChar char="✔"/>
            </a:pPr>
            <a:r>
              <a:rPr i="0" lang="es-AR" sz="2200" u="none" cap="none" strike="noStrike">
                <a:solidFill>
                  <a:srgbClr val="0A3041"/>
                </a:solidFill>
                <a:latin typeface="Calibri"/>
                <a:ea typeface="Calibri"/>
                <a:cs typeface="Calibri"/>
                <a:sym typeface="Calibri"/>
              </a:rPr>
              <a:t>¿Hay libertad de elección entre esquemas?</a:t>
            </a:r>
            <a:endParaRPr sz="1600">
              <a:latin typeface="Calibri"/>
              <a:ea typeface="Calibri"/>
              <a:cs typeface="Calibri"/>
              <a:sym typeface="Calibri"/>
            </a:endParaRPr>
          </a:p>
          <a:p>
            <a:pPr indent="-298450" lvl="0" marL="285750" marR="0" rtl="0" algn="l">
              <a:spcBef>
                <a:spcPts val="0"/>
              </a:spcBef>
              <a:spcAft>
                <a:spcPts val="0"/>
              </a:spcAft>
              <a:buClr>
                <a:srgbClr val="0A3041"/>
              </a:buClr>
              <a:buSzPts val="2200"/>
              <a:buFont typeface="Calibri"/>
              <a:buChar char="✔"/>
            </a:pPr>
            <a:r>
              <a:rPr i="0" lang="es-AR" sz="2200" u="none" cap="none" strike="noStrike">
                <a:solidFill>
                  <a:srgbClr val="0A3041"/>
                </a:solidFill>
                <a:latin typeface="Calibri"/>
                <a:ea typeface="Calibri"/>
                <a:cs typeface="Calibri"/>
                <a:sym typeface="Calibri"/>
              </a:rPr>
              <a:t>¿En que lugar del tratamiento se utiliza?</a:t>
            </a:r>
            <a:endParaRPr sz="1600">
              <a:latin typeface="Calibri"/>
              <a:ea typeface="Calibri"/>
              <a:cs typeface="Calibri"/>
              <a:sym typeface="Calibri"/>
            </a:endParaRPr>
          </a:p>
          <a:p>
            <a:pPr indent="-298450" lvl="0" marL="285750" marR="0" rtl="0" algn="l">
              <a:spcBef>
                <a:spcPts val="0"/>
              </a:spcBef>
              <a:spcAft>
                <a:spcPts val="0"/>
              </a:spcAft>
              <a:buClr>
                <a:srgbClr val="0A3041"/>
              </a:buClr>
              <a:buSzPts val="2200"/>
              <a:buFont typeface="Calibri"/>
              <a:buChar char="✔"/>
            </a:pPr>
            <a:r>
              <a:rPr i="0" lang="es-AR" sz="2200" u="none" cap="none" strike="noStrike">
                <a:solidFill>
                  <a:srgbClr val="0A3041"/>
                </a:solidFill>
                <a:latin typeface="Calibri"/>
                <a:ea typeface="Calibri"/>
                <a:cs typeface="Calibri"/>
                <a:sym typeface="Calibri"/>
              </a:rPr>
              <a:t>¿En qué pacientes se utiliza? Refractarios primarios, recaídos tempranos, etc</a:t>
            </a:r>
            <a:endParaRPr i="0" sz="2200" u="none" cap="none" strike="noStrike">
              <a:solidFill>
                <a:srgbClr val="0A3041"/>
              </a:solidFill>
              <a:latin typeface="Calibri"/>
              <a:ea typeface="Calibri"/>
              <a:cs typeface="Calibri"/>
              <a:sym typeface="Calibri"/>
            </a:endParaRPr>
          </a:p>
          <a:p>
            <a:pPr indent="-298450" lvl="0" marL="285750" marR="0" rtl="0" algn="l">
              <a:spcBef>
                <a:spcPts val="0"/>
              </a:spcBef>
              <a:spcAft>
                <a:spcPts val="0"/>
              </a:spcAft>
              <a:buClr>
                <a:srgbClr val="0A3041"/>
              </a:buClr>
              <a:buSzPts val="2200"/>
              <a:buFont typeface="Calibri"/>
              <a:buChar char="✔"/>
            </a:pPr>
            <a:r>
              <a:rPr i="0" lang="es-AR" sz="2200" u="none" cap="none" strike="noStrike">
                <a:solidFill>
                  <a:srgbClr val="0A3041"/>
                </a:solidFill>
                <a:latin typeface="Calibri"/>
                <a:ea typeface="Calibri"/>
                <a:cs typeface="Calibri"/>
                <a:sym typeface="Calibri"/>
              </a:rPr>
              <a:t>¿Es utilizado como puente a trasplante autólogo?</a:t>
            </a:r>
            <a:endParaRPr sz="1600">
              <a:latin typeface="Calibri"/>
              <a:ea typeface="Calibri"/>
              <a:cs typeface="Calibri"/>
              <a:sym typeface="Calibri"/>
            </a:endParaRPr>
          </a:p>
          <a:p>
            <a:pPr indent="-298450" lvl="0" marL="285750" marR="0" rtl="0" algn="l">
              <a:spcBef>
                <a:spcPts val="0"/>
              </a:spcBef>
              <a:spcAft>
                <a:spcPts val="0"/>
              </a:spcAft>
              <a:buClr>
                <a:srgbClr val="0A3041"/>
              </a:buClr>
              <a:buSzPts val="2200"/>
              <a:buFont typeface="Calibri"/>
              <a:buChar char="✔"/>
            </a:pPr>
            <a:r>
              <a:rPr i="0" lang="es-AR" sz="2200" u="none" cap="none" strike="noStrike">
                <a:solidFill>
                  <a:srgbClr val="0A3041"/>
                </a:solidFill>
                <a:latin typeface="Calibri"/>
                <a:ea typeface="Calibri"/>
                <a:cs typeface="Calibri"/>
                <a:sym typeface="Calibri"/>
              </a:rPr>
              <a:t>¿Es utilizado como puente a AloTMO?</a:t>
            </a:r>
            <a:endParaRPr sz="1600">
              <a:latin typeface="Calibri"/>
              <a:ea typeface="Calibri"/>
              <a:cs typeface="Calibri"/>
              <a:sym typeface="Calibri"/>
            </a:endParaRPr>
          </a:p>
          <a:p>
            <a:pPr indent="-298450" lvl="0" marL="285750" marR="0" rtl="0" algn="l">
              <a:spcBef>
                <a:spcPts val="0"/>
              </a:spcBef>
              <a:spcAft>
                <a:spcPts val="0"/>
              </a:spcAft>
              <a:buClr>
                <a:srgbClr val="0A3041"/>
              </a:buClr>
              <a:buSzPts val="2200"/>
              <a:buFont typeface="Calibri"/>
              <a:buChar char="✔"/>
            </a:pPr>
            <a:r>
              <a:rPr i="0" lang="es-AR" sz="2200" u="none" cap="none" strike="noStrike">
                <a:solidFill>
                  <a:srgbClr val="0A3041"/>
                </a:solidFill>
                <a:latin typeface="Calibri"/>
                <a:ea typeface="Calibri"/>
                <a:cs typeface="Calibri"/>
                <a:sym typeface="Calibri"/>
              </a:rPr>
              <a:t>Número de ciclos programados y administrados</a:t>
            </a:r>
            <a:endParaRPr sz="1600">
              <a:latin typeface="Calibri"/>
              <a:ea typeface="Calibri"/>
              <a:cs typeface="Calibri"/>
              <a:sym typeface="Calibri"/>
            </a:endParaRPr>
          </a:p>
          <a:p>
            <a:pPr indent="-298450" lvl="0" marL="285750" marR="0" rtl="0" algn="l">
              <a:spcBef>
                <a:spcPts val="0"/>
              </a:spcBef>
              <a:spcAft>
                <a:spcPts val="0"/>
              </a:spcAft>
              <a:buClr>
                <a:srgbClr val="0A3041"/>
              </a:buClr>
              <a:buSzPts val="2200"/>
              <a:buFont typeface="Calibri"/>
              <a:buChar char="✔"/>
            </a:pPr>
            <a:r>
              <a:rPr i="0" lang="es-AR" sz="2200" u="none" cap="none" strike="noStrike">
                <a:solidFill>
                  <a:srgbClr val="0A3041"/>
                </a:solidFill>
                <a:latin typeface="Calibri"/>
                <a:ea typeface="Calibri"/>
                <a:cs typeface="Calibri"/>
                <a:sym typeface="Calibri"/>
              </a:rPr>
              <a:t>¿ Cuál fue la rpta al tto: PFS, OS?</a:t>
            </a:r>
            <a:endParaRPr sz="1600">
              <a:latin typeface="Calibri"/>
              <a:ea typeface="Calibri"/>
              <a:cs typeface="Calibri"/>
              <a:sym typeface="Calibri"/>
            </a:endParaRPr>
          </a:p>
          <a:p>
            <a:pPr indent="-298450" lvl="0" marL="285750" marR="0" rtl="0" algn="l">
              <a:spcBef>
                <a:spcPts val="0"/>
              </a:spcBef>
              <a:spcAft>
                <a:spcPts val="0"/>
              </a:spcAft>
              <a:buClr>
                <a:srgbClr val="0A3041"/>
              </a:buClr>
              <a:buSzPts val="2200"/>
              <a:buFont typeface="Calibri"/>
              <a:buChar char="✔"/>
            </a:pPr>
            <a:r>
              <a:rPr i="0" lang="es-AR" sz="2200" u="none" cap="none" strike="noStrike">
                <a:solidFill>
                  <a:srgbClr val="0A3041"/>
                </a:solidFill>
                <a:latin typeface="Calibri"/>
                <a:ea typeface="Calibri"/>
                <a:cs typeface="Calibri"/>
                <a:sym typeface="Calibri"/>
              </a:rPr>
              <a:t>EA y tolerancia</a:t>
            </a:r>
            <a:endParaRPr sz="1600">
              <a:latin typeface="Calibri"/>
              <a:ea typeface="Calibri"/>
              <a:cs typeface="Calibri"/>
              <a:sym typeface="Calibri"/>
            </a:endParaRPr>
          </a:p>
          <a:p>
            <a:pPr indent="-158750" lvl="0" marL="285750" marR="0" rtl="0" algn="l">
              <a:spcBef>
                <a:spcPts val="0"/>
              </a:spcBef>
              <a:spcAft>
                <a:spcPts val="0"/>
              </a:spcAft>
              <a:buClr>
                <a:schemeClr val="dk1"/>
              </a:buClr>
              <a:buSzPts val="2000"/>
              <a:buFont typeface="Noto Sans Symbols"/>
              <a:buNone/>
            </a:pPr>
            <a:r>
              <a:t/>
            </a:r>
            <a:endParaRPr b="0" i="0" sz="2000" u="none" cap="none" strike="noStrike">
              <a:solidFill>
                <a:srgbClr val="0A3041"/>
              </a:solidFill>
              <a:latin typeface="Arial"/>
              <a:ea typeface="Arial"/>
              <a:cs typeface="Arial"/>
              <a:sym typeface="Arial"/>
            </a:endParaRPr>
          </a:p>
          <a:p>
            <a:pPr indent="-158750" lvl="0" marL="285750" marR="0" rtl="0" algn="l">
              <a:spcBef>
                <a:spcPts val="0"/>
              </a:spcBef>
              <a:spcAft>
                <a:spcPts val="0"/>
              </a:spcAft>
              <a:buClr>
                <a:schemeClr val="dk1"/>
              </a:buClr>
              <a:buSzPts val="2000"/>
              <a:buFont typeface="Noto Sans Symbols"/>
              <a:buNone/>
            </a:pPr>
            <a:r>
              <a:t/>
            </a:r>
            <a:endParaRPr b="0" i="0" sz="2000" u="none" cap="none" strike="noStrike">
              <a:solidFill>
                <a:srgbClr val="0A3041"/>
              </a:solidFill>
              <a:latin typeface="Arial"/>
              <a:ea typeface="Arial"/>
              <a:cs typeface="Arial"/>
              <a:sym typeface="Arial"/>
            </a:endParaRPr>
          </a:p>
        </p:txBody>
      </p:sp>
      <p:pic>
        <p:nvPicPr>
          <p:cNvPr id="99" name="Google Shape;99;p3"/>
          <p:cNvPicPr preferRelativeResize="0"/>
          <p:nvPr/>
        </p:nvPicPr>
        <p:blipFill>
          <a:blip r:embed="rId3">
            <a:alphaModFix/>
          </a:blip>
          <a:stretch>
            <a:fillRect/>
          </a:stretch>
        </p:blipFill>
        <p:spPr>
          <a:xfrm>
            <a:off x="10561088" y="5370826"/>
            <a:ext cx="1630912" cy="132555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g35c0fcd0c00_0_5"/>
          <p:cNvSpPr txBox="1"/>
          <p:nvPr>
            <p:ph idx="1" type="body"/>
          </p:nvPr>
        </p:nvSpPr>
        <p:spPr>
          <a:xfrm>
            <a:off x="196950" y="348175"/>
            <a:ext cx="11157000" cy="5908500"/>
          </a:xfrm>
          <a:prstGeom prst="rect">
            <a:avLst/>
          </a:prstGeom>
        </p:spPr>
        <p:txBody>
          <a:bodyPr anchorCtr="0" anchor="t" bIns="45700" lIns="91425" spcFirstLastPara="1" rIns="91425" wrap="square" tIns="45700">
            <a:normAutofit/>
          </a:bodyPr>
          <a:lstStyle/>
          <a:p>
            <a:pPr indent="0" lvl="0" marL="0" rtl="0" algn="just">
              <a:lnSpc>
                <a:spcPct val="150000"/>
              </a:lnSpc>
              <a:spcBef>
                <a:spcPts val="0"/>
              </a:spcBef>
              <a:spcAft>
                <a:spcPts val="0"/>
              </a:spcAft>
              <a:buClr>
                <a:schemeClr val="dk1"/>
              </a:buClr>
              <a:buSzPts val="1100"/>
              <a:buFont typeface="Arial"/>
              <a:buNone/>
            </a:pPr>
            <a:r>
              <a:rPr b="1" lang="es-AR" sz="1500">
                <a:latin typeface="Calibri"/>
                <a:ea typeface="Calibri"/>
                <a:cs typeface="Calibri"/>
                <a:sym typeface="Calibri"/>
              </a:rPr>
              <a:t> </a:t>
            </a:r>
            <a:r>
              <a:rPr b="1" lang="es-AR" sz="2200">
                <a:latin typeface="Calibri"/>
                <a:ea typeface="Calibri"/>
                <a:cs typeface="Calibri"/>
                <a:sym typeface="Calibri"/>
              </a:rPr>
              <a:t>OBJETIVOS</a:t>
            </a:r>
            <a:endParaRPr b="1" sz="2200">
              <a:latin typeface="Calibri"/>
              <a:ea typeface="Calibri"/>
              <a:cs typeface="Calibri"/>
              <a:sym typeface="Calibri"/>
            </a:endParaRPr>
          </a:p>
          <a:p>
            <a:pPr indent="0" lvl="0" marL="0" rtl="0" algn="just">
              <a:lnSpc>
                <a:spcPct val="150000"/>
              </a:lnSpc>
              <a:spcBef>
                <a:spcPts val="1200"/>
              </a:spcBef>
              <a:spcAft>
                <a:spcPts val="0"/>
              </a:spcAft>
              <a:buClr>
                <a:schemeClr val="dk1"/>
              </a:buClr>
              <a:buSzPts val="1100"/>
              <a:buFont typeface="Arial"/>
              <a:buNone/>
            </a:pPr>
            <a:r>
              <a:rPr b="1" lang="es-AR" sz="2200">
                <a:latin typeface="Calibri"/>
                <a:ea typeface="Calibri"/>
                <a:cs typeface="Calibri"/>
                <a:sym typeface="Calibri"/>
              </a:rPr>
              <a:t>Objetivo General: </a:t>
            </a:r>
            <a:endParaRPr sz="2200">
              <a:latin typeface="Calibri"/>
              <a:ea typeface="Calibri"/>
              <a:cs typeface="Calibri"/>
              <a:sym typeface="Calibri"/>
            </a:endParaRPr>
          </a:p>
          <a:p>
            <a:pPr indent="0" lvl="0" marL="0" rtl="0" algn="just">
              <a:lnSpc>
                <a:spcPct val="150000"/>
              </a:lnSpc>
              <a:spcBef>
                <a:spcPts val="1200"/>
              </a:spcBef>
              <a:spcAft>
                <a:spcPts val="0"/>
              </a:spcAft>
              <a:buClr>
                <a:schemeClr val="dk1"/>
              </a:buClr>
              <a:buSzPts val="1100"/>
              <a:buFont typeface="Arial"/>
              <a:buNone/>
            </a:pPr>
            <a:r>
              <a:rPr lang="es-AR" sz="2200">
                <a:latin typeface="Calibri"/>
                <a:ea typeface="Calibri"/>
                <a:cs typeface="Calibri"/>
                <a:sym typeface="Calibri"/>
              </a:rPr>
              <a:t>Evaluar, en condiciones de práctica clínica real, la eficacia, seguridad y barreras de acceso a los inhibidores de PD-1 en el tratamiento del Linfoma de Hodgkin en Latinoamérica, considerando su uso en diferentes líneas terapéuticas.</a:t>
            </a:r>
            <a:endParaRPr sz="2200">
              <a:latin typeface="Calibri"/>
              <a:ea typeface="Calibri"/>
              <a:cs typeface="Calibri"/>
              <a:sym typeface="Calibri"/>
            </a:endParaRPr>
          </a:p>
          <a:p>
            <a:pPr indent="0" lvl="0" marL="0" rtl="0" algn="just">
              <a:lnSpc>
                <a:spcPct val="150000"/>
              </a:lnSpc>
              <a:spcBef>
                <a:spcPts val="1200"/>
              </a:spcBef>
              <a:spcAft>
                <a:spcPts val="1200"/>
              </a:spcAft>
              <a:buNone/>
            </a:pPr>
            <a:r>
              <a:t/>
            </a:r>
            <a:endParaRPr b="1" sz="1800">
              <a:latin typeface="Calibri"/>
              <a:ea typeface="Calibri"/>
              <a:cs typeface="Calibri"/>
              <a:sym typeface="Calibri"/>
            </a:endParaRPr>
          </a:p>
        </p:txBody>
      </p:sp>
      <p:pic>
        <p:nvPicPr>
          <p:cNvPr id="105" name="Google Shape;105;g35c0fcd0c00_0_5"/>
          <p:cNvPicPr preferRelativeResize="0"/>
          <p:nvPr/>
        </p:nvPicPr>
        <p:blipFill>
          <a:blip r:embed="rId3">
            <a:alphaModFix/>
          </a:blip>
          <a:stretch>
            <a:fillRect/>
          </a:stretch>
        </p:blipFill>
        <p:spPr>
          <a:xfrm>
            <a:off x="10561088" y="5370826"/>
            <a:ext cx="1630912" cy="13255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g3648a7c60cc_0_20"/>
          <p:cNvSpPr txBox="1"/>
          <p:nvPr>
            <p:ph idx="1" type="body"/>
          </p:nvPr>
        </p:nvSpPr>
        <p:spPr>
          <a:xfrm>
            <a:off x="413300" y="449650"/>
            <a:ext cx="11290200" cy="5732700"/>
          </a:xfrm>
          <a:prstGeom prst="rect">
            <a:avLst/>
          </a:prstGeom>
        </p:spPr>
        <p:txBody>
          <a:bodyPr anchorCtr="0" anchor="t" bIns="45700" lIns="91425" spcFirstLastPara="1" rIns="91425" wrap="square" tIns="45700">
            <a:noAutofit/>
          </a:bodyPr>
          <a:lstStyle/>
          <a:p>
            <a:pPr indent="0" lvl="0" marL="0" rtl="0" algn="just">
              <a:lnSpc>
                <a:spcPct val="150000"/>
              </a:lnSpc>
              <a:spcBef>
                <a:spcPts val="0"/>
              </a:spcBef>
              <a:spcAft>
                <a:spcPts val="0"/>
              </a:spcAft>
              <a:buClr>
                <a:schemeClr val="dk1"/>
              </a:buClr>
              <a:buSzPts val="1100"/>
              <a:buFont typeface="Arial"/>
              <a:buNone/>
            </a:pPr>
            <a:r>
              <a:rPr b="1" lang="es-AR" sz="2200">
                <a:latin typeface="Calibri"/>
                <a:ea typeface="Calibri"/>
                <a:cs typeface="Calibri"/>
                <a:sym typeface="Calibri"/>
              </a:rPr>
              <a:t>Objetivos Específicos: </a:t>
            </a:r>
            <a:endParaRPr sz="2200">
              <a:latin typeface="Calibri"/>
              <a:ea typeface="Calibri"/>
              <a:cs typeface="Calibri"/>
              <a:sym typeface="Calibri"/>
            </a:endParaRPr>
          </a:p>
          <a:p>
            <a:pPr indent="-368300" lvl="0" marL="457200" rtl="0" algn="just">
              <a:lnSpc>
                <a:spcPct val="150000"/>
              </a:lnSpc>
              <a:spcBef>
                <a:spcPts val="1200"/>
              </a:spcBef>
              <a:spcAft>
                <a:spcPts val="0"/>
              </a:spcAft>
              <a:buSzPts val="2200"/>
              <a:buFont typeface="Calibri"/>
              <a:buChar char="-"/>
            </a:pPr>
            <a:r>
              <a:rPr lang="es-AR" sz="2200">
                <a:latin typeface="Calibri"/>
                <a:ea typeface="Calibri"/>
                <a:cs typeface="Calibri"/>
                <a:sym typeface="Calibri"/>
              </a:rPr>
              <a:t>Cuantificar la tasa de respuesta global (ORR) y respuesta completa (RC) a los 6 y 12 meses en pacientes tratados con inhibidores de PD-1, estratificando por línea de tratamiento (1L, 2L) y subtipo histológico. </a:t>
            </a:r>
            <a:endParaRPr b="1" sz="2200">
              <a:latin typeface="Calibri"/>
              <a:ea typeface="Calibri"/>
              <a:cs typeface="Calibri"/>
              <a:sym typeface="Calibri"/>
            </a:endParaRPr>
          </a:p>
          <a:p>
            <a:pPr indent="-368300" lvl="0" marL="457200" rtl="0" algn="just">
              <a:lnSpc>
                <a:spcPct val="150000"/>
              </a:lnSpc>
              <a:spcBef>
                <a:spcPts val="1200"/>
              </a:spcBef>
              <a:spcAft>
                <a:spcPts val="0"/>
              </a:spcAft>
              <a:buSzPts val="2200"/>
              <a:buFont typeface="Calibri"/>
              <a:buChar char="-"/>
            </a:pPr>
            <a:r>
              <a:rPr lang="es-AR" sz="2200">
                <a:latin typeface="Calibri"/>
                <a:ea typeface="Calibri"/>
                <a:cs typeface="Calibri"/>
                <a:sym typeface="Calibri"/>
              </a:rPr>
              <a:t>Analizar la Supervivencia Libre de Progresión (SLP) y la Supervivencia Global (SG) a 2 años, identificando factores pronósticos asociados a la respuesta a inhibidores de PD-1. </a:t>
            </a:r>
            <a:endParaRPr b="1" sz="2200">
              <a:latin typeface="Calibri"/>
              <a:ea typeface="Calibri"/>
              <a:cs typeface="Calibri"/>
              <a:sym typeface="Calibri"/>
            </a:endParaRPr>
          </a:p>
          <a:p>
            <a:pPr indent="-368300" lvl="0" marL="457200" rtl="0" algn="just">
              <a:lnSpc>
                <a:spcPct val="150000"/>
              </a:lnSpc>
              <a:spcBef>
                <a:spcPts val="1200"/>
              </a:spcBef>
              <a:spcAft>
                <a:spcPts val="0"/>
              </a:spcAft>
              <a:buSzPts val="2200"/>
              <a:buFont typeface="Calibri"/>
              <a:buChar char="-"/>
            </a:pPr>
            <a:r>
              <a:rPr lang="es-AR" sz="2200">
                <a:latin typeface="Calibri"/>
                <a:ea typeface="Calibri"/>
                <a:cs typeface="Calibri"/>
                <a:sym typeface="Calibri"/>
              </a:rPr>
              <a:t>Determinar a incidencia y severidad de eventos adversos asociados a inhibidores de PD-1, y documentar las estrategias de manejo en entornos con recursos limitados.</a:t>
            </a:r>
            <a:endParaRPr sz="2200">
              <a:latin typeface="Calibri"/>
              <a:ea typeface="Calibri"/>
              <a:cs typeface="Calibri"/>
              <a:sym typeface="Calibri"/>
            </a:endParaRPr>
          </a:p>
          <a:p>
            <a:pPr indent="0" lvl="0" marL="0" rtl="0" algn="just">
              <a:lnSpc>
                <a:spcPct val="150000"/>
              </a:lnSpc>
              <a:spcBef>
                <a:spcPts val="1200"/>
              </a:spcBef>
              <a:spcAft>
                <a:spcPts val="0"/>
              </a:spcAft>
              <a:buNone/>
            </a:pPr>
            <a:r>
              <a:rPr lang="es-AR" sz="2200">
                <a:latin typeface="Calibri"/>
                <a:ea typeface="Calibri"/>
                <a:cs typeface="Calibri"/>
                <a:sym typeface="Calibri"/>
              </a:rPr>
              <a:t>agregar: cuantas veces lo quisimos indicar?agragar 3L </a:t>
            </a:r>
            <a:endParaRPr sz="2200">
              <a:latin typeface="Calibri"/>
              <a:ea typeface="Calibri"/>
              <a:cs typeface="Calibri"/>
              <a:sym typeface="Calibri"/>
            </a:endParaRPr>
          </a:p>
          <a:p>
            <a:pPr indent="0" lvl="0" marL="0" rtl="0" algn="just">
              <a:lnSpc>
                <a:spcPct val="150000"/>
              </a:lnSpc>
              <a:spcBef>
                <a:spcPts val="1200"/>
              </a:spcBef>
              <a:spcAft>
                <a:spcPts val="1200"/>
              </a:spcAft>
              <a:buNone/>
            </a:pPr>
            <a:r>
              <a:t/>
            </a:r>
            <a:endParaRPr b="1" sz="2200">
              <a:latin typeface="Calibri"/>
              <a:ea typeface="Calibri"/>
              <a:cs typeface="Calibri"/>
              <a:sym typeface="Calibri"/>
            </a:endParaRPr>
          </a:p>
        </p:txBody>
      </p:sp>
      <p:pic>
        <p:nvPicPr>
          <p:cNvPr id="111" name="Google Shape;111;g3648a7c60cc_0_20"/>
          <p:cNvPicPr preferRelativeResize="0"/>
          <p:nvPr/>
        </p:nvPicPr>
        <p:blipFill>
          <a:blip r:embed="rId3">
            <a:alphaModFix/>
          </a:blip>
          <a:stretch>
            <a:fillRect/>
          </a:stretch>
        </p:blipFill>
        <p:spPr>
          <a:xfrm>
            <a:off x="10561088" y="5370826"/>
            <a:ext cx="1630912" cy="13255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g3648a7c60cc_0_25"/>
          <p:cNvSpPr txBox="1"/>
          <p:nvPr>
            <p:ph idx="1" type="body"/>
          </p:nvPr>
        </p:nvSpPr>
        <p:spPr>
          <a:xfrm>
            <a:off x="413300" y="449650"/>
            <a:ext cx="11290200" cy="5732700"/>
          </a:xfrm>
          <a:prstGeom prst="rect">
            <a:avLst/>
          </a:prstGeom>
        </p:spPr>
        <p:txBody>
          <a:bodyPr anchorCtr="0" anchor="t" bIns="45700" lIns="91425" spcFirstLastPara="1" rIns="91425" wrap="square" tIns="45700">
            <a:noAutofit/>
          </a:bodyPr>
          <a:lstStyle/>
          <a:p>
            <a:pPr indent="0" lvl="0" marL="0" rtl="0" algn="just">
              <a:lnSpc>
                <a:spcPct val="150000"/>
              </a:lnSpc>
              <a:spcBef>
                <a:spcPts val="0"/>
              </a:spcBef>
              <a:spcAft>
                <a:spcPts val="0"/>
              </a:spcAft>
              <a:buNone/>
            </a:pPr>
            <a:r>
              <a:rPr b="1" lang="es-AR" sz="2600">
                <a:latin typeface="Calibri"/>
                <a:ea typeface="Calibri"/>
                <a:cs typeface="Calibri"/>
                <a:sym typeface="Calibri"/>
              </a:rPr>
              <a:t>Objetivos secundarios: </a:t>
            </a:r>
            <a:endParaRPr sz="2600">
              <a:latin typeface="Calibri"/>
              <a:ea typeface="Calibri"/>
              <a:cs typeface="Calibri"/>
              <a:sym typeface="Calibri"/>
            </a:endParaRPr>
          </a:p>
          <a:p>
            <a:pPr indent="-393700" lvl="0" marL="457200" rtl="0" algn="just">
              <a:lnSpc>
                <a:spcPct val="150000"/>
              </a:lnSpc>
              <a:spcBef>
                <a:spcPts val="1200"/>
              </a:spcBef>
              <a:spcAft>
                <a:spcPts val="0"/>
              </a:spcAft>
              <a:buSzPts val="2600"/>
              <a:buFont typeface="Calibri"/>
              <a:buChar char="-"/>
            </a:pPr>
            <a:r>
              <a:rPr lang="es-AR" sz="2600">
                <a:latin typeface="Calibri"/>
                <a:ea typeface="Calibri"/>
                <a:cs typeface="Calibri"/>
                <a:sym typeface="Calibri"/>
              </a:rPr>
              <a:t>Identificar el posicionamiento de los inhibidores de PD-1 en los algoritmos terapéuticos de LATAM, estratificando por país y explorar las barreras que limitan su acceso. </a:t>
            </a:r>
            <a:endParaRPr sz="2400">
              <a:latin typeface="Calibri"/>
              <a:ea typeface="Calibri"/>
              <a:cs typeface="Calibri"/>
              <a:sym typeface="Calibri"/>
            </a:endParaRPr>
          </a:p>
          <a:p>
            <a:pPr indent="-393700" lvl="0" marL="457200" rtl="0" algn="just">
              <a:lnSpc>
                <a:spcPct val="150000"/>
              </a:lnSpc>
              <a:spcBef>
                <a:spcPts val="1200"/>
              </a:spcBef>
              <a:spcAft>
                <a:spcPts val="0"/>
              </a:spcAft>
              <a:buSzPts val="2600"/>
              <a:buFont typeface="Calibri"/>
              <a:buChar char="-"/>
            </a:pPr>
            <a:r>
              <a:rPr lang="es-AR" sz="2600">
                <a:latin typeface="Calibri"/>
                <a:ea typeface="Calibri"/>
                <a:cs typeface="Calibri"/>
                <a:sym typeface="Calibri"/>
              </a:rPr>
              <a:t>Describir el acceso a TACPH post-PD-1 y evaluar su impacto en la SG.</a:t>
            </a:r>
            <a:endParaRPr b="1" sz="3000">
              <a:latin typeface="Calibri"/>
              <a:ea typeface="Calibri"/>
              <a:cs typeface="Calibri"/>
              <a:sym typeface="Calibri"/>
            </a:endParaRPr>
          </a:p>
          <a:p>
            <a:pPr indent="0" lvl="0" marL="0" rtl="0" algn="just">
              <a:lnSpc>
                <a:spcPct val="150000"/>
              </a:lnSpc>
              <a:spcBef>
                <a:spcPts val="1200"/>
              </a:spcBef>
              <a:spcAft>
                <a:spcPts val="1200"/>
              </a:spcAft>
              <a:buNone/>
            </a:pPr>
            <a:r>
              <a:t/>
            </a:r>
            <a:endParaRPr b="1" sz="2200">
              <a:latin typeface="Calibri"/>
              <a:ea typeface="Calibri"/>
              <a:cs typeface="Calibri"/>
              <a:sym typeface="Calibri"/>
            </a:endParaRPr>
          </a:p>
        </p:txBody>
      </p:sp>
      <p:pic>
        <p:nvPicPr>
          <p:cNvPr id="117" name="Google Shape;117;g3648a7c60cc_0_25"/>
          <p:cNvPicPr preferRelativeResize="0"/>
          <p:nvPr/>
        </p:nvPicPr>
        <p:blipFill>
          <a:blip r:embed="rId3">
            <a:alphaModFix/>
          </a:blip>
          <a:stretch>
            <a:fillRect/>
          </a:stretch>
        </p:blipFill>
        <p:spPr>
          <a:xfrm>
            <a:off x="10561088" y="5370826"/>
            <a:ext cx="1630912" cy="13255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g35c0fcd0c00_0_10"/>
          <p:cNvSpPr txBox="1"/>
          <p:nvPr>
            <p:ph idx="1" type="body"/>
          </p:nvPr>
        </p:nvSpPr>
        <p:spPr>
          <a:xfrm>
            <a:off x="838200" y="1253400"/>
            <a:ext cx="10515600" cy="4351200"/>
          </a:xfrm>
          <a:prstGeom prst="rect">
            <a:avLst/>
          </a:prstGeom>
        </p:spPr>
        <p:txBody>
          <a:bodyPr anchorCtr="0" anchor="t" bIns="45700" lIns="91425" spcFirstLastPara="1" rIns="91425" wrap="square" tIns="45700">
            <a:normAutofit fontScale="92500" lnSpcReduction="10000"/>
          </a:bodyPr>
          <a:lstStyle/>
          <a:p>
            <a:pPr indent="0" lvl="0" marL="0" rtl="0" algn="just">
              <a:lnSpc>
                <a:spcPct val="150000"/>
              </a:lnSpc>
              <a:spcBef>
                <a:spcPts val="0"/>
              </a:spcBef>
              <a:spcAft>
                <a:spcPts val="0"/>
              </a:spcAft>
              <a:buClr>
                <a:schemeClr val="dk1"/>
              </a:buClr>
              <a:buSzPct val="47658"/>
              <a:buFont typeface="Arial"/>
              <a:buNone/>
            </a:pPr>
            <a:r>
              <a:rPr b="1" lang="es-AR" sz="2308">
                <a:latin typeface="Calibri"/>
                <a:ea typeface="Calibri"/>
                <a:cs typeface="Calibri"/>
                <a:sym typeface="Calibri"/>
              </a:rPr>
              <a:t> MATERIALES Y MÉTODOS</a:t>
            </a:r>
            <a:endParaRPr sz="2308">
              <a:latin typeface="Calibri"/>
              <a:ea typeface="Calibri"/>
              <a:cs typeface="Calibri"/>
              <a:sym typeface="Calibri"/>
            </a:endParaRPr>
          </a:p>
          <a:p>
            <a:pPr indent="0" lvl="0" marL="0" rtl="0" algn="just">
              <a:lnSpc>
                <a:spcPct val="150000"/>
              </a:lnSpc>
              <a:spcBef>
                <a:spcPts val="1200"/>
              </a:spcBef>
              <a:spcAft>
                <a:spcPts val="0"/>
              </a:spcAft>
              <a:buClr>
                <a:schemeClr val="dk1"/>
              </a:buClr>
              <a:buSzPct val="47658"/>
              <a:buFont typeface="Arial"/>
              <a:buNone/>
            </a:pPr>
            <a:r>
              <a:rPr b="1" lang="es-AR" sz="2308">
                <a:latin typeface="Calibri"/>
                <a:ea typeface="Calibri"/>
                <a:cs typeface="Calibri"/>
                <a:sym typeface="Calibri"/>
              </a:rPr>
              <a:t>Diseño. </a:t>
            </a:r>
            <a:r>
              <a:rPr lang="es-AR" sz="2308">
                <a:latin typeface="Calibri"/>
                <a:ea typeface="Calibri"/>
                <a:cs typeface="Calibri"/>
                <a:sym typeface="Calibri"/>
              </a:rPr>
              <a:t>Se realizará un estudio de cohorte prospectivo multicéntrico de pacientes con diagnóstico confirmado de Linfoma de Hodgkin que reciben 1° o 2° Línea de tratamiento en centros especializados de LATAM, miembros del grupo GELL, desde el año 2025 hasta el 2027.</a:t>
            </a:r>
            <a:endParaRPr sz="2308">
              <a:latin typeface="Calibri"/>
              <a:ea typeface="Calibri"/>
              <a:cs typeface="Calibri"/>
              <a:sym typeface="Calibri"/>
            </a:endParaRPr>
          </a:p>
          <a:p>
            <a:pPr indent="0" lvl="0" marL="0" rtl="0" algn="just">
              <a:lnSpc>
                <a:spcPct val="150000"/>
              </a:lnSpc>
              <a:spcBef>
                <a:spcPts val="0"/>
              </a:spcBef>
              <a:spcAft>
                <a:spcPts val="0"/>
              </a:spcAft>
              <a:buClr>
                <a:schemeClr val="dk1"/>
              </a:buClr>
              <a:buSzPct val="47658"/>
              <a:buFont typeface="Arial"/>
              <a:buNone/>
            </a:pPr>
            <a:r>
              <a:t/>
            </a:r>
            <a:endParaRPr sz="2308">
              <a:latin typeface="Calibri"/>
              <a:ea typeface="Calibri"/>
              <a:cs typeface="Calibri"/>
              <a:sym typeface="Calibri"/>
            </a:endParaRPr>
          </a:p>
          <a:p>
            <a:pPr indent="0" lvl="0" marL="0" rtl="0" algn="just">
              <a:lnSpc>
                <a:spcPct val="150000"/>
              </a:lnSpc>
              <a:spcBef>
                <a:spcPts val="0"/>
              </a:spcBef>
              <a:spcAft>
                <a:spcPts val="0"/>
              </a:spcAft>
              <a:buClr>
                <a:schemeClr val="dk1"/>
              </a:buClr>
              <a:buSzPct val="47658"/>
              <a:buFont typeface="Arial"/>
              <a:buNone/>
            </a:pPr>
            <a:r>
              <a:rPr b="1" lang="es-AR" sz="2308">
                <a:latin typeface="Calibri"/>
                <a:ea typeface="Calibri"/>
                <a:cs typeface="Calibri"/>
                <a:sym typeface="Calibri"/>
              </a:rPr>
              <a:t>Población. </a:t>
            </a:r>
            <a:r>
              <a:rPr lang="es-AR" sz="2308">
                <a:latin typeface="Calibri"/>
                <a:ea typeface="Calibri"/>
                <a:cs typeface="Calibri"/>
                <a:sym typeface="Calibri"/>
              </a:rPr>
              <a:t>Pacientes con diagnóstico histológico de Linfoma de Hodgkin que reciben 1° o 2° Línea de tratamiento o subsiguientes en los centros de atención involucrados en el estudio desde 2025-2027. Se incluirán aquellos que cumplan criterios de selección.</a:t>
            </a:r>
            <a:r>
              <a:rPr lang="es-AR" sz="2208">
                <a:latin typeface="Calibri"/>
                <a:ea typeface="Calibri"/>
                <a:cs typeface="Calibri"/>
                <a:sym typeface="Calibri"/>
              </a:rPr>
              <a:t> </a:t>
            </a:r>
            <a:endParaRPr sz="2208">
              <a:latin typeface="Calibri"/>
              <a:ea typeface="Calibri"/>
              <a:cs typeface="Calibri"/>
              <a:sym typeface="Calibri"/>
            </a:endParaRPr>
          </a:p>
          <a:p>
            <a:pPr indent="0" lvl="0" marL="0" rtl="0" algn="l">
              <a:spcBef>
                <a:spcPts val="1000"/>
              </a:spcBef>
              <a:spcAft>
                <a:spcPts val="0"/>
              </a:spcAft>
              <a:buNone/>
            </a:pPr>
            <a:r>
              <a:t/>
            </a:r>
            <a:endParaRPr/>
          </a:p>
        </p:txBody>
      </p:sp>
      <p:pic>
        <p:nvPicPr>
          <p:cNvPr id="123" name="Google Shape;123;g35c0fcd0c00_0_10"/>
          <p:cNvPicPr preferRelativeResize="0"/>
          <p:nvPr/>
        </p:nvPicPr>
        <p:blipFill>
          <a:blip r:embed="rId3">
            <a:alphaModFix/>
          </a:blip>
          <a:stretch>
            <a:fillRect/>
          </a:stretch>
        </p:blipFill>
        <p:spPr>
          <a:xfrm>
            <a:off x="10561088" y="5370826"/>
            <a:ext cx="1630912" cy="132555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g3648a7c60cc_0_5"/>
          <p:cNvSpPr txBox="1"/>
          <p:nvPr>
            <p:ph idx="1" type="body"/>
          </p:nvPr>
        </p:nvSpPr>
        <p:spPr>
          <a:xfrm>
            <a:off x="983175" y="961625"/>
            <a:ext cx="10515600" cy="5293200"/>
          </a:xfrm>
          <a:prstGeom prst="rect">
            <a:avLst/>
          </a:prstGeom>
        </p:spPr>
        <p:txBody>
          <a:bodyPr anchorCtr="0" anchor="t" bIns="45700" lIns="91425" spcFirstLastPara="1" rIns="91425" wrap="square" tIns="45700">
            <a:noAutofit/>
          </a:bodyPr>
          <a:lstStyle/>
          <a:p>
            <a:pPr indent="0" lvl="0" marL="0" rtl="0" algn="just">
              <a:lnSpc>
                <a:spcPct val="150000"/>
              </a:lnSpc>
              <a:spcBef>
                <a:spcPts val="0"/>
              </a:spcBef>
              <a:spcAft>
                <a:spcPts val="0"/>
              </a:spcAft>
              <a:buClr>
                <a:schemeClr val="dk1"/>
              </a:buClr>
              <a:buSzPts val="1100"/>
              <a:buFont typeface="Arial"/>
              <a:buNone/>
            </a:pPr>
            <a:r>
              <a:rPr b="1" lang="es-AR" sz="1800">
                <a:latin typeface="Calibri"/>
                <a:ea typeface="Calibri"/>
                <a:cs typeface="Calibri"/>
                <a:sym typeface="Calibri"/>
              </a:rPr>
              <a:t>Tiempo cero.</a:t>
            </a:r>
            <a:r>
              <a:rPr lang="es-AR" sz="1800">
                <a:latin typeface="Calibri"/>
                <a:ea typeface="Calibri"/>
                <a:cs typeface="Calibri"/>
                <a:sym typeface="Calibri"/>
              </a:rPr>
              <a:t> Será definido como la fecha de inicio del tratamiento con inhibidor de PD-1. Desde este punto, se realizará el seguimiento clínico, radiológico y de laboratorio, registrando los desenlaces de interés incluyendo respuesta tumoral, eventos adversos, supervivencia y acceso a trasplante.</a:t>
            </a:r>
            <a:endParaRPr sz="1800">
              <a:latin typeface="Calibri"/>
              <a:ea typeface="Calibri"/>
              <a:cs typeface="Calibri"/>
              <a:sym typeface="Calibri"/>
            </a:endParaRPr>
          </a:p>
          <a:p>
            <a:pPr indent="0" lvl="0" marL="0" rtl="0" algn="just">
              <a:lnSpc>
                <a:spcPct val="150000"/>
              </a:lnSpc>
              <a:spcBef>
                <a:spcPts val="0"/>
              </a:spcBef>
              <a:spcAft>
                <a:spcPts val="0"/>
              </a:spcAft>
              <a:buClr>
                <a:schemeClr val="dk1"/>
              </a:buClr>
              <a:buSzPts val="1100"/>
              <a:buFont typeface="Arial"/>
              <a:buNone/>
            </a:pPr>
            <a:r>
              <a:t/>
            </a:r>
            <a:endParaRPr sz="1800">
              <a:latin typeface="Calibri"/>
              <a:ea typeface="Calibri"/>
              <a:cs typeface="Calibri"/>
              <a:sym typeface="Calibri"/>
            </a:endParaRPr>
          </a:p>
          <a:p>
            <a:pPr indent="0" lvl="0" marL="0" rtl="0" algn="just">
              <a:lnSpc>
                <a:spcPct val="150000"/>
              </a:lnSpc>
              <a:spcBef>
                <a:spcPts val="0"/>
              </a:spcBef>
              <a:spcAft>
                <a:spcPts val="0"/>
              </a:spcAft>
              <a:buClr>
                <a:schemeClr val="dk1"/>
              </a:buClr>
              <a:buSzPts val="1100"/>
              <a:buFont typeface="Arial"/>
              <a:buNone/>
            </a:pPr>
            <a:r>
              <a:rPr b="1" lang="es-AR" sz="1800">
                <a:latin typeface="Calibri"/>
                <a:ea typeface="Calibri"/>
                <a:cs typeface="Calibri"/>
                <a:sym typeface="Calibri"/>
              </a:rPr>
              <a:t>Tiempo de seguimiento.</a:t>
            </a:r>
            <a:r>
              <a:rPr lang="es-AR" sz="1800">
                <a:latin typeface="Calibri"/>
                <a:ea typeface="Calibri"/>
                <a:cs typeface="Calibri"/>
                <a:sym typeface="Calibri"/>
              </a:rPr>
              <a:t> Cada paciente será seguido por un período máximo de 2 años desde su tiempo cero, o hasta la ocurrencia de alguno de los siguientes eventos:</a:t>
            </a:r>
            <a:endParaRPr sz="1800">
              <a:latin typeface="Calibri"/>
              <a:ea typeface="Calibri"/>
              <a:cs typeface="Calibri"/>
              <a:sym typeface="Calibri"/>
            </a:endParaRPr>
          </a:p>
          <a:p>
            <a:pPr indent="-342900" lvl="0" marL="457200" rtl="0" algn="just">
              <a:lnSpc>
                <a:spcPct val="150000"/>
              </a:lnSpc>
              <a:spcBef>
                <a:spcPts val="0"/>
              </a:spcBef>
              <a:spcAft>
                <a:spcPts val="0"/>
              </a:spcAft>
              <a:buSzPts val="1800"/>
              <a:buFont typeface="Calibri"/>
              <a:buChar char="●"/>
            </a:pPr>
            <a:r>
              <a:rPr lang="es-AR" sz="1800">
                <a:latin typeface="Calibri"/>
                <a:ea typeface="Calibri"/>
                <a:cs typeface="Calibri"/>
                <a:sym typeface="Calibri"/>
              </a:rPr>
              <a:t>Muerte por cualquier causa</a:t>
            </a:r>
            <a:endParaRPr sz="1800">
              <a:latin typeface="Calibri"/>
              <a:ea typeface="Calibri"/>
              <a:cs typeface="Calibri"/>
              <a:sym typeface="Calibri"/>
            </a:endParaRPr>
          </a:p>
          <a:p>
            <a:pPr indent="-342900" lvl="0" marL="457200" rtl="0" algn="just">
              <a:lnSpc>
                <a:spcPct val="150000"/>
              </a:lnSpc>
              <a:spcBef>
                <a:spcPts val="0"/>
              </a:spcBef>
              <a:spcAft>
                <a:spcPts val="0"/>
              </a:spcAft>
              <a:buSzPts val="1800"/>
              <a:buFont typeface="Calibri"/>
              <a:buChar char="●"/>
            </a:pPr>
            <a:r>
              <a:rPr lang="es-AR" sz="1800">
                <a:latin typeface="Calibri"/>
                <a:ea typeface="Calibri"/>
                <a:cs typeface="Calibri"/>
                <a:sym typeface="Calibri"/>
              </a:rPr>
              <a:t>Pérdida del seguimiento</a:t>
            </a:r>
            <a:endParaRPr sz="1800">
              <a:latin typeface="Calibri"/>
              <a:ea typeface="Calibri"/>
              <a:cs typeface="Calibri"/>
              <a:sym typeface="Calibri"/>
            </a:endParaRPr>
          </a:p>
          <a:p>
            <a:pPr indent="-342900" lvl="0" marL="457200" rtl="0" algn="just">
              <a:lnSpc>
                <a:spcPct val="150000"/>
              </a:lnSpc>
              <a:spcBef>
                <a:spcPts val="0"/>
              </a:spcBef>
              <a:spcAft>
                <a:spcPts val="0"/>
              </a:spcAft>
              <a:buSzPts val="1800"/>
              <a:buFont typeface="Calibri"/>
              <a:buChar char="●"/>
            </a:pPr>
            <a:r>
              <a:rPr lang="es-AR" sz="1800">
                <a:latin typeface="Calibri"/>
                <a:ea typeface="Calibri"/>
                <a:cs typeface="Calibri"/>
                <a:sym typeface="Calibri"/>
              </a:rPr>
              <a:t>Cierre del estudio</a:t>
            </a:r>
            <a:endParaRPr sz="1800">
              <a:latin typeface="Calibri"/>
              <a:ea typeface="Calibri"/>
              <a:cs typeface="Calibri"/>
              <a:sym typeface="Calibri"/>
            </a:endParaRPr>
          </a:p>
          <a:p>
            <a:pPr indent="-342900" lvl="0" marL="457200" rtl="0" algn="just">
              <a:lnSpc>
                <a:spcPct val="150000"/>
              </a:lnSpc>
              <a:spcBef>
                <a:spcPts val="0"/>
              </a:spcBef>
              <a:spcAft>
                <a:spcPts val="0"/>
              </a:spcAft>
              <a:buSzPts val="1800"/>
              <a:buFont typeface="Calibri"/>
              <a:buChar char="●"/>
            </a:pPr>
            <a:r>
              <a:rPr lang="es-AR" sz="1800">
                <a:latin typeface="Calibri"/>
                <a:ea typeface="Calibri"/>
                <a:cs typeface="Calibri"/>
                <a:sym typeface="Calibri"/>
              </a:rPr>
              <a:t>Censura administrativa al cumplir 2 años de seguimiento</a:t>
            </a:r>
            <a:endParaRPr sz="1800">
              <a:latin typeface="Calibri"/>
              <a:ea typeface="Calibri"/>
              <a:cs typeface="Calibri"/>
              <a:sym typeface="Calibri"/>
            </a:endParaRPr>
          </a:p>
          <a:p>
            <a:pPr indent="0" lvl="0" marL="0" rtl="0" algn="just">
              <a:lnSpc>
                <a:spcPct val="150000"/>
              </a:lnSpc>
              <a:spcBef>
                <a:spcPts val="0"/>
              </a:spcBef>
              <a:spcAft>
                <a:spcPts val="0"/>
              </a:spcAft>
              <a:buClr>
                <a:schemeClr val="dk1"/>
              </a:buClr>
              <a:buSzPts val="1100"/>
              <a:buFont typeface="Arial"/>
              <a:buNone/>
            </a:pPr>
            <a:r>
              <a:rPr lang="es-AR" sz="1800">
                <a:latin typeface="Calibri"/>
                <a:ea typeface="Calibri"/>
                <a:cs typeface="Calibri"/>
                <a:sym typeface="Calibri"/>
              </a:rPr>
              <a:t>Se utilizarán métodos de análisis de supervivencia para manejar adecuadamente censuras por pérdida o finalización del seguimiento. La mediana de seguimiento será estimada mediante el método inverso de Kaplan-Meier.</a:t>
            </a:r>
            <a:endParaRPr sz="1800">
              <a:latin typeface="Calibri"/>
              <a:ea typeface="Calibri"/>
              <a:cs typeface="Calibri"/>
              <a:sym typeface="Calibri"/>
            </a:endParaRPr>
          </a:p>
        </p:txBody>
      </p:sp>
      <p:pic>
        <p:nvPicPr>
          <p:cNvPr id="129" name="Google Shape;129;g3648a7c60cc_0_5"/>
          <p:cNvPicPr preferRelativeResize="0"/>
          <p:nvPr/>
        </p:nvPicPr>
        <p:blipFill>
          <a:blip r:embed="rId3">
            <a:alphaModFix/>
          </a:blip>
          <a:stretch>
            <a:fillRect/>
          </a:stretch>
        </p:blipFill>
        <p:spPr>
          <a:xfrm>
            <a:off x="10561088" y="5370826"/>
            <a:ext cx="1630912" cy="132555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g3648a7c60cc_0_15"/>
          <p:cNvSpPr txBox="1"/>
          <p:nvPr>
            <p:ph idx="1" type="body"/>
          </p:nvPr>
        </p:nvSpPr>
        <p:spPr>
          <a:xfrm>
            <a:off x="838200" y="1253400"/>
            <a:ext cx="10515600" cy="4351200"/>
          </a:xfrm>
          <a:prstGeom prst="rect">
            <a:avLst/>
          </a:prstGeom>
        </p:spPr>
        <p:txBody>
          <a:bodyPr anchorCtr="0" anchor="t" bIns="45700" lIns="91425" spcFirstLastPara="1" rIns="91425" wrap="square" tIns="45700">
            <a:normAutofit fontScale="92500" lnSpcReduction="10000"/>
          </a:bodyPr>
          <a:lstStyle/>
          <a:p>
            <a:pPr indent="0" lvl="0" marL="0" rtl="0" algn="just">
              <a:lnSpc>
                <a:spcPct val="150000"/>
              </a:lnSpc>
              <a:spcBef>
                <a:spcPts val="0"/>
              </a:spcBef>
              <a:spcAft>
                <a:spcPts val="0"/>
              </a:spcAft>
              <a:buClr>
                <a:schemeClr val="dk1"/>
              </a:buClr>
              <a:buSzPct val="55000"/>
              <a:buFont typeface="Arial"/>
              <a:buNone/>
            </a:pPr>
            <a:r>
              <a:rPr b="1" lang="es-AR" sz="2000">
                <a:latin typeface="Calibri"/>
                <a:ea typeface="Calibri"/>
                <a:cs typeface="Calibri"/>
                <a:sym typeface="Calibri"/>
              </a:rPr>
              <a:t>“Procedimiento “</a:t>
            </a:r>
            <a:endParaRPr b="1" sz="2000">
              <a:latin typeface="Calibri"/>
              <a:ea typeface="Calibri"/>
              <a:cs typeface="Calibri"/>
              <a:sym typeface="Calibri"/>
            </a:endParaRPr>
          </a:p>
          <a:p>
            <a:pPr indent="-346075" lvl="0" marL="457200" rtl="0" algn="just">
              <a:lnSpc>
                <a:spcPct val="150000"/>
              </a:lnSpc>
              <a:spcBef>
                <a:spcPts val="0"/>
              </a:spcBef>
              <a:spcAft>
                <a:spcPts val="0"/>
              </a:spcAft>
              <a:buSzPct val="100000"/>
              <a:buFont typeface="Calibri"/>
              <a:buAutoNum type="arabicPeriod"/>
            </a:pPr>
            <a:r>
              <a:rPr b="1" lang="es-AR" sz="2000">
                <a:latin typeface="Calibri"/>
                <a:ea typeface="Calibri"/>
                <a:cs typeface="Calibri"/>
                <a:sym typeface="Calibri"/>
              </a:rPr>
              <a:t>Envio via PDF de CI. </a:t>
            </a:r>
            <a:endParaRPr b="1" sz="2000">
              <a:latin typeface="Calibri"/>
              <a:ea typeface="Calibri"/>
              <a:cs typeface="Calibri"/>
              <a:sym typeface="Calibri"/>
            </a:endParaRPr>
          </a:p>
          <a:p>
            <a:pPr indent="-346075" lvl="0" marL="457200" rtl="0" algn="just">
              <a:lnSpc>
                <a:spcPct val="150000"/>
              </a:lnSpc>
              <a:spcBef>
                <a:spcPts val="0"/>
              </a:spcBef>
              <a:spcAft>
                <a:spcPts val="0"/>
              </a:spcAft>
              <a:buSzPct val="100000"/>
              <a:buFont typeface="Calibri"/>
              <a:buAutoNum type="arabicPeriod"/>
            </a:pPr>
            <a:r>
              <a:rPr b="1" lang="es-AR" sz="2000">
                <a:latin typeface="Calibri"/>
                <a:ea typeface="Calibri"/>
                <a:cs typeface="Calibri"/>
                <a:sym typeface="Calibri"/>
              </a:rPr>
              <a:t>Envío</a:t>
            </a:r>
            <a:r>
              <a:rPr b="1" lang="es-AR" sz="2000">
                <a:latin typeface="Calibri"/>
                <a:ea typeface="Calibri"/>
                <a:cs typeface="Calibri"/>
                <a:sym typeface="Calibri"/>
              </a:rPr>
              <a:t> de ap que confirme el diag. </a:t>
            </a:r>
            <a:endParaRPr b="1" sz="2000">
              <a:latin typeface="Calibri"/>
              <a:ea typeface="Calibri"/>
              <a:cs typeface="Calibri"/>
              <a:sym typeface="Calibri"/>
            </a:endParaRPr>
          </a:p>
          <a:p>
            <a:pPr indent="-346075" lvl="0" marL="457200" rtl="0" algn="just">
              <a:lnSpc>
                <a:spcPct val="150000"/>
              </a:lnSpc>
              <a:spcBef>
                <a:spcPts val="0"/>
              </a:spcBef>
              <a:spcAft>
                <a:spcPts val="0"/>
              </a:spcAft>
              <a:buSzPct val="100000"/>
              <a:buFont typeface="Calibri"/>
              <a:buAutoNum type="arabicPeriod"/>
            </a:pPr>
            <a:r>
              <a:rPr b="1" lang="es-AR" sz="2000">
                <a:latin typeface="Calibri"/>
                <a:ea typeface="Calibri"/>
                <a:cs typeface="Calibri"/>
                <a:sym typeface="Calibri"/>
              </a:rPr>
              <a:t>Reporte de tiempo desde pedido hasta inicio. </a:t>
            </a:r>
            <a:endParaRPr b="1" sz="2000">
              <a:latin typeface="Calibri"/>
              <a:ea typeface="Calibri"/>
              <a:cs typeface="Calibri"/>
              <a:sym typeface="Calibri"/>
            </a:endParaRPr>
          </a:p>
          <a:p>
            <a:pPr indent="-346075" lvl="0" marL="457200" rtl="0" algn="just">
              <a:lnSpc>
                <a:spcPct val="150000"/>
              </a:lnSpc>
              <a:spcBef>
                <a:spcPts val="0"/>
              </a:spcBef>
              <a:spcAft>
                <a:spcPts val="0"/>
              </a:spcAft>
              <a:buSzPct val="100000"/>
              <a:buFont typeface="Calibri"/>
              <a:buAutoNum type="arabicPeriod"/>
            </a:pPr>
            <a:r>
              <a:rPr b="1" lang="es-AR" sz="2000">
                <a:latin typeface="Calibri"/>
                <a:ea typeface="Calibri"/>
                <a:cs typeface="Calibri"/>
                <a:sym typeface="Calibri"/>
              </a:rPr>
              <a:t>Completar los datos clinicos y epidemiologicos del paciente.</a:t>
            </a:r>
            <a:endParaRPr b="1" sz="2000">
              <a:latin typeface="Calibri"/>
              <a:ea typeface="Calibri"/>
              <a:cs typeface="Calibri"/>
              <a:sym typeface="Calibri"/>
            </a:endParaRPr>
          </a:p>
          <a:p>
            <a:pPr indent="-346075" lvl="0" marL="457200" rtl="0" algn="just">
              <a:lnSpc>
                <a:spcPct val="150000"/>
              </a:lnSpc>
              <a:spcBef>
                <a:spcPts val="0"/>
              </a:spcBef>
              <a:spcAft>
                <a:spcPts val="0"/>
              </a:spcAft>
              <a:buSzPct val="100000"/>
              <a:buFont typeface="Calibri"/>
              <a:buAutoNum type="arabicPeriod"/>
            </a:pPr>
            <a:r>
              <a:rPr b="1" lang="es-AR" sz="2000">
                <a:latin typeface="Calibri"/>
                <a:ea typeface="Calibri"/>
                <a:cs typeface="Calibri"/>
                <a:sym typeface="Calibri"/>
              </a:rPr>
              <a:t>Reporte a los 3-6-12 meses y luego cada 6 meses hasta completar los 24 meses totales desde el dia 0. de EA G1-4.</a:t>
            </a:r>
            <a:endParaRPr b="1" sz="2000">
              <a:latin typeface="Calibri"/>
              <a:ea typeface="Calibri"/>
              <a:cs typeface="Calibri"/>
              <a:sym typeface="Calibri"/>
            </a:endParaRPr>
          </a:p>
          <a:p>
            <a:pPr indent="-346075" lvl="0" marL="457200" rtl="0" algn="just">
              <a:lnSpc>
                <a:spcPct val="150000"/>
              </a:lnSpc>
              <a:spcBef>
                <a:spcPts val="0"/>
              </a:spcBef>
              <a:spcAft>
                <a:spcPts val="0"/>
              </a:spcAft>
              <a:buSzPct val="100000"/>
              <a:buFont typeface="Calibri"/>
              <a:buAutoNum type="arabicPeriod"/>
            </a:pPr>
            <a:r>
              <a:rPr b="1" lang="es-AR" sz="2000">
                <a:latin typeface="Calibri"/>
                <a:ea typeface="Calibri"/>
                <a:cs typeface="Calibri"/>
                <a:sym typeface="Calibri"/>
              </a:rPr>
              <a:t>Una vez finalizado reportar rta (PET-TC con criterios de Lugano) sino cuenta con PET-TC con TAC. </a:t>
            </a:r>
            <a:endParaRPr b="1" sz="2000">
              <a:latin typeface="Calibri"/>
              <a:ea typeface="Calibri"/>
              <a:cs typeface="Calibri"/>
              <a:sym typeface="Calibri"/>
            </a:endParaRPr>
          </a:p>
          <a:p>
            <a:pPr indent="-346075" lvl="0" marL="457200" rtl="0" algn="just">
              <a:lnSpc>
                <a:spcPct val="150000"/>
              </a:lnSpc>
              <a:spcBef>
                <a:spcPts val="0"/>
              </a:spcBef>
              <a:spcAft>
                <a:spcPts val="0"/>
              </a:spcAft>
              <a:buSzPct val="100000"/>
              <a:buFont typeface="Calibri"/>
              <a:buAutoNum type="arabicPeriod"/>
            </a:pPr>
            <a:r>
              <a:rPr b="1" lang="es-AR" sz="2000">
                <a:latin typeface="Calibri"/>
                <a:ea typeface="Calibri"/>
                <a:cs typeface="Calibri"/>
                <a:sym typeface="Calibri"/>
              </a:rPr>
              <a:t>Actualizar </a:t>
            </a:r>
            <a:r>
              <a:rPr b="1" lang="es-AR" sz="2000">
                <a:latin typeface="Calibri"/>
                <a:ea typeface="Calibri"/>
                <a:cs typeface="Calibri"/>
                <a:sym typeface="Calibri"/>
              </a:rPr>
              <a:t>último</a:t>
            </a:r>
            <a:r>
              <a:rPr b="1" lang="es-AR" sz="2000">
                <a:latin typeface="Calibri"/>
                <a:ea typeface="Calibri"/>
                <a:cs typeface="Calibri"/>
                <a:sym typeface="Calibri"/>
              </a:rPr>
              <a:t> control cada 3 meses.</a:t>
            </a:r>
            <a:endParaRPr b="1" sz="2000">
              <a:latin typeface="Calibri"/>
              <a:ea typeface="Calibri"/>
              <a:cs typeface="Calibri"/>
              <a:sym typeface="Calibri"/>
            </a:endParaRPr>
          </a:p>
          <a:p>
            <a:pPr indent="0" lvl="0" marL="0" rtl="0" algn="l">
              <a:spcBef>
                <a:spcPts val="1000"/>
              </a:spcBef>
              <a:spcAft>
                <a:spcPts val="0"/>
              </a:spcAft>
              <a:buNone/>
            </a:pPr>
            <a:r>
              <a:t/>
            </a:r>
            <a:endParaRPr/>
          </a:p>
        </p:txBody>
      </p:sp>
      <p:pic>
        <p:nvPicPr>
          <p:cNvPr id="135" name="Google Shape;135;g3648a7c60cc_0_15"/>
          <p:cNvPicPr preferRelativeResize="0"/>
          <p:nvPr/>
        </p:nvPicPr>
        <p:blipFill>
          <a:blip r:embed="rId3">
            <a:alphaModFix/>
          </a:blip>
          <a:stretch>
            <a:fillRect/>
          </a:stretch>
        </p:blipFill>
        <p:spPr>
          <a:xfrm>
            <a:off x="10561088" y="5370826"/>
            <a:ext cx="1630912" cy="132555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g35c0fcd0c00_0_20"/>
          <p:cNvSpPr txBox="1"/>
          <p:nvPr>
            <p:ph idx="1" type="body"/>
          </p:nvPr>
        </p:nvSpPr>
        <p:spPr>
          <a:xfrm>
            <a:off x="838200" y="1825625"/>
            <a:ext cx="10515600" cy="4351200"/>
          </a:xfrm>
          <a:prstGeom prst="rect">
            <a:avLst/>
          </a:prstGeom>
        </p:spPr>
        <p:txBody>
          <a:bodyPr anchorCtr="0" anchor="t" bIns="45700" lIns="91425" spcFirstLastPara="1" rIns="91425" wrap="square" tIns="45700">
            <a:normAutofit/>
          </a:bodyPr>
          <a:lstStyle/>
          <a:p>
            <a:pPr indent="-355600" lvl="0" marL="457200" rtl="0" algn="just">
              <a:lnSpc>
                <a:spcPct val="150000"/>
              </a:lnSpc>
              <a:spcBef>
                <a:spcPts val="0"/>
              </a:spcBef>
              <a:spcAft>
                <a:spcPts val="0"/>
              </a:spcAft>
              <a:buClr>
                <a:srgbClr val="212121"/>
              </a:buClr>
              <a:buSzPts val="2000"/>
              <a:buFont typeface="Calibri"/>
              <a:buChar char="●"/>
            </a:pPr>
            <a:r>
              <a:rPr b="1" lang="es-AR" sz="2000">
                <a:solidFill>
                  <a:srgbClr val="212121"/>
                </a:solidFill>
                <a:latin typeface="Calibri"/>
                <a:ea typeface="Calibri"/>
                <a:cs typeface="Calibri"/>
                <a:sym typeface="Calibri"/>
              </a:rPr>
              <a:t>Coordinación con los investigadores </a:t>
            </a:r>
            <a:endParaRPr b="1" sz="2000">
              <a:solidFill>
                <a:srgbClr val="212121"/>
              </a:solidFill>
              <a:latin typeface="Calibri"/>
              <a:ea typeface="Calibri"/>
              <a:cs typeface="Calibri"/>
              <a:sym typeface="Calibri"/>
            </a:endParaRPr>
          </a:p>
          <a:p>
            <a:pPr indent="0" lvl="0" marL="0" rtl="0" algn="just">
              <a:lnSpc>
                <a:spcPct val="150000"/>
              </a:lnSpc>
              <a:spcBef>
                <a:spcPts val="0"/>
              </a:spcBef>
              <a:spcAft>
                <a:spcPts val="0"/>
              </a:spcAft>
              <a:buNone/>
            </a:pPr>
            <a:r>
              <a:rPr lang="es-AR" sz="2000">
                <a:solidFill>
                  <a:srgbClr val="212121"/>
                </a:solidFill>
                <a:latin typeface="Calibri"/>
                <a:ea typeface="Calibri"/>
                <a:cs typeface="Calibri"/>
                <a:sym typeface="Calibri"/>
              </a:rPr>
              <a:t>Se llevará a cabo una reunión preliminar con la junta directiva, comité de linfoma e investigadores del Grupo Latinoamericano de Linfoproliferativo (GELL) para hacer un llamado colaborativo de investigación con los diferentes centros especializados que manejan a pacientes con LH en LATAM (19 países), realizando una invitación formal previa via e-mail. Se conformará un comité para la coordinación, ejecución y seguimiento del presente estudio. El trabajo de investigación se llevará a cabo fuera del horario de trabajo de los funcionarios.</a:t>
            </a:r>
            <a:endParaRPr sz="3300">
              <a:latin typeface="Calibri"/>
              <a:ea typeface="Calibri"/>
              <a:cs typeface="Calibri"/>
              <a:sym typeface="Calibri"/>
            </a:endParaRPr>
          </a:p>
        </p:txBody>
      </p:sp>
      <p:pic>
        <p:nvPicPr>
          <p:cNvPr id="141" name="Google Shape;141;g35c0fcd0c00_0_20"/>
          <p:cNvPicPr preferRelativeResize="0"/>
          <p:nvPr/>
        </p:nvPicPr>
        <p:blipFill>
          <a:blip r:embed="rId3">
            <a:alphaModFix/>
          </a:blip>
          <a:stretch>
            <a:fillRect/>
          </a:stretch>
        </p:blipFill>
        <p:spPr>
          <a:xfrm>
            <a:off x="10561088" y="5370826"/>
            <a:ext cx="1630912" cy="132555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g35c0fcd0c00_0_25"/>
          <p:cNvSpPr txBox="1"/>
          <p:nvPr>
            <p:ph idx="1" type="body"/>
          </p:nvPr>
        </p:nvSpPr>
        <p:spPr>
          <a:xfrm>
            <a:off x="1034150" y="904700"/>
            <a:ext cx="10515600" cy="4351200"/>
          </a:xfrm>
          <a:prstGeom prst="rect">
            <a:avLst/>
          </a:prstGeom>
        </p:spPr>
        <p:txBody>
          <a:bodyPr anchorCtr="0" anchor="t" bIns="45700" lIns="91425" spcFirstLastPara="1" rIns="91425" wrap="square" tIns="45700">
            <a:normAutofit/>
          </a:bodyPr>
          <a:lstStyle/>
          <a:p>
            <a:pPr indent="-381000" lvl="0" marL="457200" rtl="0" algn="just">
              <a:lnSpc>
                <a:spcPct val="150000"/>
              </a:lnSpc>
              <a:spcBef>
                <a:spcPts val="0"/>
              </a:spcBef>
              <a:spcAft>
                <a:spcPts val="0"/>
              </a:spcAft>
              <a:buClr>
                <a:srgbClr val="212121"/>
              </a:buClr>
              <a:buSzPts val="2400"/>
              <a:buFont typeface="Calibri"/>
              <a:buChar char="●"/>
            </a:pPr>
            <a:r>
              <a:rPr b="1" lang="es-AR" sz="2400">
                <a:solidFill>
                  <a:srgbClr val="212121"/>
                </a:solidFill>
                <a:latin typeface="Calibri"/>
                <a:ea typeface="Calibri"/>
                <a:cs typeface="Calibri"/>
                <a:sym typeface="Calibri"/>
              </a:rPr>
              <a:t>Solicitud de permisos:</a:t>
            </a:r>
            <a:endParaRPr b="1" sz="2400">
              <a:solidFill>
                <a:srgbClr val="212121"/>
              </a:solidFill>
              <a:latin typeface="Calibri"/>
              <a:ea typeface="Calibri"/>
              <a:cs typeface="Calibri"/>
              <a:sym typeface="Calibri"/>
            </a:endParaRPr>
          </a:p>
          <a:p>
            <a:pPr indent="-381000" lvl="1" marL="914400" rtl="0" algn="just">
              <a:lnSpc>
                <a:spcPct val="150000"/>
              </a:lnSpc>
              <a:spcBef>
                <a:spcPts val="0"/>
              </a:spcBef>
              <a:spcAft>
                <a:spcPts val="0"/>
              </a:spcAft>
              <a:buClr>
                <a:srgbClr val="212121"/>
              </a:buClr>
              <a:buSzPts val="2400"/>
              <a:buFont typeface="Calibri"/>
              <a:buChar char="o"/>
            </a:pPr>
            <a:r>
              <a:rPr lang="es-AR">
                <a:solidFill>
                  <a:srgbClr val="212121"/>
                </a:solidFill>
                <a:latin typeface="Calibri"/>
                <a:ea typeface="Calibri"/>
                <a:cs typeface="Calibri"/>
                <a:sym typeface="Calibri"/>
              </a:rPr>
              <a:t>Se compartirá con cada investigador principal de cada centro el proyecto de investigación y la base de datos para la recolección de la información e información necesaria. Cada centro de ser necesario presentará el proyecto al comité de ética en investigación, así como, al directorio para el trámite de los permisos respectivos.</a:t>
            </a:r>
            <a:endParaRPr>
              <a:solidFill>
                <a:srgbClr val="212121"/>
              </a:solidFill>
              <a:latin typeface="Calibri"/>
              <a:ea typeface="Calibri"/>
              <a:cs typeface="Calibri"/>
              <a:sym typeface="Calibri"/>
            </a:endParaRPr>
          </a:p>
          <a:p>
            <a:pPr indent="0" lvl="0" marL="0" rtl="0" algn="l">
              <a:spcBef>
                <a:spcPts val="1000"/>
              </a:spcBef>
              <a:spcAft>
                <a:spcPts val="0"/>
              </a:spcAft>
              <a:buNone/>
            </a:pPr>
            <a:r>
              <a:t/>
            </a:r>
            <a:endParaRPr/>
          </a:p>
        </p:txBody>
      </p:sp>
      <p:pic>
        <p:nvPicPr>
          <p:cNvPr id="147" name="Google Shape;147;g35c0fcd0c00_0_25"/>
          <p:cNvPicPr preferRelativeResize="0"/>
          <p:nvPr/>
        </p:nvPicPr>
        <p:blipFill>
          <a:blip r:embed="rId3">
            <a:alphaModFix/>
          </a:blip>
          <a:stretch>
            <a:fillRect/>
          </a:stretch>
        </p:blipFill>
        <p:spPr>
          <a:xfrm>
            <a:off x="10561088" y="5370826"/>
            <a:ext cx="1630912" cy="132555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g35c0fcd0c00_0_30"/>
          <p:cNvSpPr txBox="1"/>
          <p:nvPr>
            <p:ph idx="1" type="body"/>
          </p:nvPr>
        </p:nvSpPr>
        <p:spPr>
          <a:xfrm>
            <a:off x="740225" y="1022250"/>
            <a:ext cx="10515600" cy="4351200"/>
          </a:xfrm>
          <a:prstGeom prst="rect">
            <a:avLst/>
          </a:prstGeom>
        </p:spPr>
        <p:txBody>
          <a:bodyPr anchorCtr="0" anchor="t" bIns="45700" lIns="91425" spcFirstLastPara="1" rIns="91425" wrap="square" tIns="45700">
            <a:normAutofit/>
          </a:bodyPr>
          <a:lstStyle/>
          <a:p>
            <a:pPr indent="-361950" lvl="0" marL="457200" rtl="0" algn="just">
              <a:lnSpc>
                <a:spcPct val="150000"/>
              </a:lnSpc>
              <a:spcBef>
                <a:spcPts val="0"/>
              </a:spcBef>
              <a:spcAft>
                <a:spcPts val="0"/>
              </a:spcAft>
              <a:buClr>
                <a:srgbClr val="212121"/>
              </a:buClr>
              <a:buSzPts val="2100"/>
              <a:buFont typeface="Calibri"/>
              <a:buChar char="●"/>
            </a:pPr>
            <a:r>
              <a:rPr b="1" lang="es-AR" sz="2100">
                <a:solidFill>
                  <a:srgbClr val="212121"/>
                </a:solidFill>
                <a:latin typeface="Calibri"/>
                <a:ea typeface="Calibri"/>
                <a:cs typeface="Calibri"/>
                <a:sym typeface="Calibri"/>
              </a:rPr>
              <a:t>Recolección de la información:</a:t>
            </a:r>
            <a:endParaRPr b="1" sz="2100">
              <a:solidFill>
                <a:srgbClr val="212121"/>
              </a:solidFill>
              <a:latin typeface="Calibri"/>
              <a:ea typeface="Calibri"/>
              <a:cs typeface="Calibri"/>
              <a:sym typeface="Calibri"/>
            </a:endParaRPr>
          </a:p>
          <a:p>
            <a:pPr indent="0" lvl="0" marL="0" rtl="0" algn="just">
              <a:lnSpc>
                <a:spcPct val="150000"/>
              </a:lnSpc>
              <a:spcBef>
                <a:spcPts val="0"/>
              </a:spcBef>
              <a:spcAft>
                <a:spcPts val="0"/>
              </a:spcAft>
              <a:buNone/>
            </a:pPr>
            <a:r>
              <a:rPr lang="es-AR" sz="2100">
                <a:solidFill>
                  <a:srgbClr val="212121"/>
                </a:solidFill>
                <a:latin typeface="Calibri"/>
                <a:ea typeface="Calibri"/>
                <a:cs typeface="Calibri"/>
                <a:sym typeface="Calibri"/>
              </a:rPr>
              <a:t>Se compartirá una base de datos elaborada en base a los objetivos del estudio en la hoja de cálculo Microsoft Excel versión 2019 para una mayor compatibilidad con los sistemas operativos utilizados por los investigadores de los diferentes centros. Se compartirá la ficha de datos y el libro de códigos para la recolección de datos a cada investigador principal de cada centro. Se brindará una asesoría general y personalizada a quien lo solicite para la gestión y recolección de los datos en cada centro</a:t>
            </a:r>
            <a:endParaRPr sz="3400">
              <a:latin typeface="Calibri"/>
              <a:ea typeface="Calibri"/>
              <a:cs typeface="Calibri"/>
              <a:sym typeface="Calibri"/>
            </a:endParaRPr>
          </a:p>
        </p:txBody>
      </p:sp>
      <p:pic>
        <p:nvPicPr>
          <p:cNvPr id="153" name="Google Shape;153;g35c0fcd0c00_0_30"/>
          <p:cNvPicPr preferRelativeResize="0"/>
          <p:nvPr/>
        </p:nvPicPr>
        <p:blipFill>
          <a:blip r:embed="rId3">
            <a:alphaModFix/>
          </a:blip>
          <a:stretch>
            <a:fillRect/>
          </a:stretch>
        </p:blipFill>
        <p:spPr>
          <a:xfrm>
            <a:off x="10561088" y="5370826"/>
            <a:ext cx="1630912" cy="13255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g3648a7c60cc_0_10"/>
          <p:cNvSpPr txBox="1"/>
          <p:nvPr>
            <p:ph idx="1" type="body"/>
          </p:nvPr>
        </p:nvSpPr>
        <p:spPr>
          <a:xfrm>
            <a:off x="740225" y="295775"/>
            <a:ext cx="10515600" cy="6336300"/>
          </a:xfrm>
          <a:prstGeom prst="rect">
            <a:avLst/>
          </a:prstGeom>
        </p:spPr>
        <p:txBody>
          <a:bodyPr anchorCtr="0" anchor="t" bIns="45700" lIns="91425" spcFirstLastPara="1" rIns="91425" wrap="square" tIns="45700">
            <a:noAutofit/>
          </a:bodyPr>
          <a:lstStyle/>
          <a:p>
            <a:pPr indent="0" lvl="0" marL="0" rtl="0" algn="just">
              <a:lnSpc>
                <a:spcPct val="130000"/>
              </a:lnSpc>
              <a:spcBef>
                <a:spcPts val="1000"/>
              </a:spcBef>
              <a:spcAft>
                <a:spcPts val="0"/>
              </a:spcAft>
              <a:buClr>
                <a:schemeClr val="dk1"/>
              </a:buClr>
              <a:buSzPts val="935"/>
              <a:buFont typeface="Arial"/>
              <a:buNone/>
            </a:pPr>
            <a:r>
              <a:rPr b="1" lang="es-AR" sz="1752">
                <a:latin typeface="Calibri"/>
                <a:ea typeface="Calibri"/>
                <a:cs typeface="Calibri"/>
                <a:sym typeface="Calibri"/>
              </a:rPr>
              <a:t>Definiciones:</a:t>
            </a:r>
            <a:endParaRPr b="1" sz="1752">
              <a:latin typeface="Calibri"/>
              <a:ea typeface="Calibri"/>
              <a:cs typeface="Calibri"/>
              <a:sym typeface="Calibri"/>
            </a:endParaRPr>
          </a:p>
          <a:p>
            <a:pPr indent="-339895" lvl="0" marL="457200" rtl="0" algn="just">
              <a:lnSpc>
                <a:spcPct val="130000"/>
              </a:lnSpc>
              <a:spcBef>
                <a:spcPts val="1000"/>
              </a:spcBef>
              <a:spcAft>
                <a:spcPts val="0"/>
              </a:spcAft>
              <a:buSzPts val="1753"/>
              <a:buFont typeface="Calibri"/>
              <a:buChar char="●"/>
            </a:pPr>
            <a:r>
              <a:rPr lang="es-AR" sz="1752">
                <a:latin typeface="Calibri"/>
                <a:ea typeface="Calibri"/>
                <a:cs typeface="Calibri"/>
                <a:sym typeface="Calibri"/>
              </a:rPr>
              <a:t>Evaluación de Respuesta, luego del uso de ICP</a:t>
            </a:r>
            <a:endParaRPr sz="1752">
              <a:latin typeface="Calibri"/>
              <a:ea typeface="Calibri"/>
              <a:cs typeface="Calibri"/>
              <a:sym typeface="Calibri"/>
            </a:endParaRPr>
          </a:p>
          <a:p>
            <a:pPr indent="-339895" lvl="1" marL="914400" rtl="0" algn="just">
              <a:lnSpc>
                <a:spcPct val="130000"/>
              </a:lnSpc>
              <a:spcBef>
                <a:spcPts val="0"/>
              </a:spcBef>
              <a:spcAft>
                <a:spcPts val="0"/>
              </a:spcAft>
              <a:buSzPts val="1753"/>
              <a:buFont typeface="Calibri"/>
              <a:buChar char="o"/>
            </a:pPr>
            <a:r>
              <a:rPr lang="es-AR" sz="1752">
                <a:latin typeface="Calibri"/>
                <a:ea typeface="Calibri"/>
                <a:cs typeface="Calibri"/>
                <a:sym typeface="Calibri"/>
              </a:rPr>
              <a:t>ORR (Tasa de Respuesta Global): Según criterios de Lugano /Rta con TAC en caso de no contar con PET-TC . Proporción de pacientes con RC + Respuesta Parcial (RP).</a:t>
            </a:r>
            <a:endParaRPr sz="1752">
              <a:latin typeface="Calibri"/>
              <a:ea typeface="Calibri"/>
              <a:cs typeface="Calibri"/>
              <a:sym typeface="Calibri"/>
            </a:endParaRPr>
          </a:p>
          <a:p>
            <a:pPr indent="-339895" lvl="1" marL="914400" rtl="0" algn="just">
              <a:lnSpc>
                <a:spcPct val="130000"/>
              </a:lnSpc>
              <a:spcBef>
                <a:spcPts val="0"/>
              </a:spcBef>
              <a:spcAft>
                <a:spcPts val="0"/>
              </a:spcAft>
              <a:buSzPts val="1753"/>
              <a:buFont typeface="Calibri"/>
              <a:buChar char="o"/>
            </a:pPr>
            <a:r>
              <a:rPr lang="es-AR" sz="1752">
                <a:latin typeface="Calibri"/>
                <a:ea typeface="Calibri"/>
                <a:cs typeface="Calibri"/>
                <a:sym typeface="Calibri"/>
              </a:rPr>
              <a:t>RC (Respuesta Completa): Según criterios de Lugano /Rta con TAC en caso de no contar con PET-TC. Desaparición de todas las lesiones en PET/TC + examen físico.</a:t>
            </a:r>
            <a:endParaRPr sz="1752">
              <a:latin typeface="Calibri"/>
              <a:ea typeface="Calibri"/>
              <a:cs typeface="Calibri"/>
              <a:sym typeface="Calibri"/>
            </a:endParaRPr>
          </a:p>
          <a:p>
            <a:pPr indent="-339895" lvl="0" marL="457200" rtl="0" algn="just">
              <a:lnSpc>
                <a:spcPct val="130000"/>
              </a:lnSpc>
              <a:spcBef>
                <a:spcPts val="0"/>
              </a:spcBef>
              <a:spcAft>
                <a:spcPts val="0"/>
              </a:spcAft>
              <a:buSzPts val="1753"/>
              <a:buFont typeface="Calibri"/>
              <a:buChar char="●"/>
            </a:pPr>
            <a:r>
              <a:rPr lang="es-AR" sz="1752">
                <a:latin typeface="Calibri"/>
                <a:ea typeface="Calibri"/>
                <a:cs typeface="Calibri"/>
                <a:sym typeface="Calibri"/>
              </a:rPr>
              <a:t>Momento de Evaluación:</a:t>
            </a:r>
            <a:endParaRPr sz="1752">
              <a:latin typeface="Calibri"/>
              <a:ea typeface="Calibri"/>
              <a:cs typeface="Calibri"/>
              <a:sym typeface="Calibri"/>
            </a:endParaRPr>
          </a:p>
          <a:p>
            <a:pPr indent="-339895" lvl="1" marL="914400" rtl="0" algn="just">
              <a:lnSpc>
                <a:spcPct val="130000"/>
              </a:lnSpc>
              <a:spcBef>
                <a:spcPts val="0"/>
              </a:spcBef>
              <a:spcAft>
                <a:spcPts val="0"/>
              </a:spcAft>
              <a:buSzPts val="1753"/>
              <a:buFont typeface="Calibri"/>
              <a:buChar char="o"/>
            </a:pPr>
            <a:r>
              <a:rPr lang="es-AR" sz="1752">
                <a:latin typeface="Calibri"/>
                <a:ea typeface="Calibri"/>
                <a:cs typeface="Calibri"/>
                <a:sym typeface="Calibri"/>
              </a:rPr>
              <a:t>Primaria: A los 3, 12 y 24 meses post-inicio de PD-1. Reporte de EA. </a:t>
            </a:r>
            <a:endParaRPr sz="1752">
              <a:latin typeface="Calibri"/>
              <a:ea typeface="Calibri"/>
              <a:cs typeface="Calibri"/>
              <a:sym typeface="Calibri"/>
            </a:endParaRPr>
          </a:p>
          <a:p>
            <a:pPr indent="-339895" lvl="1" marL="914400" rtl="0" algn="just">
              <a:lnSpc>
                <a:spcPct val="130000"/>
              </a:lnSpc>
              <a:spcBef>
                <a:spcPts val="0"/>
              </a:spcBef>
              <a:spcAft>
                <a:spcPts val="0"/>
              </a:spcAft>
              <a:buSzPts val="1753"/>
              <a:buFont typeface="Calibri"/>
              <a:buChar char="o"/>
            </a:pPr>
            <a:r>
              <a:rPr lang="es-AR" sz="1752">
                <a:latin typeface="Calibri"/>
                <a:ea typeface="Calibri"/>
                <a:cs typeface="Calibri"/>
                <a:sym typeface="Calibri"/>
              </a:rPr>
              <a:t>Secundaria: Cada 6 meses hasta progresión o muerte.Reporte a largo plazo.</a:t>
            </a:r>
            <a:endParaRPr sz="1752">
              <a:latin typeface="Calibri"/>
              <a:ea typeface="Calibri"/>
              <a:cs typeface="Calibri"/>
              <a:sym typeface="Calibri"/>
            </a:endParaRPr>
          </a:p>
          <a:p>
            <a:pPr indent="-339895" lvl="0" marL="457200" rtl="0" algn="just">
              <a:lnSpc>
                <a:spcPct val="130000"/>
              </a:lnSpc>
              <a:spcBef>
                <a:spcPts val="0"/>
              </a:spcBef>
              <a:spcAft>
                <a:spcPts val="0"/>
              </a:spcAft>
              <a:buSzPts val="1753"/>
              <a:buFont typeface="Calibri"/>
              <a:buChar char="●"/>
            </a:pPr>
            <a:r>
              <a:rPr lang="es-AR" sz="1752">
                <a:latin typeface="Calibri"/>
                <a:ea typeface="Calibri"/>
                <a:cs typeface="Calibri"/>
                <a:sym typeface="Calibri"/>
              </a:rPr>
              <a:t>Seguimiento (tiempo al evento):</a:t>
            </a:r>
            <a:endParaRPr sz="1752">
              <a:latin typeface="Calibri"/>
              <a:ea typeface="Calibri"/>
              <a:cs typeface="Calibri"/>
              <a:sym typeface="Calibri"/>
            </a:endParaRPr>
          </a:p>
          <a:p>
            <a:pPr indent="-339895" lvl="1" marL="914400" rtl="0" algn="just">
              <a:lnSpc>
                <a:spcPct val="130000"/>
              </a:lnSpc>
              <a:spcBef>
                <a:spcPts val="0"/>
              </a:spcBef>
              <a:spcAft>
                <a:spcPts val="0"/>
              </a:spcAft>
              <a:buSzPts val="1753"/>
              <a:buFont typeface="Calibri"/>
              <a:buChar char="o"/>
            </a:pPr>
            <a:r>
              <a:rPr lang="es-AR" sz="1752">
                <a:latin typeface="Calibri"/>
                <a:ea typeface="Calibri"/>
                <a:cs typeface="Calibri"/>
                <a:sym typeface="Calibri"/>
              </a:rPr>
              <a:t>SLP (Supervivencia Libre de Progresión):</a:t>
            </a:r>
            <a:endParaRPr sz="1752">
              <a:latin typeface="Calibri"/>
              <a:ea typeface="Calibri"/>
              <a:cs typeface="Calibri"/>
              <a:sym typeface="Calibri"/>
            </a:endParaRPr>
          </a:p>
          <a:p>
            <a:pPr indent="-339895" lvl="2" marL="1371600" rtl="0" algn="just">
              <a:lnSpc>
                <a:spcPct val="130000"/>
              </a:lnSpc>
              <a:spcBef>
                <a:spcPts val="0"/>
              </a:spcBef>
              <a:spcAft>
                <a:spcPts val="0"/>
              </a:spcAft>
              <a:buSzPts val="1753"/>
              <a:buFont typeface="Calibri"/>
              <a:buChar char="▪"/>
            </a:pPr>
            <a:r>
              <a:rPr lang="es-AR" sz="1752">
                <a:latin typeface="Calibri"/>
                <a:ea typeface="Calibri"/>
                <a:cs typeface="Calibri"/>
                <a:sym typeface="Calibri"/>
              </a:rPr>
              <a:t>Tiempo desde inicio de PD-1 hasta progresión radiológica/clínica o muerte por LH.</a:t>
            </a:r>
            <a:endParaRPr sz="1752">
              <a:latin typeface="Calibri"/>
              <a:ea typeface="Calibri"/>
              <a:cs typeface="Calibri"/>
              <a:sym typeface="Calibri"/>
            </a:endParaRPr>
          </a:p>
          <a:p>
            <a:pPr indent="-339895" lvl="3" marL="1828800" rtl="0" algn="just">
              <a:lnSpc>
                <a:spcPct val="130000"/>
              </a:lnSpc>
              <a:spcBef>
                <a:spcPts val="0"/>
              </a:spcBef>
              <a:spcAft>
                <a:spcPts val="0"/>
              </a:spcAft>
              <a:buSzPts val="1753"/>
              <a:buFont typeface="Calibri"/>
              <a:buChar char="●"/>
            </a:pPr>
            <a:r>
              <a:rPr lang="es-AR" sz="1752">
                <a:latin typeface="Calibri"/>
                <a:ea typeface="Calibri"/>
                <a:cs typeface="Calibri"/>
                <a:sym typeface="Calibri"/>
              </a:rPr>
              <a:t>Registro de fecha de PD mediante imágenes (PET/TC) o criterios clínicos (ej: reaparición de síntomas B).</a:t>
            </a:r>
            <a:endParaRPr sz="1752">
              <a:latin typeface="Calibri"/>
              <a:ea typeface="Calibri"/>
              <a:cs typeface="Calibri"/>
              <a:sym typeface="Calibri"/>
            </a:endParaRPr>
          </a:p>
          <a:p>
            <a:pPr indent="-339895" lvl="2" marL="1371600" rtl="0" algn="just">
              <a:lnSpc>
                <a:spcPct val="130000"/>
              </a:lnSpc>
              <a:spcBef>
                <a:spcPts val="0"/>
              </a:spcBef>
              <a:spcAft>
                <a:spcPts val="0"/>
              </a:spcAft>
              <a:buSzPts val="1753"/>
              <a:buFont typeface="Calibri"/>
              <a:buChar char="▪"/>
            </a:pPr>
            <a:r>
              <a:rPr lang="es-AR" sz="1752">
                <a:latin typeface="Calibri"/>
                <a:ea typeface="Calibri"/>
                <a:cs typeface="Calibri"/>
                <a:sym typeface="Calibri"/>
              </a:rPr>
              <a:t>SG (Supervivencia Global):</a:t>
            </a:r>
            <a:endParaRPr sz="1752">
              <a:latin typeface="Calibri"/>
              <a:ea typeface="Calibri"/>
              <a:cs typeface="Calibri"/>
              <a:sym typeface="Calibri"/>
            </a:endParaRPr>
          </a:p>
          <a:p>
            <a:pPr indent="-339895" lvl="3" marL="1828800" rtl="0" algn="just">
              <a:lnSpc>
                <a:spcPct val="130000"/>
              </a:lnSpc>
              <a:spcBef>
                <a:spcPts val="0"/>
              </a:spcBef>
              <a:spcAft>
                <a:spcPts val="0"/>
              </a:spcAft>
              <a:buSzPts val="1753"/>
              <a:buFont typeface="Calibri"/>
              <a:buChar char="●"/>
            </a:pPr>
            <a:r>
              <a:rPr lang="es-AR" sz="1752">
                <a:latin typeface="Calibri"/>
                <a:ea typeface="Calibri"/>
                <a:cs typeface="Calibri"/>
                <a:sym typeface="Calibri"/>
              </a:rPr>
              <a:t>Tiempo desde diagnóstico hasta muerte por cualquier causa.</a:t>
            </a:r>
            <a:endParaRPr sz="1752">
              <a:latin typeface="Calibri"/>
              <a:ea typeface="Calibri"/>
              <a:cs typeface="Calibri"/>
              <a:sym typeface="Calibri"/>
            </a:endParaRPr>
          </a:p>
          <a:p>
            <a:pPr indent="-339895" lvl="3" marL="1828800" rtl="0" algn="just">
              <a:lnSpc>
                <a:spcPct val="130000"/>
              </a:lnSpc>
              <a:spcBef>
                <a:spcPts val="0"/>
              </a:spcBef>
              <a:spcAft>
                <a:spcPts val="0"/>
              </a:spcAft>
              <a:buSzPts val="1753"/>
              <a:buFont typeface="Calibri"/>
              <a:buChar char="●"/>
            </a:pPr>
            <a:r>
              <a:rPr lang="es-AR" sz="1752">
                <a:latin typeface="Calibri"/>
                <a:ea typeface="Calibri"/>
                <a:cs typeface="Calibri"/>
                <a:sym typeface="Calibri"/>
              </a:rPr>
              <a:t>Fuentes: Certificado de defunción + confirmación por oncólogo tratante.</a:t>
            </a:r>
            <a:endParaRPr sz="1752">
              <a:latin typeface="Calibri"/>
              <a:ea typeface="Calibri"/>
              <a:cs typeface="Calibri"/>
              <a:sym typeface="Calibri"/>
            </a:endParaRPr>
          </a:p>
          <a:p>
            <a:pPr indent="-294322" lvl="2" marL="1371600" rtl="0" algn="just">
              <a:lnSpc>
                <a:spcPct val="130000"/>
              </a:lnSpc>
              <a:spcBef>
                <a:spcPts val="600"/>
              </a:spcBef>
              <a:spcAft>
                <a:spcPts val="0"/>
              </a:spcAft>
              <a:buSzPts val="1035"/>
              <a:buFont typeface="Calibri"/>
              <a:buChar char="▪"/>
            </a:pPr>
            <a:r>
              <a:t/>
            </a:r>
            <a:endParaRPr sz="1035">
              <a:latin typeface="Calibri"/>
              <a:ea typeface="Calibri"/>
              <a:cs typeface="Calibri"/>
              <a:sym typeface="Calibri"/>
            </a:endParaRPr>
          </a:p>
          <a:p>
            <a:pPr indent="0" lvl="0" marL="0" rtl="0" algn="just">
              <a:lnSpc>
                <a:spcPct val="130000"/>
              </a:lnSpc>
              <a:spcBef>
                <a:spcPts val="0"/>
              </a:spcBef>
              <a:spcAft>
                <a:spcPts val="0"/>
              </a:spcAft>
              <a:buSzPts val="935"/>
              <a:buNone/>
            </a:pPr>
            <a:r>
              <a:t/>
            </a:r>
            <a:endParaRPr b="1" sz="1885">
              <a:solidFill>
                <a:srgbClr val="212121"/>
              </a:solidFill>
              <a:latin typeface="Calibri"/>
              <a:ea typeface="Calibri"/>
              <a:cs typeface="Calibri"/>
              <a:sym typeface="Calibri"/>
            </a:endParaRPr>
          </a:p>
        </p:txBody>
      </p:sp>
      <p:pic>
        <p:nvPicPr>
          <p:cNvPr id="159" name="Google Shape;159;g3648a7c60cc_0_10"/>
          <p:cNvPicPr preferRelativeResize="0"/>
          <p:nvPr/>
        </p:nvPicPr>
        <p:blipFill>
          <a:blip r:embed="rId3">
            <a:alphaModFix/>
          </a:blip>
          <a:stretch>
            <a:fillRect/>
          </a:stretch>
        </p:blipFill>
        <p:spPr>
          <a:xfrm>
            <a:off x="10561088" y="5370826"/>
            <a:ext cx="1630912" cy="132555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g35c0fcd0c00_0_35"/>
          <p:cNvSpPr txBox="1"/>
          <p:nvPr>
            <p:ph idx="1" type="body"/>
          </p:nvPr>
        </p:nvSpPr>
        <p:spPr>
          <a:xfrm>
            <a:off x="838200" y="1825625"/>
            <a:ext cx="10515600" cy="4351200"/>
          </a:xfrm>
          <a:prstGeom prst="rect">
            <a:avLst/>
          </a:prstGeom>
        </p:spPr>
        <p:txBody>
          <a:bodyPr anchorCtr="0" anchor="t" bIns="45700" lIns="91425" spcFirstLastPara="1" rIns="91425" wrap="square" tIns="45700">
            <a:normAutofit/>
          </a:bodyPr>
          <a:lstStyle/>
          <a:p>
            <a:pPr indent="0" lvl="0" marL="0" rtl="0" algn="just">
              <a:lnSpc>
                <a:spcPct val="150000"/>
              </a:lnSpc>
              <a:spcBef>
                <a:spcPts val="1000"/>
              </a:spcBef>
              <a:spcAft>
                <a:spcPts val="0"/>
              </a:spcAft>
              <a:buClr>
                <a:schemeClr val="dk1"/>
              </a:buClr>
              <a:buSzPts val="1100"/>
              <a:buFont typeface="Arial"/>
              <a:buNone/>
            </a:pPr>
            <a:r>
              <a:rPr b="1" lang="es-AR" sz="1900">
                <a:latin typeface="Calibri"/>
                <a:ea typeface="Calibri"/>
                <a:cs typeface="Calibri"/>
                <a:sym typeface="Calibri"/>
              </a:rPr>
              <a:t>Seguridad</a:t>
            </a:r>
            <a:endParaRPr b="1" sz="1900">
              <a:latin typeface="Calibri"/>
              <a:ea typeface="Calibri"/>
              <a:cs typeface="Calibri"/>
              <a:sym typeface="Calibri"/>
            </a:endParaRPr>
          </a:p>
          <a:p>
            <a:pPr indent="0" lvl="0" marL="0" rtl="0" algn="just">
              <a:lnSpc>
                <a:spcPct val="150000"/>
              </a:lnSpc>
              <a:spcBef>
                <a:spcPts val="1000"/>
              </a:spcBef>
              <a:spcAft>
                <a:spcPts val="600"/>
              </a:spcAft>
              <a:buClr>
                <a:schemeClr val="dk1"/>
              </a:buClr>
              <a:buSzPts val="1100"/>
              <a:buFont typeface="Arial"/>
              <a:buNone/>
            </a:pPr>
            <a:r>
              <a:rPr lang="es-AR" sz="1900">
                <a:latin typeface="Calibri"/>
                <a:ea typeface="Calibri"/>
                <a:cs typeface="Calibri"/>
                <a:sym typeface="Calibri"/>
              </a:rPr>
              <a:t>Se registrarán los eventos adversos relacionados con el tratamiento, centrándonos en la presentación de Reacciones adversas según CTCAE en su versión 4. Se informará sobre la seguridad en términos de la frecuencia y severidad de los efectos adversos.</a:t>
            </a:r>
            <a:endParaRPr sz="3600">
              <a:latin typeface="Calibri"/>
              <a:ea typeface="Calibri"/>
              <a:cs typeface="Calibri"/>
              <a:sym typeface="Calibri"/>
            </a:endParaRPr>
          </a:p>
        </p:txBody>
      </p:sp>
      <p:pic>
        <p:nvPicPr>
          <p:cNvPr id="165" name="Google Shape;165;g35c0fcd0c00_0_35"/>
          <p:cNvPicPr preferRelativeResize="0"/>
          <p:nvPr/>
        </p:nvPicPr>
        <p:blipFill>
          <a:blip r:embed="rId3">
            <a:alphaModFix/>
          </a:blip>
          <a:stretch>
            <a:fillRect/>
          </a:stretch>
        </p:blipFill>
        <p:spPr>
          <a:xfrm>
            <a:off x="10561088" y="5370826"/>
            <a:ext cx="1630912" cy="132555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g35c0fcd0c00_0_40"/>
          <p:cNvSpPr txBox="1"/>
          <p:nvPr>
            <p:ph idx="1" type="body"/>
          </p:nvPr>
        </p:nvSpPr>
        <p:spPr>
          <a:xfrm>
            <a:off x="838200" y="1825625"/>
            <a:ext cx="10515600" cy="4351200"/>
          </a:xfrm>
          <a:prstGeom prst="rect">
            <a:avLst/>
          </a:prstGeom>
        </p:spPr>
        <p:txBody>
          <a:bodyPr anchorCtr="0" anchor="t" bIns="45700" lIns="91425" spcFirstLastPara="1" rIns="91425" wrap="square" tIns="45700">
            <a:normAutofit/>
          </a:bodyPr>
          <a:lstStyle/>
          <a:p>
            <a:pPr indent="0" lvl="0" marL="0" rtl="0" algn="l">
              <a:spcBef>
                <a:spcPts val="1000"/>
              </a:spcBef>
              <a:spcAft>
                <a:spcPts val="0"/>
              </a:spcAft>
              <a:buNone/>
            </a:pPr>
            <a:r>
              <a:rPr b="1" lang="es-AR" sz="3100">
                <a:latin typeface="Play"/>
                <a:ea typeface="Play"/>
                <a:cs typeface="Play"/>
                <a:sym typeface="Play"/>
              </a:rPr>
              <a:t>¡Muchas gracias!</a:t>
            </a:r>
            <a:endParaRPr b="1" sz="3100">
              <a:latin typeface="Play"/>
              <a:ea typeface="Play"/>
              <a:cs typeface="Play"/>
              <a:sym typeface="Play"/>
            </a:endParaRPr>
          </a:p>
        </p:txBody>
      </p:sp>
      <p:pic>
        <p:nvPicPr>
          <p:cNvPr id="171" name="Google Shape;171;g35c0fcd0c00_0_40"/>
          <p:cNvPicPr preferRelativeResize="0"/>
          <p:nvPr/>
        </p:nvPicPr>
        <p:blipFill>
          <a:blip r:embed="rId3">
            <a:alphaModFix/>
          </a:blip>
          <a:stretch>
            <a:fillRect/>
          </a:stretch>
        </p:blipFill>
        <p:spPr>
          <a:xfrm>
            <a:off x="10561088" y="5370826"/>
            <a:ext cx="1630912" cy="132555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Tema d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2024-08-07T22:40:57Z</dcterms:created>
  <dc:creator>Usuario</dc:creator>
</cp:coreProperties>
</file>