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6"/>
  </p:notesMasterIdLst>
  <p:sldIdLst>
    <p:sldId id="269" r:id="rId5"/>
  </p:sldIdLst>
  <p:sldSz cx="9944100" cy="774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0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78F"/>
    <a:srgbClr val="B32317"/>
    <a:srgbClr val="D0CECE"/>
    <a:srgbClr val="39B54A"/>
    <a:srgbClr val="FFFFFF"/>
    <a:srgbClr val="F79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12"/>
    <p:restoredTop sz="92435"/>
  </p:normalViewPr>
  <p:slideViewPr>
    <p:cSldViewPr snapToGrid="0" showGuides="1">
      <p:cViewPr varScale="1">
        <p:scale>
          <a:sx n="98" d="100"/>
          <a:sy n="98" d="100"/>
        </p:scale>
        <p:origin x="2328" y="192"/>
      </p:cViewPr>
      <p:guideLst>
        <p:guide orient="horz" pos="2440"/>
        <p:guide pos="313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52" d="100"/>
          <a:sy n="152" d="100"/>
        </p:scale>
        <p:origin x="27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0153-2E83-074B-A721-6F218BA79E31}" type="datetimeFigureOut">
              <a:rPr lang="en-US" smtClean="0"/>
              <a:t>7/21/26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7800" y="1143000"/>
            <a:ext cx="3962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31965-CA1C-6740-8E41-0F64B9D123B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2-Point Visual Abstract Template #1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CEE1C-0958-AC45-9283-77308252B8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8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808" y="1267854"/>
            <a:ext cx="8452485" cy="2697104"/>
          </a:xfrm>
        </p:spPr>
        <p:txBody>
          <a:bodyPr anchor="b"/>
          <a:lstStyle>
            <a:lvl1pPr algn="ctr">
              <a:defRPr sz="652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013" y="4068969"/>
            <a:ext cx="7458075" cy="1870398"/>
          </a:xfrm>
        </p:spPr>
        <p:txBody>
          <a:bodyPr/>
          <a:lstStyle>
            <a:lvl1pPr marL="0" indent="0" algn="ctr">
              <a:buNone/>
              <a:defRPr sz="2610"/>
            </a:lvl1pPr>
            <a:lvl2pPr marL="497205" indent="0" algn="ctr">
              <a:buNone/>
              <a:defRPr sz="2175"/>
            </a:lvl2pPr>
            <a:lvl3pPr marL="994410" indent="0" algn="ctr">
              <a:buNone/>
              <a:defRPr sz="1958"/>
            </a:lvl3pPr>
            <a:lvl4pPr marL="1491615" indent="0" algn="ctr">
              <a:buNone/>
              <a:defRPr sz="1740"/>
            </a:lvl4pPr>
            <a:lvl5pPr marL="1988820" indent="0" algn="ctr">
              <a:buNone/>
              <a:defRPr sz="1740"/>
            </a:lvl5pPr>
            <a:lvl6pPr marL="2486025" indent="0" algn="ctr">
              <a:buNone/>
              <a:defRPr sz="1740"/>
            </a:lvl6pPr>
            <a:lvl7pPr marL="2983230" indent="0" algn="ctr">
              <a:buNone/>
              <a:defRPr sz="1740"/>
            </a:lvl7pPr>
            <a:lvl8pPr marL="3480435" indent="0" algn="ctr">
              <a:buNone/>
              <a:defRPr sz="1740"/>
            </a:lvl8pPr>
            <a:lvl9pPr marL="3977640" indent="0" algn="ctr">
              <a:buNone/>
              <a:defRPr sz="17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0191-7D6C-8E49-AD30-A7BB1F3C3062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3295-1CA2-5D44-BD88-B0D24FA0DC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26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0" userDrawn="1">
          <p15:clr>
            <a:srgbClr val="FBAE40"/>
          </p15:clr>
        </p15:guide>
        <p15:guide id="2" pos="31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657" y="72000"/>
            <a:ext cx="8576786" cy="72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657" y="848020"/>
            <a:ext cx="8576786" cy="630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0191-7D6C-8E49-AD30-A7BB1F3C3062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E3295-1CA2-5D44-BD88-B0D24FA0DC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Point Visual Abstract Layou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275469"/>
            <a:ext cx="8640000" cy="826405"/>
          </a:xfrm>
          <a:solidFill>
            <a:srgbClr val="C00000"/>
          </a:solidFill>
          <a:ln w="19050">
            <a:solidFill>
              <a:srgbClr val="C00000"/>
            </a:solidFill>
          </a:ln>
        </p:spPr>
        <p:txBody>
          <a:bodyPr>
            <a:normAutofit/>
          </a:bodyPr>
          <a:lstStyle>
            <a:lvl1pPr algn="ctr">
              <a:defRPr sz="1722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Click to Insert a Non-Assertive, Capitalized Title That Defines the Topic in</a:t>
            </a:r>
            <a:br>
              <a:rPr lang="en-US" noProof="0" dirty="0"/>
            </a:br>
            <a:r>
              <a:rPr lang="en-US" noProof="0" dirty="0"/>
              <a:t>Plain Language for the Average Audience of the Journal (Arial Bold 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152000"/>
            <a:ext cx="8640000" cy="4860000"/>
          </a:xfr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339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C8396C9-55D0-47E3-0A4C-3B0883298FF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52053" y="6059976"/>
            <a:ext cx="8640000" cy="964140"/>
          </a:xfrm>
          <a:solidFill>
            <a:schemeClr val="accent1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2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9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58246" marR="0" lvl="0" indent="-258246" algn="l" defTabSz="1032983" rtl="0" eaLnBrk="1" fontAlgn="auto" latinLnBrk="0" hangingPunct="1">
              <a:lnSpc>
                <a:spcPct val="90000"/>
              </a:lnSpc>
              <a:spcBef>
                <a:spcPts val="113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1-2 Key Points (Bold font Arial 18)</a:t>
            </a:r>
          </a:p>
          <a:p>
            <a:pPr marL="258246" marR="0" lvl="0" indent="-258246" algn="l" defTabSz="1032983" rtl="0" eaLnBrk="1" fontAlgn="auto" latinLnBrk="0" hangingPunct="1">
              <a:lnSpc>
                <a:spcPct val="90000"/>
              </a:lnSpc>
              <a:spcBef>
                <a:spcPts val="113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Ref: First Author et al</a:t>
            </a:r>
            <a:r>
              <a:rPr lang="en-US" noProof="0"/>
              <a:t>, DOI</a:t>
            </a:r>
            <a:r>
              <a:rPr lang="en-US" noProof="0" dirty="0"/>
              <a:t>, PMID (Arial 16 italics)</a:t>
            </a:r>
          </a:p>
          <a:p>
            <a:pPr marL="258246" marR="0" lvl="0" indent="-258246" algn="l" defTabSz="1032983" rtl="0" eaLnBrk="1" fontAlgn="auto" latinLnBrk="0" hangingPunct="1">
              <a:lnSpc>
                <a:spcPct val="90000"/>
              </a:lnSpc>
              <a:spcBef>
                <a:spcPts val="113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43986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40" userDrawn="1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952" y="516467"/>
            <a:ext cx="3207231" cy="1807633"/>
          </a:xfrm>
        </p:spPr>
        <p:txBody>
          <a:bodyPr anchor="b"/>
          <a:lstStyle>
            <a:lvl1pPr>
              <a:defRPr sz="3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27538" y="1115426"/>
            <a:ext cx="5034201" cy="5505391"/>
          </a:xfrm>
        </p:spPr>
        <p:txBody>
          <a:bodyPr anchor="t"/>
          <a:lstStyle>
            <a:lvl1pPr marL="0" indent="0">
              <a:buNone/>
              <a:defRPr sz="3480"/>
            </a:lvl1pPr>
            <a:lvl2pPr marL="497205" indent="0">
              <a:buNone/>
              <a:defRPr sz="3045"/>
            </a:lvl2pPr>
            <a:lvl3pPr marL="994410" indent="0">
              <a:buNone/>
              <a:defRPr sz="2610"/>
            </a:lvl3pPr>
            <a:lvl4pPr marL="1491615" indent="0">
              <a:buNone/>
              <a:defRPr sz="2175"/>
            </a:lvl4pPr>
            <a:lvl5pPr marL="1988820" indent="0">
              <a:buNone/>
              <a:defRPr sz="2175"/>
            </a:lvl5pPr>
            <a:lvl6pPr marL="2486025" indent="0">
              <a:buNone/>
              <a:defRPr sz="2175"/>
            </a:lvl6pPr>
            <a:lvl7pPr marL="2983230" indent="0">
              <a:buNone/>
              <a:defRPr sz="2175"/>
            </a:lvl7pPr>
            <a:lvl8pPr marL="3480435" indent="0">
              <a:buNone/>
              <a:defRPr sz="2175"/>
            </a:lvl8pPr>
            <a:lvl9pPr marL="3977640" indent="0">
              <a:buNone/>
              <a:defRPr sz="21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952" y="2324100"/>
            <a:ext cx="3207231" cy="4305683"/>
          </a:xfrm>
        </p:spPr>
        <p:txBody>
          <a:bodyPr/>
          <a:lstStyle>
            <a:lvl1pPr marL="0" indent="0">
              <a:buNone/>
              <a:defRPr sz="1740"/>
            </a:lvl1pPr>
            <a:lvl2pPr marL="497205" indent="0">
              <a:buNone/>
              <a:defRPr sz="1523"/>
            </a:lvl2pPr>
            <a:lvl3pPr marL="994410" indent="0">
              <a:buNone/>
              <a:defRPr sz="1305"/>
            </a:lvl3pPr>
            <a:lvl4pPr marL="1491615" indent="0">
              <a:buNone/>
              <a:defRPr sz="1088"/>
            </a:lvl4pPr>
            <a:lvl5pPr marL="1988820" indent="0">
              <a:buNone/>
              <a:defRPr sz="1088"/>
            </a:lvl5pPr>
            <a:lvl6pPr marL="2486025" indent="0">
              <a:buNone/>
              <a:defRPr sz="1088"/>
            </a:lvl6pPr>
            <a:lvl7pPr marL="2983230" indent="0">
              <a:buNone/>
              <a:defRPr sz="1088"/>
            </a:lvl7pPr>
            <a:lvl8pPr marL="3480435" indent="0">
              <a:buNone/>
              <a:defRPr sz="1088"/>
            </a:lvl8pPr>
            <a:lvl9pPr marL="3977640" indent="0">
              <a:buNone/>
              <a:defRPr sz="10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5C912-CC20-46D6-BF3C-8C4F78FC6715}" type="datetimeFigureOut">
              <a:rPr lang="en-US" smtClean="0"/>
              <a:t>7/21/26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33C62-7EE5-4215-9C12-7E5369102C4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1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657" y="412458"/>
            <a:ext cx="8576786" cy="14973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657" y="2062280"/>
            <a:ext cx="8576786" cy="491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3657" y="7180323"/>
            <a:ext cx="2237423" cy="41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0191-7D6C-8E49-AD30-A7BB1F3C3062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3983" y="7180323"/>
            <a:ext cx="3356134" cy="41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23020" y="7180323"/>
            <a:ext cx="2237423" cy="4124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E3295-1CA2-5D44-BD88-B0D24FA0DC2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0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</p:sldLayoutIdLst>
  <p:txStyles>
    <p:titleStyle>
      <a:lvl1pPr algn="l" defTabSz="994410" rtl="0" eaLnBrk="1" latinLnBrk="0" hangingPunct="1">
        <a:lnSpc>
          <a:spcPct val="90000"/>
        </a:lnSpc>
        <a:spcBef>
          <a:spcPct val="0"/>
        </a:spcBef>
        <a:buNone/>
        <a:defRPr sz="47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8603" indent="-248603" algn="l" defTabSz="994410" rtl="0" eaLnBrk="1" latinLnBrk="0" hangingPunct="1">
        <a:lnSpc>
          <a:spcPct val="90000"/>
        </a:lnSpc>
        <a:spcBef>
          <a:spcPts val="1088"/>
        </a:spcBef>
        <a:buFont typeface="Arial" panose="020B0604020202020204" pitchFamily="34" charset="0"/>
        <a:buChar char="•"/>
        <a:defRPr sz="3045" kern="1200">
          <a:solidFill>
            <a:schemeClr val="tx1"/>
          </a:solidFill>
          <a:latin typeface="+mn-lt"/>
          <a:ea typeface="+mn-ea"/>
          <a:cs typeface="+mn-cs"/>
        </a:defRPr>
      </a:lvl1pPr>
      <a:lvl2pPr marL="74580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610" kern="1200">
          <a:solidFill>
            <a:schemeClr val="tx1"/>
          </a:solidFill>
          <a:latin typeface="+mn-lt"/>
          <a:ea typeface="+mn-ea"/>
          <a:cs typeface="+mn-cs"/>
        </a:defRPr>
      </a:lvl2pPr>
      <a:lvl3pPr marL="124301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74021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4pPr>
      <a:lvl5pPr marL="223742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5pPr>
      <a:lvl6pPr marL="273462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323183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72903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422624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1pPr>
      <a:lvl2pPr marL="49720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2pPr>
      <a:lvl3pPr marL="99441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3pPr>
      <a:lvl4pPr marL="149161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4pPr>
      <a:lvl5pPr marL="198882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5pPr>
      <a:lvl6pPr marL="248602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8323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48043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97764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0" userDrawn="1">
          <p15:clr>
            <a:srgbClr val="F26B43"/>
          </p15:clr>
        </p15:guide>
        <p15:guide id="2" pos="3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A638C-D16B-5E3F-AD1B-F940C18CFE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278F"/>
          </a:solidFill>
          <a:ln>
            <a:noFill/>
          </a:ln>
        </p:spPr>
        <p:txBody>
          <a:bodyPr wrap="square"/>
          <a:lstStyle/>
          <a:p>
            <a:pPr algn="l"/>
            <a:r>
              <a:rPr sz="2400" b="1" i="0" dirty="0">
                <a:solidFill>
                  <a:srgbClr val="FFFFFF"/>
                </a:solidFill>
                <a:latin typeface="Calibri"/>
              </a:rPr>
              <a:t>Bridging the Gap: MCL Management in Resource-Limited Settings</a:t>
            </a:r>
            <a:endParaRPr lang="en-US" dirty="0"/>
          </a:p>
          <a:p>
            <a:pPr algn="l"/>
            <a:r>
              <a:rPr sz="1250" b="0" i="0" dirty="0">
                <a:solidFill>
                  <a:srgbClr val="F1DDF0"/>
                </a:solidFill>
                <a:latin typeface="Calibri"/>
              </a:rPr>
              <a:t>LATAM-GELL Consensus 2025–2026  ·  Torres Viera MA, et al.  ·  39 experts · 13 countries · GRADE-adapted Delphi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218909-6322-AF20-A492-4312DF34BD2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8310" y="6053328"/>
            <a:ext cx="8639251" cy="1417320"/>
          </a:xfrm>
          <a:solidFill>
            <a:srgbClr val="D0CECE"/>
          </a:solidFill>
          <a:ln>
            <a:solidFill>
              <a:srgbClr val="92278F"/>
            </a:solidFill>
          </a:ln>
        </p:spPr>
        <p:txBody>
          <a:bodyPr wrap="square">
            <a:normAutofit/>
          </a:bodyPr>
          <a:lstStyle/>
          <a:p>
            <a:r>
              <a:rPr sz="2300" b="0" i="0" dirty="0">
                <a:solidFill>
                  <a:srgbClr val="93278F"/>
                </a:solidFill>
                <a:latin typeface="Calibri"/>
              </a:rPr>
              <a:t>Conclusions</a:t>
            </a:r>
          </a:p>
          <a:p>
            <a:r>
              <a:rPr sz="1350" b="0" i="0" dirty="0">
                <a:solidFill>
                  <a:srgbClr val="222222"/>
                </a:solidFill>
                <a:latin typeface="Calibri"/>
              </a:rPr>
              <a:t>Unlike TRIANGLE-only guidance, the GELL consensus maintains </a:t>
            </a:r>
            <a:r>
              <a:rPr sz="1350" b="1" i="0" dirty="0">
                <a:solidFill>
                  <a:srgbClr val="B32017"/>
                </a:solidFill>
                <a:latin typeface="Calibri"/>
              </a:rPr>
              <a:t>ASCT + rituximab maintenance</a:t>
            </a:r>
            <a:r>
              <a:rPr sz="1350" b="0" i="0" dirty="0">
                <a:solidFill>
                  <a:srgbClr val="222222"/>
                </a:solidFill>
                <a:latin typeface="Calibri"/>
              </a:rPr>
              <a:t> as standard of care for the ~70–80% of LATAM patients without guaranteed long-term BTKi access, validated by real-world outcomes (9.9 vs 4.5-year OS). This first comprehensive, resource-adapted framework for MCL </a:t>
            </a:r>
            <a:r>
              <a:rPr lang="es-ES" sz="1350" b="0" i="0" dirty="0">
                <a:solidFill>
                  <a:srgbClr val="222222"/>
                </a:solidFill>
                <a:latin typeface="Calibri"/>
              </a:rPr>
              <a:t>, </a:t>
            </a:r>
            <a:r>
              <a:rPr sz="1350" b="0" i="0" dirty="0">
                <a:solidFill>
                  <a:srgbClr val="222222"/>
                </a:solidFill>
                <a:latin typeface="Calibri"/>
              </a:rPr>
              <a:t>developed by and for hematologists in Latin America — offers a reproducible model of pragmatic precision medicine complementing existing international guidelines.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8310" y="1170432"/>
            <a:ext cx="2063801" cy="512064"/>
          </a:xfrm>
          <a:prstGeom prst="roundRect">
            <a:avLst>
              <a:gd name="adj" fmla="val 10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3174" y="1170432"/>
            <a:ext cx="1954073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39</a:t>
            </a:r>
          </a:p>
          <a:p>
            <a:pPr algn="ctr"/>
            <a:r>
              <a:rPr sz="850" b="1" i="0">
                <a:solidFill>
                  <a:srgbClr val="C9D2E6"/>
                </a:solidFill>
                <a:latin typeface="Calibri"/>
              </a:rPr>
              <a:t>EXPERTS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40126" y="1170432"/>
            <a:ext cx="2063801" cy="512064"/>
          </a:xfrm>
          <a:prstGeom prst="roundRect">
            <a:avLst>
              <a:gd name="adj" fmla="val 10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94990" y="1170432"/>
            <a:ext cx="1954073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13</a:t>
            </a:r>
          </a:p>
          <a:p>
            <a:pPr algn="ctr"/>
            <a:r>
              <a:rPr sz="850" b="1" i="0">
                <a:solidFill>
                  <a:srgbClr val="C9D2E6"/>
                </a:solidFill>
                <a:latin typeface="Calibri"/>
              </a:rPr>
              <a:t>COUNTRIES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31943" y="1170432"/>
            <a:ext cx="2063801" cy="512064"/>
          </a:xfrm>
          <a:prstGeom prst="roundRect">
            <a:avLst>
              <a:gd name="adj" fmla="val 10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86807" y="1170432"/>
            <a:ext cx="1954073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247</a:t>
            </a:r>
          </a:p>
          <a:p>
            <a:pPr algn="ctr"/>
            <a:r>
              <a:rPr sz="850" b="1" i="0">
                <a:solidFill>
                  <a:srgbClr val="C9D2E6"/>
                </a:solidFill>
                <a:latin typeface="Calibri"/>
              </a:rPr>
              <a:t>PATIENTS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23760" y="1170432"/>
            <a:ext cx="2063801" cy="512064"/>
          </a:xfrm>
          <a:prstGeom prst="roundRect">
            <a:avLst>
              <a:gd name="adj" fmla="val 10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278624" y="1170432"/>
            <a:ext cx="1954073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39</a:t>
            </a:r>
          </a:p>
          <a:p>
            <a:pPr algn="ctr"/>
            <a:r>
              <a:rPr sz="850" b="1" i="0">
                <a:solidFill>
                  <a:srgbClr val="C9D2E6"/>
                </a:solidFill>
                <a:latin typeface="Calibri"/>
              </a:rPr>
              <a:t>GRADE-RATED RECOMMENDATIONS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310" y="1728216"/>
            <a:ext cx="8639251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00" b="1" i="0">
                <a:solidFill>
                  <a:srgbClr val="93278F"/>
                </a:solidFill>
                <a:latin typeface="Calibri"/>
              </a:rPr>
              <a:t>39 RECOMMENDATIONS ACROSS 4 CLINICAL DOMAINS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8311" y="1920240"/>
            <a:ext cx="2085746" cy="393192"/>
          </a:xfrm>
          <a:prstGeom prst="roundRect">
            <a:avLst>
              <a:gd name="adj" fmla="val 14000"/>
            </a:avLst>
          </a:prstGeom>
          <a:solidFill>
            <a:srgbClr val="9327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97229" y="1894032"/>
            <a:ext cx="1957731" cy="3847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 i="0" dirty="0">
                <a:solidFill>
                  <a:srgbClr val="FFFFFF"/>
                </a:solidFill>
                <a:latin typeface="Calibri"/>
              </a:rPr>
              <a:t>8  </a:t>
            </a:r>
            <a:r>
              <a:rPr sz="1100" b="1" i="0" dirty="0">
                <a:solidFill>
                  <a:srgbClr val="FFFFFF"/>
                </a:solidFill>
                <a:latin typeface="Calibri"/>
              </a:rPr>
              <a:t>Diagnosis &amp;</a:t>
            </a:r>
          </a:p>
          <a:p>
            <a:r>
              <a:rPr sz="900" b="0" i="0" dirty="0">
                <a:solidFill>
                  <a:srgbClr val="EEDDEE"/>
                </a:solidFill>
                <a:latin typeface="Calibri"/>
              </a:rPr>
              <a:t>Risk Stratification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5555" y="1920240"/>
            <a:ext cx="2040942" cy="418960"/>
          </a:xfrm>
          <a:prstGeom prst="roundRect">
            <a:avLst>
              <a:gd name="adj" fmla="val 14000"/>
            </a:avLst>
          </a:prstGeom>
          <a:solidFill>
            <a:srgbClr val="9327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00737" y="1881327"/>
            <a:ext cx="1847743" cy="3847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 i="0" dirty="0">
                <a:solidFill>
                  <a:srgbClr val="FFFFFF"/>
                </a:solidFill>
                <a:latin typeface="Calibri"/>
              </a:rPr>
              <a:t>12  </a:t>
            </a:r>
            <a:r>
              <a:rPr sz="900" b="1" i="0" dirty="0">
                <a:solidFill>
                  <a:srgbClr val="FFFFFF"/>
                </a:solidFill>
                <a:latin typeface="Calibri"/>
              </a:rPr>
              <a:t>1st Line</a:t>
            </a:r>
          </a:p>
          <a:p>
            <a:r>
              <a:rPr sz="900" b="0" i="0" dirty="0">
                <a:solidFill>
                  <a:srgbClr val="EEDDEE"/>
                </a:solidFill>
                <a:latin typeface="Calibri"/>
              </a:rPr>
              <a:t>Transplant-eligible</a:t>
            </a:r>
            <a:endParaRPr sz="700" b="0" i="0" dirty="0">
              <a:solidFill>
                <a:srgbClr val="EEDDEE"/>
              </a:solidFill>
              <a:latin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022799" y="1920239"/>
            <a:ext cx="2072945" cy="402673"/>
          </a:xfrm>
          <a:prstGeom prst="roundRect">
            <a:avLst>
              <a:gd name="adj" fmla="val 14000"/>
            </a:avLst>
          </a:prstGeom>
          <a:solidFill>
            <a:srgbClr val="9327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086807" y="1892472"/>
            <a:ext cx="1949501" cy="3847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 i="0" dirty="0">
                <a:solidFill>
                  <a:srgbClr val="FFFFFF"/>
                </a:solidFill>
                <a:latin typeface="Calibri"/>
              </a:rPr>
              <a:t>12  </a:t>
            </a:r>
            <a:r>
              <a:rPr sz="900" b="1" i="0" dirty="0">
                <a:solidFill>
                  <a:srgbClr val="FFFFFF"/>
                </a:solidFill>
                <a:latin typeface="Calibri"/>
              </a:rPr>
              <a:t>R/R Disease</a:t>
            </a:r>
          </a:p>
          <a:p>
            <a:r>
              <a:rPr sz="900" b="0" i="0" dirty="0">
                <a:solidFill>
                  <a:srgbClr val="EEDDEE"/>
                </a:solidFill>
                <a:latin typeface="Calibri"/>
              </a:rPr>
              <a:t>No CAR-T access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210044" y="1920239"/>
            <a:ext cx="2072945" cy="402335"/>
          </a:xfrm>
          <a:prstGeom prst="roundRect">
            <a:avLst>
              <a:gd name="adj" fmla="val 14000"/>
            </a:avLst>
          </a:prstGeom>
          <a:solidFill>
            <a:srgbClr val="9327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74052" y="1915554"/>
            <a:ext cx="1885493" cy="343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300" b="1" i="0" dirty="0">
                <a:solidFill>
                  <a:srgbClr val="FFFFFF"/>
                </a:solidFill>
                <a:latin typeface="Calibri"/>
              </a:rPr>
              <a:t>7  </a:t>
            </a:r>
            <a:r>
              <a:rPr sz="900" b="1" i="0" dirty="0">
                <a:solidFill>
                  <a:srgbClr val="FFFFFF"/>
                </a:solidFill>
                <a:latin typeface="Calibri"/>
              </a:rPr>
              <a:t>Elderly / Unfit</a:t>
            </a:r>
          </a:p>
          <a:p>
            <a:r>
              <a:rPr sz="900" b="0" i="0" dirty="0">
                <a:solidFill>
                  <a:srgbClr val="EEDDEE"/>
                </a:solidFill>
                <a:latin typeface="Calibri"/>
              </a:rPr>
              <a:t>Supportive Care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8310" y="2357846"/>
            <a:ext cx="863925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1" i="0">
                <a:solidFill>
                  <a:srgbClr val="1F2A44"/>
                </a:solidFill>
                <a:latin typeface="Calibri"/>
              </a:rPr>
              <a:t>TREATMENT SELECTION: WHY LATAM DIVERGES FROM TRIANGLE-ONLY GUIDANCE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584655" y="2569464"/>
            <a:ext cx="6766560" cy="310896"/>
          </a:xfrm>
          <a:prstGeom prst="roundRect">
            <a:avLst>
              <a:gd name="adj" fmla="val 50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676095" y="2569464"/>
            <a:ext cx="65836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Is continuous BTKi access reliably guaranteed for ≥36 months?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8310" y="2944368"/>
            <a:ext cx="4228186" cy="115214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8575">
            <a:solidFill>
              <a:srgbClr val="1F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48310" y="2944368"/>
            <a:ext cx="4228186" cy="310896"/>
          </a:xfrm>
          <a:prstGeom prst="roundRect">
            <a:avLst>
              <a:gd name="adj" fmla="val 4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48310" y="3182112"/>
            <a:ext cx="4228186" cy="73152"/>
          </a:xfrm>
          <a:prstGeom prst="rect">
            <a:avLst/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12902" y="3026719"/>
            <a:ext cx="3899002" cy="1461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950" b="1" i="0" dirty="0">
                <a:solidFill>
                  <a:srgbClr val="FFFFFF"/>
                </a:solidFill>
                <a:latin typeface="Calibri"/>
              </a:rPr>
              <a:t>YES</a:t>
            </a:r>
            <a:r>
              <a:rPr lang="es-ES" sz="950" b="1" i="0" dirty="0">
                <a:solidFill>
                  <a:srgbClr val="FFFFFF"/>
                </a:solidFill>
                <a:latin typeface="Calibri"/>
              </a:rPr>
              <a:t>, </a:t>
            </a:r>
            <a:r>
              <a:rPr sz="950" b="1" i="0" dirty="0">
                <a:solidFill>
                  <a:srgbClr val="FFFFFF"/>
                </a:solidFill>
                <a:latin typeface="Calibri"/>
              </a:rPr>
              <a:t> GUARANTEED BTKi ACCESS (~20–30%)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2902" y="3310128"/>
            <a:ext cx="389900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650" b="1" i="0">
                <a:solidFill>
                  <a:srgbClr val="1F2A44"/>
                </a:solidFill>
                <a:latin typeface="Calibri"/>
              </a:rPr>
              <a:t>TRIANGLE strategy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2902" y="3621024"/>
            <a:ext cx="3899002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222222"/>
                </a:solidFill>
                <a:latin typeface="Calibri"/>
              </a:rPr>
              <a:t>Ibrutinib + ASCT / BTKi-based induction. Preferred international standard (NCCN, ESMO).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59375" y="2944368"/>
            <a:ext cx="4228186" cy="115214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8575">
            <a:solidFill>
              <a:srgbClr val="B320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5059375" y="2944368"/>
            <a:ext cx="4228186" cy="310896"/>
          </a:xfrm>
          <a:prstGeom prst="roundRect">
            <a:avLst>
              <a:gd name="adj" fmla="val 4000"/>
            </a:avLst>
          </a:prstGeom>
          <a:solidFill>
            <a:srgbClr val="B32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059375" y="3182112"/>
            <a:ext cx="4228186" cy="73152"/>
          </a:xfrm>
          <a:prstGeom prst="rect">
            <a:avLst/>
          </a:prstGeom>
          <a:solidFill>
            <a:srgbClr val="B32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223967" y="3026719"/>
            <a:ext cx="3899002" cy="1461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950" b="1" i="0" dirty="0">
                <a:solidFill>
                  <a:srgbClr val="FFFFFF"/>
                </a:solidFill>
                <a:latin typeface="Calibri"/>
              </a:rPr>
              <a:t>NO </a:t>
            </a:r>
            <a:r>
              <a:rPr lang="es-ES" sz="950" b="1" dirty="0">
                <a:solidFill>
                  <a:srgbClr val="FFFFFF"/>
                </a:solidFill>
                <a:latin typeface="Calibri"/>
              </a:rPr>
              <a:t>, </a:t>
            </a:r>
            <a:r>
              <a:rPr sz="950" b="1" i="0" dirty="0">
                <a:solidFill>
                  <a:srgbClr val="FFFFFF"/>
                </a:solidFill>
                <a:latin typeface="Calibri"/>
              </a:rPr>
              <a:t>BTKi ACCESS UNCERTAIN (~70–80%)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23967" y="3310128"/>
            <a:ext cx="389900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650" b="1" i="0">
                <a:solidFill>
                  <a:srgbClr val="B32017"/>
                </a:solidFill>
                <a:latin typeface="Calibri"/>
              </a:rPr>
              <a:t>ASCT + rituximab maintenance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3967" y="3621024"/>
            <a:ext cx="3899002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>
                <a:solidFill>
                  <a:srgbClr val="222222"/>
                </a:solidFill>
                <a:latin typeface="Calibri"/>
              </a:rPr>
              <a:t>GELL Consensus: standard of care (Level B-1) — maintained despite the international shift toward TRIANGLE.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8310" y="4200775"/>
            <a:ext cx="214884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200" b="1" i="0" dirty="0">
                <a:solidFill>
                  <a:srgbClr val="222222"/>
                </a:solidFill>
                <a:latin typeface="Calibri"/>
              </a:rPr>
              <a:t>ASCT + R-</a:t>
            </a:r>
            <a:r>
              <a:rPr sz="1200" b="1" i="0" dirty="0" err="1">
                <a:solidFill>
                  <a:srgbClr val="222222"/>
                </a:solidFill>
                <a:latin typeface="Calibri"/>
              </a:rPr>
              <a:t>maint</a:t>
            </a:r>
            <a:r>
              <a:rPr sz="1050" b="1" i="0" dirty="0">
                <a:solidFill>
                  <a:srgbClr val="222222"/>
                </a:solidFill>
                <a:latin typeface="Calibri"/>
              </a:rPr>
              <a:t>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888590" y="4187952"/>
            <a:ext cx="5474988" cy="210312"/>
          </a:xfrm>
          <a:prstGeom prst="roundRect">
            <a:avLst>
              <a:gd name="adj" fmla="val 20000"/>
            </a:avLst>
          </a:prstGeom>
          <a:solidFill>
            <a:srgbClr val="B32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436730" y="4187952"/>
            <a:ext cx="8686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100" b="1" i="0">
                <a:solidFill>
                  <a:srgbClr val="222222"/>
                </a:solidFill>
                <a:latin typeface="Calibri"/>
              </a:rPr>
              <a:t>9.9 yrs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8310" y="4456807"/>
            <a:ext cx="214884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200" b="1" i="0" dirty="0">
                <a:solidFill>
                  <a:srgbClr val="222222"/>
                </a:solidFill>
                <a:latin typeface="Calibri"/>
              </a:rPr>
              <a:t>No ASCT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2888590" y="4443984"/>
            <a:ext cx="2488631" cy="210312"/>
          </a:xfrm>
          <a:prstGeom prst="roundRect">
            <a:avLst>
              <a:gd name="adj" fmla="val 20000"/>
            </a:avLst>
          </a:prstGeom>
          <a:solidFill>
            <a:srgbClr val="8A8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5450373" y="4443984"/>
            <a:ext cx="8686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100" b="1" i="0">
                <a:solidFill>
                  <a:srgbClr val="222222"/>
                </a:solidFill>
                <a:latin typeface="Calibri"/>
              </a:rPr>
              <a:t>4.5 yrs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8310" y="4709160"/>
            <a:ext cx="8639251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00" b="0" i="1" dirty="0">
                <a:solidFill>
                  <a:srgbClr val="555555"/>
                </a:solidFill>
                <a:latin typeface="Calibri"/>
              </a:rPr>
              <a:t>HR 2.7 · 95% CI 1.43–5.13 · p=0.002   |   3-yr continuous BTKi cost is 1.7–2.5× higher than ASCT + rituximab maintenance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48310" y="4892040"/>
            <a:ext cx="4228186" cy="67665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1F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648310" y="4892040"/>
            <a:ext cx="4228186" cy="219456"/>
          </a:xfrm>
          <a:prstGeom prst="roundRect">
            <a:avLst>
              <a:gd name="adj" fmla="val 5000"/>
            </a:avLst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48310" y="5047488"/>
            <a:ext cx="4228186" cy="64008"/>
          </a:xfrm>
          <a:prstGeom prst="rect">
            <a:avLst/>
          </a:prstGeom>
          <a:solidFill>
            <a:srgbClr val="1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76326" y="4932518"/>
            <a:ext cx="3972154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900" b="1" i="0" dirty="0">
                <a:solidFill>
                  <a:srgbClr val="FFFFFF"/>
                </a:solidFill>
                <a:latin typeface="Calibri"/>
              </a:rPr>
              <a:t>TOP-PRIORITY INTERVENTION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6326" y="5157216"/>
            <a:ext cx="3972154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00" b="1" i="0">
                <a:solidFill>
                  <a:srgbClr val="1F2A44"/>
                </a:solidFill>
                <a:latin typeface="Calibri"/>
              </a:rPr>
              <a:t>Rituximab maintenance</a:t>
            </a:r>
          </a:p>
          <a:p>
            <a:r>
              <a:rPr sz="950" b="0" i="0">
                <a:solidFill>
                  <a:srgbClr val="222222"/>
                </a:solidFill>
                <a:latin typeface="Calibri"/>
              </a:rPr>
              <a:t>Single most underutilized, high-impact intervention for MCL in the region.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059375" y="4892040"/>
            <a:ext cx="4228186" cy="67665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9050">
            <a:solidFill>
              <a:srgbClr val="9327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5059375" y="4892040"/>
            <a:ext cx="4228186" cy="219456"/>
          </a:xfrm>
          <a:prstGeom prst="roundRect">
            <a:avLst>
              <a:gd name="adj" fmla="val 5000"/>
            </a:avLst>
          </a:prstGeom>
          <a:solidFill>
            <a:srgbClr val="9327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5059375" y="5047488"/>
            <a:ext cx="4228186" cy="64008"/>
          </a:xfrm>
          <a:prstGeom prst="rect">
            <a:avLst/>
          </a:prstGeom>
          <a:solidFill>
            <a:srgbClr val="9327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5187391" y="4932518"/>
            <a:ext cx="3972154" cy="1384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900" b="1" i="0" dirty="0">
                <a:solidFill>
                  <a:srgbClr val="FFFFFF"/>
                </a:solidFill>
                <a:latin typeface="Calibri"/>
              </a:rPr>
              <a:t>GRADE-ENDORSED SURROGATE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87391" y="5157216"/>
            <a:ext cx="3972154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00" b="1" i="0">
                <a:solidFill>
                  <a:srgbClr val="93278F"/>
                </a:solidFill>
                <a:latin typeface="Calibri"/>
              </a:rPr>
              <a:t>p53 immunohistochemistry</a:t>
            </a:r>
          </a:p>
          <a:p>
            <a:r>
              <a:rPr sz="950" b="0" i="0">
                <a:solidFill>
                  <a:srgbClr val="222222"/>
                </a:solidFill>
                <a:latin typeface="Calibri"/>
              </a:rPr>
              <a:t>Pragmatic surrogate for TP53 assessment where NGS is unavailable.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8310" y="5641848"/>
            <a:ext cx="8639251" cy="310896"/>
          </a:xfrm>
          <a:prstGeom prst="roundRect">
            <a:avLst>
              <a:gd name="adj" fmla="val 10000"/>
            </a:avLst>
          </a:prstGeom>
          <a:solidFill>
            <a:srgbClr val="E9EBF1"/>
          </a:solidFill>
          <a:ln w="12700">
            <a:solidFill>
              <a:srgbClr val="1F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76326" y="5716505"/>
            <a:ext cx="8383219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950" b="1" i="0" dirty="0">
                <a:solidFill>
                  <a:srgbClr val="1F2A44"/>
                </a:solidFill>
                <a:latin typeface="Calibri"/>
              </a:rPr>
              <a:t>R/R </a:t>
            </a:r>
            <a:r>
              <a:rPr sz="1050" b="1" i="0" dirty="0">
                <a:solidFill>
                  <a:srgbClr val="1F2A44"/>
                </a:solidFill>
                <a:latin typeface="Calibri"/>
              </a:rPr>
              <a:t>MCL without CAR-T access: </a:t>
            </a:r>
            <a:r>
              <a:rPr sz="1050" b="0" i="0" dirty="0">
                <a:solidFill>
                  <a:srgbClr val="222222"/>
                </a:solidFill>
                <a:latin typeface="Calibri"/>
              </a:rPr>
              <a:t>BTKi if available, else R-DHAP / R-BAC / bendamustine-R → ASCT if response → later lines: venetoclax ± rituximab</a:t>
            </a:r>
            <a:endParaRPr sz="950" b="0" i="0" dirty="0">
              <a:solidFill>
                <a:srgbClr val="22222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434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bcf6a9-fda0-4284-a432-effb87af0685" xsi:nil="true"/>
    <lcf76f155ced4ddcb4097134ff3c332f xmlns="e7a2e78b-b239-4ee3-957f-be2dc9b4412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6B3412772D3D4491D1C2F2C3E23FBC" ma:contentTypeVersion="16" ma:contentTypeDescription="Create a new document." ma:contentTypeScope="" ma:versionID="49f4f41ec840cb3e2809bbc42b1348d5">
  <xsd:schema xmlns:xsd="http://www.w3.org/2001/XMLSchema" xmlns:xs="http://www.w3.org/2001/XMLSchema" xmlns:p="http://schemas.microsoft.com/office/2006/metadata/properties" xmlns:ns2="e7a2e78b-b239-4ee3-957f-be2dc9b44126" xmlns:ns3="8ebcf6a9-fda0-4284-a432-effb87af0685" targetNamespace="http://schemas.microsoft.com/office/2006/metadata/properties" ma:root="true" ma:fieldsID="3b3e781faf171b0691eeaf8ac41e2ed0" ns2:_="" ns3:_="">
    <xsd:import namespace="e7a2e78b-b239-4ee3-957f-be2dc9b44126"/>
    <xsd:import namespace="8ebcf6a9-fda0-4284-a432-effb87af06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a2e78b-b239-4ee3-957f-be2dc9b441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7a6b3a0-d35f-4ecf-9586-1f4c274d16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bcf6a9-fda0-4284-a432-effb87af068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58a258a-59fb-47c8-a62b-2e985a91c035}" ma:internalName="TaxCatchAll" ma:showField="CatchAllData" ma:web="8ebcf6a9-fda0-4284-a432-effb87af06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C9612A-852A-4991-9B24-CA4F085F32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E7E62D-1B32-4C51-A9EB-77383DB36969}">
  <ds:schemaRefs>
    <ds:schemaRef ds:uri="http://schemas.microsoft.com/office/2006/metadata/properties"/>
    <ds:schemaRef ds:uri="http://schemas.microsoft.com/office/infopath/2007/PartnerControls"/>
    <ds:schemaRef ds:uri="f428f131-8437-48c9-9cdf-8fab9dca4571"/>
    <ds:schemaRef ds:uri="3bda4846-b487-406a-a051-aa137e02d200"/>
    <ds:schemaRef ds:uri="http://schemas.microsoft.com/sharepoint/v3"/>
    <ds:schemaRef ds:uri="8ebcf6a9-fda0-4284-a432-effb87af0685"/>
    <ds:schemaRef ds:uri="e7a2e78b-b239-4ee3-957f-be2dc9b44126"/>
  </ds:schemaRefs>
</ds:datastoreItem>
</file>

<file path=customXml/itemProps3.xml><?xml version="1.0" encoding="utf-8"?>
<ds:datastoreItem xmlns:ds="http://schemas.openxmlformats.org/officeDocument/2006/customXml" ds:itemID="{A535AF7A-9650-47E1-A303-78D8964D3E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a2e78b-b239-4ee3-957f-be2dc9b44126"/>
    <ds:schemaRef ds:uri="8ebcf6a9-fda0-4284-a432-effb87af06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1488</TotalTime>
  <Words>316</Words>
  <Application>Microsoft Macintosh PowerPoint</Application>
  <PresentationFormat>Personalizado</PresentationFormat>
  <Paragraphs>43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Bridging the Gap: MCL Management in Resource-Limited Settings LATAM-GELL Consensus 2025–2026  ·  Torres Viera MA, et al.  ·  39 experts · 13 countries · GRADE-adapted Delphi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torres viera  Blood</dc:creator>
  <cp:keywords/>
  <dc:description/>
  <cp:lastModifiedBy>Maria Torres</cp:lastModifiedBy>
  <cp:revision>39</cp:revision>
  <dcterms:created xsi:type="dcterms:W3CDTF">2023-01-23T16:51:50Z</dcterms:created>
  <dcterms:modified xsi:type="dcterms:W3CDTF">2026-07-21T21:42:06Z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0x010100356B3412772D3D4491D1C2F2C3E23FBC</vt:lpwstr>
  </property>
  <property fmtid="{D5CDD505-2E9C-101B-9397-08002B2CF9AE}" pid="3" name="MediaServiceImageTags">
    <vt:lpwstr/>
  </property>
</Properties>
</file>